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22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8DEF8-A64A-4304-992E-B1F25D203998}" type="datetimeFigureOut">
              <a:rPr lang="zh-CN" altLang="en-US" smtClean="0"/>
              <a:pPr/>
              <a:t>2014/7/17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5C503-402D-4300-9EF9-9512DB19D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10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5C503-402D-4300-9EF9-9512DB19D12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2014/7/17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4" y="1371600"/>
            <a:ext cx="8242204" cy="1828800"/>
          </a:xfrm>
        </p:spPr>
        <p:txBody>
          <a:bodyPr>
            <a:normAutofit fontScale="90000"/>
          </a:bodyPr>
          <a:lstStyle/>
          <a:p>
            <a:r>
              <a:rPr lang="zh-CN" altLang="en-US" sz="10400" u="sng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动态规划基础</a:t>
            </a:r>
            <a:r>
              <a:rPr lang="en-US" altLang="zh-CN" sz="10400" u="sng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8800" u="sng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8800" u="sng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6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en-US" sz="60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d</a:t>
            </a:r>
            <a:r>
              <a:rPr lang="en-US" altLang="en-US" sz="6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ynamic </a:t>
            </a:r>
            <a:r>
              <a:rPr lang="en-US" altLang="en-US" sz="60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en-US" sz="6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rogramming</a:t>
            </a:r>
            <a:r>
              <a:rPr lang="zh-CN" altLang="en-US" sz="6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0034" y="3357562"/>
            <a:ext cx="7854696" cy="771968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sz="4400" dirty="0" smtClean="0">
                <a:latin typeface="华文新魏" pitchFamily="2" charset="-122"/>
                <a:ea typeface="华文新魏" pitchFamily="2" charset="-122"/>
              </a:rPr>
              <a:t>背包问题</a:t>
            </a:r>
            <a:endParaRPr lang="zh-CN" altLang="en-US" sz="44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1802" y="4714884"/>
            <a:ext cx="542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由于本蒟蒻水平实在是有限，若有遗漏和错误欢迎大家立即指出并请多多包涵！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400" dirty="0" smtClean="0">
                <a:solidFill>
                  <a:srgbClr val="FFFFFF"/>
                </a:solidFill>
              </a:rPr>
              <a:t>				——by </a:t>
            </a:r>
            <a:r>
              <a:rPr lang="en-US" altLang="zh-CN" sz="2400" dirty="0" err="1" smtClean="0">
                <a:solidFill>
                  <a:srgbClr val="FFFFFF"/>
                </a:solidFill>
              </a:rPr>
              <a:t>dsy</a:t>
            </a:r>
            <a:endParaRPr lang="zh-CN" altLang="en-US" sz="2400" dirty="0" smtClean="0">
              <a:solidFill>
                <a:srgbClr val="FFFFFF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+mj-lt"/>
              </a:rPr>
              <a:t>(</a:t>
            </a:r>
            <a:r>
              <a:rPr lang="zh-CN" altLang="en-US" dirty="0" smtClean="0">
                <a:latin typeface="+mj-lt"/>
              </a:rPr>
              <a:t>就地滚动</a:t>
            </a:r>
            <a:r>
              <a:rPr lang="en-US" altLang="zh-CN" dirty="0" smtClean="0">
                <a:latin typeface="+mj-lt"/>
              </a:rPr>
              <a:t>)</a:t>
            </a:r>
          </a:p>
          <a:p>
            <a:r>
              <a:rPr lang="pt-BR" dirty="0" smtClean="0">
                <a:latin typeface="+mj-lt"/>
              </a:rPr>
              <a:t>for ( i = 1 ; i &lt;= </a:t>
            </a:r>
            <a:r>
              <a:rPr lang="en-US" altLang="zh-CN" dirty="0" smtClean="0">
                <a:latin typeface="+mj-lt"/>
              </a:rPr>
              <a:t>n</a:t>
            </a:r>
            <a:r>
              <a:rPr lang="pt-BR" dirty="0" smtClean="0">
                <a:latin typeface="+mj-lt"/>
              </a:rPr>
              <a:t>; i++ )</a:t>
            </a:r>
          </a:p>
          <a:p>
            <a:r>
              <a:rPr lang="pt-BR" dirty="0" smtClean="0">
                <a:latin typeface="+mj-lt"/>
              </a:rPr>
              <a:t>    {</a:t>
            </a:r>
          </a:p>
          <a:p>
            <a:r>
              <a:rPr lang="pt-BR" dirty="0" smtClean="0">
                <a:latin typeface="+mj-lt"/>
              </a:rPr>
              <a:t>       for (j=</a:t>
            </a:r>
            <a:r>
              <a:rPr lang="en-US" dirty="0" smtClean="0">
                <a:latin typeface="+mj-lt"/>
              </a:rPr>
              <a:t>m</a:t>
            </a:r>
            <a:r>
              <a:rPr lang="pt-BR" dirty="0" smtClean="0">
                <a:latin typeface="+mj-lt"/>
              </a:rPr>
              <a:t>; j&gt;=</a:t>
            </a:r>
            <a:r>
              <a:rPr lang="en-US" dirty="0" smtClean="0">
                <a:latin typeface="+mj-lt"/>
              </a:rPr>
              <a:t>c</a:t>
            </a:r>
            <a:r>
              <a:rPr lang="en-US" altLang="zh-CN" dirty="0" smtClean="0">
                <a:latin typeface="+mj-lt"/>
              </a:rPr>
              <a:t>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</a:t>
            </a:r>
            <a:r>
              <a:rPr lang="pt-BR" dirty="0" smtClean="0">
                <a:latin typeface="+mj-lt"/>
              </a:rPr>
              <a:t>; j--)</a:t>
            </a:r>
          </a:p>
          <a:p>
            <a:r>
              <a:rPr lang="pt-BR" dirty="0" smtClean="0">
                <a:latin typeface="+mj-lt"/>
              </a:rPr>
              <a:t>           if (f[j-c[i]] + w[i] &gt; f[j])</a:t>
            </a:r>
          </a:p>
          <a:p>
            <a:r>
              <a:rPr lang="pt-BR" dirty="0" smtClean="0">
                <a:latin typeface="+mj-lt"/>
              </a:rPr>
              <a:t>               f[j] = f[j-v[i]] + w[i];</a:t>
            </a:r>
          </a:p>
          <a:p>
            <a:r>
              <a:rPr lang="pt-BR" dirty="0" smtClean="0">
                <a:latin typeface="+mj-lt"/>
              </a:rPr>
              <a:t>    }</a:t>
            </a:r>
          </a:p>
          <a:p>
            <a:endParaRPr lang="pt-BR" dirty="0" smtClean="0">
              <a:latin typeface="+mj-lt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2:01</a:t>
            </a:r>
            <a:r>
              <a:rPr lang="zh-CN" altLang="en-US" dirty="0" smtClean="0"/>
              <a:t>背包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：完全背包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21484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Arial" pitchFamily="34" charset="0"/>
              </a:rPr>
              <a:t>有 </a:t>
            </a:r>
            <a:r>
              <a:rPr lang="en-US" altLang="zh-CN" dirty="0" smtClean="0">
                <a:latin typeface="Arial" pitchFamily="34" charset="0"/>
              </a:rPr>
              <a:t>N </a:t>
            </a:r>
            <a:r>
              <a:rPr lang="zh-CN" altLang="en-US" dirty="0" smtClean="0">
                <a:latin typeface="Arial" pitchFamily="34" charset="0"/>
              </a:rPr>
              <a:t>种物品和一个容量为 </a:t>
            </a:r>
            <a:r>
              <a:rPr lang="en-US" altLang="zh-CN" dirty="0" smtClean="0">
                <a:latin typeface="Arial" pitchFamily="34" charset="0"/>
              </a:rPr>
              <a:t>V </a:t>
            </a:r>
            <a:r>
              <a:rPr lang="zh-CN" altLang="en-US" dirty="0" smtClean="0">
                <a:latin typeface="Arial" pitchFamily="34" charset="0"/>
              </a:rPr>
              <a:t>的背包，每种物品都有无限件可用。放入第 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 </a:t>
            </a:r>
            <a:r>
              <a:rPr lang="zh-CN" altLang="en-US" dirty="0" smtClean="0">
                <a:latin typeface="Arial" pitchFamily="34" charset="0"/>
              </a:rPr>
              <a:t>种物品的费用是 </a:t>
            </a:r>
            <a:r>
              <a:rPr lang="en-US" altLang="zh-CN" dirty="0" err="1" smtClean="0">
                <a:latin typeface="Arial" pitchFamily="34" charset="0"/>
              </a:rPr>
              <a:t>Ci</a:t>
            </a:r>
            <a:r>
              <a:rPr lang="en-US" altLang="zh-CN" dirty="0" smtClean="0">
                <a:latin typeface="Arial" pitchFamily="34" charset="0"/>
              </a:rPr>
              <a:t> </a:t>
            </a:r>
            <a:r>
              <a:rPr lang="zh-CN" altLang="en-US" dirty="0" smtClean="0">
                <a:latin typeface="Arial" pitchFamily="34" charset="0"/>
              </a:rPr>
              <a:t>，价值是 </a:t>
            </a:r>
            <a:r>
              <a:rPr lang="en-US" altLang="zh-CN" dirty="0" err="1" smtClean="0">
                <a:latin typeface="Arial" pitchFamily="34" charset="0"/>
              </a:rPr>
              <a:t>Wi</a:t>
            </a:r>
            <a:r>
              <a:rPr lang="en-US" altLang="zh-CN" dirty="0" smtClean="0">
                <a:latin typeface="Arial" pitchFamily="34" charset="0"/>
              </a:rPr>
              <a:t> </a:t>
            </a:r>
            <a:r>
              <a:rPr lang="zh-CN" altLang="en-US" dirty="0" smtClean="0">
                <a:latin typeface="Arial" pitchFamily="34" charset="0"/>
              </a:rPr>
              <a:t>。求解：将哪些物品装入背包，可使这些物品的耗费的费用总和不超过背包容量，且价值总和最大。</a:t>
            </a:r>
            <a:endParaRPr lang="en-US" altLang="zh-CN" dirty="0" smtClean="0">
              <a:latin typeface="Arial" pitchFamily="34" charset="0"/>
            </a:endParaRPr>
          </a:p>
          <a:p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第一步：确定状态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Arial" pitchFamily="34" charset="0"/>
              </a:rPr>
              <a:t>f[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, j ] </a:t>
            </a:r>
            <a:r>
              <a:rPr lang="zh-CN" altLang="en-US" dirty="0" smtClean="0">
                <a:latin typeface="Arial" pitchFamily="34" charset="0"/>
              </a:rPr>
              <a:t>依然表示前 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 </a:t>
            </a:r>
            <a:r>
              <a:rPr lang="zh-CN" altLang="en-US" dirty="0" smtClean="0">
                <a:latin typeface="Arial" pitchFamily="34" charset="0"/>
              </a:rPr>
              <a:t>种物品恰放入一个容量为 </a:t>
            </a:r>
            <a:r>
              <a:rPr lang="en-US" altLang="zh-CN" dirty="0" smtClean="0">
                <a:latin typeface="Arial" pitchFamily="34" charset="0"/>
              </a:rPr>
              <a:t>v</a:t>
            </a:r>
            <a:r>
              <a:rPr lang="zh-CN" altLang="en-US" dirty="0" smtClean="0">
                <a:latin typeface="Arial" pitchFamily="34" charset="0"/>
              </a:rPr>
              <a:t>的背包的最大权值。</a:t>
            </a:r>
            <a:endParaRPr lang="en-US" altLang="zh-CN" dirty="0" smtClean="0">
              <a:latin typeface="Arial" pitchFamily="34" charset="0"/>
            </a:endParaRPr>
          </a:p>
          <a:p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第二步：确定状态转移方程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defRPr/>
            </a:pPr>
            <a:r>
              <a:rPr lang="en-US" altLang="zh-CN" dirty="0" smtClean="0">
                <a:latin typeface="Arial" pitchFamily="34" charset="0"/>
              </a:rPr>
              <a:t>f [</a:t>
            </a:r>
            <a:r>
              <a:rPr lang="en-US" altLang="zh-CN" dirty="0" err="1" smtClean="0">
                <a:latin typeface="Arial" pitchFamily="34" charset="0"/>
              </a:rPr>
              <a:t>i,j</a:t>
            </a:r>
            <a:r>
              <a:rPr lang="en-US" altLang="zh-CN" dirty="0" smtClean="0">
                <a:latin typeface="Arial" pitchFamily="34" charset="0"/>
              </a:rPr>
              <a:t>] = max</a:t>
            </a:r>
            <a:r>
              <a:rPr lang="zh-CN" altLang="en-US" dirty="0" smtClean="0">
                <a:latin typeface="Arial" pitchFamily="34" charset="0"/>
              </a:rPr>
              <a:t>（</a:t>
            </a:r>
            <a:r>
              <a:rPr lang="en-US" altLang="zh-CN" dirty="0" smtClean="0">
                <a:latin typeface="Arial" pitchFamily="34" charset="0"/>
              </a:rPr>
              <a:t>f 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 -1,j-k*c[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] ] + k * w[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])</a:t>
            </a:r>
          </a:p>
          <a:p>
            <a:pPr>
              <a:buNone/>
              <a:defRPr/>
            </a:pPr>
            <a:r>
              <a:rPr lang="en-US" altLang="zh-CN" dirty="0" smtClean="0">
                <a:latin typeface="Arial" pitchFamily="34" charset="0"/>
              </a:rPr>
              <a:t>			 (0 &lt;= k*c[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] &lt;= j)</a:t>
            </a:r>
          </a:p>
          <a:p>
            <a:endParaRPr lang="en-US" altLang="zh-CN" dirty="0" smtClean="0">
              <a:latin typeface="Arial" pitchFamily="34" charset="0"/>
            </a:endParaRPr>
          </a:p>
          <a:p>
            <a:endParaRPr lang="zh-CN" altLang="en-US" dirty="0"/>
          </a:p>
        </p:txBody>
      </p:sp>
      <p:sp>
        <p:nvSpPr>
          <p:cNvPr id="4" name="横卷形 3"/>
          <p:cNvSpPr/>
          <p:nvPr/>
        </p:nvSpPr>
        <p:spPr bwMode="auto">
          <a:xfrm>
            <a:off x="142844" y="5572140"/>
            <a:ext cx="8572560" cy="1033272"/>
          </a:xfrm>
          <a:prstGeom prst="horizontalScroll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</a:rPr>
              <a:t>时间复杂度</a:t>
            </a:r>
            <a:r>
              <a:rPr lang="en-US" altLang="en-US" sz="2000" b="1" dirty="0" smtClean="0">
                <a:latin typeface="华文新魏" pitchFamily="2" charset="-122"/>
                <a:ea typeface="华文新魏" pitchFamily="2" charset="-122"/>
              </a:rPr>
              <a:t>O(V*Σ(V/c[</a:t>
            </a:r>
            <a:r>
              <a:rPr lang="en-US" altLang="en-US" sz="2000" b="1" dirty="0" err="1" smtClean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sz="2000" b="1" dirty="0" smtClean="0">
                <a:latin typeface="华文新魏" pitchFamily="2" charset="-122"/>
                <a:ea typeface="华文新魏" pitchFamily="2" charset="-122"/>
              </a:rPr>
              <a:t>]))</a:t>
            </a:r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</a:rPr>
              <a:t>，这样子的话</a:t>
            </a:r>
            <a:endParaRPr lang="en-US" altLang="zh-CN" sz="2000" b="1" dirty="0" smtClean="0">
              <a:latin typeface="华文新魏" pitchFamily="2" charset="-122"/>
              <a:ea typeface="华文新魏" pitchFamily="2" charset="-122"/>
            </a:endParaRPr>
          </a:p>
          <a:p>
            <a:pPr algn="ctr"/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</a:rPr>
              <a:t>绝大部分题都是过不去的，该怎么办呢？</a:t>
            </a:r>
            <a:endParaRPr lang="zh-CN" altLang="en-US" sz="2000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27947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800" dirty="0" smtClean="0">
                <a:latin typeface="Arial" charset="0"/>
              </a:rPr>
              <a:t>还记不记得之前讲</a:t>
            </a:r>
            <a:r>
              <a:rPr lang="en-US" altLang="zh-CN" sz="2800" dirty="0" smtClean="0">
                <a:latin typeface="Arial" charset="0"/>
              </a:rPr>
              <a:t>01</a:t>
            </a:r>
            <a:r>
              <a:rPr lang="zh-CN" altLang="en-US" sz="2800" dirty="0" smtClean="0">
                <a:latin typeface="Arial" charset="0"/>
              </a:rPr>
              <a:t>背包的就地滚动的有一段代码：</a:t>
            </a:r>
            <a:endParaRPr lang="en-US" altLang="zh-CN" sz="2800" dirty="0" smtClean="0">
              <a:latin typeface="Arial" charset="0"/>
            </a:endParaRPr>
          </a:p>
          <a:p>
            <a:r>
              <a:rPr lang="en-US" sz="3200" dirty="0" smtClean="0"/>
              <a:t> </a:t>
            </a:r>
            <a:r>
              <a:rPr lang="en-US" sz="2000" dirty="0" smtClean="0">
                <a:latin typeface="+mj-lt"/>
              </a:rPr>
              <a:t>for(i=1 ; i&lt;= n ; i++)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 {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     for(j= </a:t>
            </a:r>
            <a:r>
              <a:rPr lang="en-US" sz="2000" dirty="0" smtClean="0">
                <a:latin typeface="+mj-lt"/>
              </a:rPr>
              <a:t>c[j</a:t>
            </a:r>
            <a:r>
              <a:rPr lang="en-US" sz="2000" dirty="0" smtClean="0">
                <a:latin typeface="+mj-lt"/>
              </a:rPr>
              <a:t>]; j&lt;v ; j++)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     if(!f[j]) f[j] = </a:t>
            </a:r>
            <a:r>
              <a:rPr lang="en-US" sz="2000" dirty="0" smtClean="0">
                <a:latin typeface="+mj-lt"/>
              </a:rPr>
              <a:t>f[j-</a:t>
            </a:r>
            <a:r>
              <a:rPr lang="en-US" sz="2000" dirty="0" smtClean="0">
                <a:latin typeface="+mj-lt"/>
              </a:rPr>
              <a:t>c[i]</a:t>
            </a:r>
            <a:r>
              <a:rPr lang="en-US" sz="2000" dirty="0" smtClean="0">
                <a:latin typeface="+mj-lt"/>
              </a:rPr>
              <a:t>]</a:t>
            </a:r>
            <a:r>
              <a:rPr lang="en-US" sz="2000" dirty="0" smtClean="0">
                <a:latin typeface="+mj-lt"/>
              </a:rPr>
              <a:t> ;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 }</a:t>
            </a:r>
          </a:p>
          <a:p>
            <a:r>
              <a:rPr lang="zh-CN" altLang="en-US" sz="2800" dirty="0" smtClean="0">
                <a:latin typeface="Arial" charset="0"/>
              </a:rPr>
              <a:t>导致所有的物品都被算了多次</a:t>
            </a:r>
            <a:r>
              <a:rPr lang="en-US" altLang="zh-CN" sz="2800" dirty="0" smtClean="0">
                <a:latin typeface="Arial" charset="0"/>
              </a:rPr>
              <a:t>……</a:t>
            </a:r>
          </a:p>
          <a:p>
            <a:r>
              <a:rPr lang="zh-CN" altLang="en-US" sz="2800" dirty="0" smtClean="0">
                <a:latin typeface="Arial" charset="0"/>
              </a:rPr>
              <a:t>这不正是完全背包所需要的么？</a:t>
            </a:r>
            <a:endParaRPr lang="en-US" altLang="zh-CN" sz="2800" dirty="0" smtClean="0">
              <a:latin typeface="Arial" charset="0"/>
            </a:endParaRPr>
          </a:p>
          <a:p>
            <a:r>
              <a:rPr lang="zh-CN" altLang="en-US" sz="2800" dirty="0" smtClean="0">
                <a:latin typeface="Arial" charset="0"/>
              </a:rPr>
              <a:t>（假设第一个物品体积为</a:t>
            </a:r>
            <a:r>
              <a:rPr lang="en-US" altLang="zh-CN" sz="2800" dirty="0" smtClean="0">
                <a:latin typeface="Arial" charset="0"/>
              </a:rPr>
              <a:t>3</a:t>
            </a:r>
            <a:r>
              <a:rPr lang="zh-CN" altLang="en-US" sz="2800" dirty="0" smtClean="0">
                <a:latin typeface="Arial" charset="0"/>
              </a:rPr>
              <a:t>，价值是</a:t>
            </a:r>
            <a:r>
              <a:rPr lang="en-US" altLang="zh-CN" sz="2800" dirty="0" smtClean="0">
                <a:latin typeface="Arial" charset="0"/>
              </a:rPr>
              <a:t>5</a:t>
            </a:r>
            <a:r>
              <a:rPr lang="zh-CN" altLang="en-US" sz="2800" dirty="0" smtClean="0">
                <a:latin typeface="Arial" charset="0"/>
              </a:rPr>
              <a:t>）</a:t>
            </a:r>
            <a:endParaRPr lang="en-US" altLang="en-US" sz="2800" dirty="0" smtClean="0">
              <a:latin typeface="Arial" charset="0"/>
            </a:endParaRPr>
          </a:p>
          <a:p>
            <a:endParaRPr lang="en-US" altLang="zh-CN" sz="2800" dirty="0" smtClean="0">
              <a:latin typeface="Arial" charset="0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：完全背包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0" y="5429264"/>
          <a:ext cx="9144000" cy="826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45595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3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4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5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6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7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8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9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11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12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13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14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15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16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17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18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19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21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22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23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24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flipH="1">
            <a:off x="5500694" y="585789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lt"/>
              </a:rPr>
              <a:t>25</a:t>
            </a:r>
            <a:endParaRPr lang="zh-CN" alt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4357686" y="585789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lt"/>
              </a:rPr>
              <a:t>20</a:t>
            </a:r>
            <a:endParaRPr lang="zh-CN" altLang="en-US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286116" y="585789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lt"/>
              </a:rPr>
              <a:t>15</a:t>
            </a:r>
            <a:endParaRPr lang="zh-CN" altLang="en-US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2143108" y="585789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lt"/>
              </a:rPr>
              <a:t>10</a:t>
            </a:r>
            <a:endParaRPr lang="zh-CN" altLang="en-US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1071538" y="585789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lt"/>
              </a:rPr>
              <a:t>5</a:t>
            </a:r>
            <a:endParaRPr lang="zh-CN" altLang="en-US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8715404" y="5857892"/>
            <a:ext cx="4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lt"/>
              </a:rPr>
              <a:t>40</a:t>
            </a:r>
            <a:endParaRPr lang="zh-CN" altLang="en-US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7715272" y="585789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lt"/>
              </a:rPr>
              <a:t>35</a:t>
            </a:r>
            <a:endParaRPr lang="zh-CN" altLang="en-US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6572264" y="585789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lt"/>
              </a:rPr>
              <a:t>30</a:t>
            </a:r>
            <a:endParaRPr lang="zh-CN" altLang="en-US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 rot="21029549">
            <a:off x="4971701" y="2390743"/>
            <a:ext cx="4032229" cy="2031325"/>
          </a:xfrm>
          <a:prstGeom prst="rect">
            <a:avLst/>
          </a:prstGeom>
          <a:blipFill dpi="0" rotWithShape="1">
            <a:blip r:embed="rId2">
              <a:alphaModFix amt="16000"/>
            </a:blip>
            <a:srcRect/>
            <a:tile tx="0" ty="0" sx="100000" sy="100000" flip="none" algn="tl"/>
          </a:blip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华文新魏" pitchFamily="2" charset="-122"/>
                <a:ea typeface="华文新魏" pitchFamily="2" charset="-122"/>
              </a:rPr>
              <a:t>for ( i = 1 ; i &lt;= 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n</a:t>
            </a:r>
            <a:r>
              <a:rPr lang="pt-BR" dirty="0" smtClean="0">
                <a:latin typeface="华文新魏" pitchFamily="2" charset="-122"/>
                <a:ea typeface="华文新魏" pitchFamily="2" charset="-122"/>
              </a:rPr>
              <a:t>; i++ )</a:t>
            </a:r>
          </a:p>
          <a:p>
            <a:r>
              <a:rPr lang="pt-BR" dirty="0" smtClean="0">
                <a:latin typeface="华文新魏" pitchFamily="2" charset="-122"/>
                <a:ea typeface="华文新魏" pitchFamily="2" charset="-122"/>
              </a:rPr>
              <a:t>    {</a:t>
            </a:r>
          </a:p>
          <a:p>
            <a:r>
              <a:rPr lang="pt-BR" dirty="0" smtClean="0">
                <a:latin typeface="华文新魏" pitchFamily="2" charset="-122"/>
                <a:ea typeface="华文新魏" pitchFamily="2" charset="-122"/>
              </a:rPr>
              <a:t>       for (j=</a:t>
            </a:r>
            <a:r>
              <a:rPr lang="en-US" dirty="0" smtClean="0">
                <a:latin typeface="华文新魏" pitchFamily="2" charset="-122"/>
                <a:ea typeface="华文新魏" pitchFamily="2" charset="-122"/>
              </a:rPr>
              <a:t>c[</a:t>
            </a:r>
            <a:r>
              <a:rPr lang="en-US" dirty="0" err="1" smtClean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dirty="0" smtClean="0">
                <a:latin typeface="华文新魏" pitchFamily="2" charset="-122"/>
                <a:ea typeface="华文新魏" pitchFamily="2" charset="-122"/>
              </a:rPr>
              <a:t>]</a:t>
            </a:r>
            <a:r>
              <a:rPr lang="pt-BR" dirty="0" smtClean="0">
                <a:latin typeface="华文新魏" pitchFamily="2" charset="-122"/>
                <a:ea typeface="华文新魏" pitchFamily="2" charset="-122"/>
              </a:rPr>
              <a:t>; j&lt;=</a:t>
            </a:r>
            <a:r>
              <a:rPr lang="en-US" dirty="0" smtClean="0">
                <a:latin typeface="华文新魏" pitchFamily="2" charset="-122"/>
                <a:ea typeface="华文新魏" pitchFamily="2" charset="-122"/>
              </a:rPr>
              <a:t>m</a:t>
            </a:r>
            <a:r>
              <a:rPr lang="pt-BR" dirty="0" smtClean="0">
                <a:latin typeface="华文新魏" pitchFamily="2" charset="-122"/>
                <a:ea typeface="华文新魏" pitchFamily="2" charset="-122"/>
              </a:rPr>
              <a:t>; j++)</a:t>
            </a:r>
          </a:p>
          <a:p>
            <a:r>
              <a:rPr lang="pt-BR" dirty="0" smtClean="0">
                <a:latin typeface="华文新魏" pitchFamily="2" charset="-122"/>
                <a:ea typeface="华文新魏" pitchFamily="2" charset="-122"/>
              </a:rPr>
              <a:t>           if (f[j-c[i]] + w[i] &gt; f[j])</a:t>
            </a:r>
          </a:p>
          <a:p>
            <a:r>
              <a:rPr lang="pt-BR" dirty="0" smtClean="0">
                <a:latin typeface="华文新魏" pitchFamily="2" charset="-122"/>
                <a:ea typeface="华文新魏" pitchFamily="2" charset="-122"/>
              </a:rPr>
              <a:t>               f[j] = </a:t>
            </a:r>
            <a:r>
              <a:rPr lang="pt-BR" dirty="0" smtClean="0">
                <a:latin typeface="华文新魏" pitchFamily="2" charset="-122"/>
                <a:ea typeface="华文新魏" pitchFamily="2" charset="-122"/>
              </a:rPr>
              <a:t>f[j-c[i</a:t>
            </a:r>
            <a:r>
              <a:rPr lang="pt-BR" dirty="0" smtClean="0">
                <a:latin typeface="华文新魏" pitchFamily="2" charset="-122"/>
                <a:ea typeface="华文新魏" pitchFamily="2" charset="-122"/>
              </a:rPr>
              <a:t>]] + w[i];</a:t>
            </a:r>
          </a:p>
          <a:p>
            <a:r>
              <a:rPr lang="pt-BR" dirty="0" smtClean="0">
                <a:latin typeface="华文新魏" pitchFamily="2" charset="-122"/>
                <a:ea typeface="华文新魏" pitchFamily="2" charset="-122"/>
              </a:rPr>
              <a:t>    }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：多重背包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dirty="0" smtClean="0">
                <a:latin typeface="+mj-lt"/>
              </a:rPr>
              <a:t>N</a:t>
            </a:r>
            <a:r>
              <a:rPr lang="zh-CN" altLang="en-US" dirty="0" smtClean="0">
                <a:latin typeface="+mj-lt"/>
              </a:rPr>
              <a:t>种物品和一个容量为</a:t>
            </a:r>
            <a:r>
              <a:rPr lang="en-US" dirty="0" smtClean="0">
                <a:latin typeface="+mj-lt"/>
              </a:rPr>
              <a:t>V</a:t>
            </a:r>
            <a:r>
              <a:rPr lang="zh-CN" altLang="en-US" dirty="0" smtClean="0">
                <a:latin typeface="+mj-lt"/>
              </a:rPr>
              <a:t>的背包。第</a:t>
            </a:r>
            <a:r>
              <a:rPr lang="en-US" dirty="0" err="1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种物品最多有</a:t>
            </a:r>
            <a:r>
              <a:rPr lang="en-US" dirty="0" smtClean="0">
                <a:latin typeface="+mj-lt"/>
              </a:rPr>
              <a:t>n[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</a:t>
            </a:r>
            <a:r>
              <a:rPr lang="zh-CN" altLang="en-US" dirty="0" smtClean="0">
                <a:latin typeface="+mj-lt"/>
              </a:rPr>
              <a:t>件可用，每件费用是</a:t>
            </a:r>
            <a:r>
              <a:rPr lang="en-US" dirty="0" smtClean="0">
                <a:latin typeface="+mj-lt"/>
              </a:rPr>
              <a:t>c[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</a:t>
            </a:r>
            <a:r>
              <a:rPr lang="zh-CN" altLang="en-US" dirty="0" smtClean="0">
                <a:latin typeface="+mj-lt"/>
              </a:rPr>
              <a:t>，价值是</a:t>
            </a:r>
            <a:r>
              <a:rPr lang="en-US" dirty="0" smtClean="0">
                <a:latin typeface="+mj-lt"/>
              </a:rPr>
              <a:t>w[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</a:t>
            </a:r>
            <a:r>
              <a:rPr lang="zh-CN" altLang="en-US" dirty="0" smtClean="0">
                <a:latin typeface="+mj-lt"/>
              </a:rPr>
              <a:t>。求解将哪些物品装入背包可使这些物品的费用总和不超过背包容量，且价值总和最大。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最朴素额状态转移方程和完全背包一样</a:t>
            </a:r>
            <a:endParaRPr lang="en-US" altLang="zh-CN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f[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][v]=max{f[i-1][v-k*c[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]]+k*w[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]|0&lt;=k&lt;=n[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]}</a:t>
            </a:r>
            <a:endParaRPr lang="zh-CN" altLang="en-US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复杂度是</a:t>
            </a:r>
            <a:r>
              <a:rPr lang="en-US" dirty="0" smtClean="0">
                <a:latin typeface="+mj-lt"/>
              </a:rPr>
              <a:t>O(V*</a:t>
            </a:r>
            <a:r>
              <a:rPr lang="en-US" dirty="0" err="1" smtClean="0">
                <a:latin typeface="+mj-lt"/>
              </a:rPr>
              <a:t>Σn</a:t>
            </a:r>
            <a:r>
              <a:rPr lang="en-US" dirty="0" smtClean="0">
                <a:latin typeface="+mj-lt"/>
              </a:rPr>
              <a:t>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])</a:t>
            </a:r>
            <a:r>
              <a:rPr lang="zh-CN" altLang="en-US" dirty="0" smtClean="0">
                <a:latin typeface="+mj-lt"/>
              </a:rPr>
              <a:t>。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比较大，需要优化</a:t>
            </a:r>
            <a:r>
              <a:rPr lang="en-US" altLang="zh-CN" dirty="0" smtClean="0">
                <a:latin typeface="+mj-lt"/>
              </a:rPr>
              <a:t>……</a:t>
            </a:r>
            <a:endParaRPr lang="zh-CN" altLang="en-US" dirty="0" smtClean="0">
              <a:latin typeface="+mj-lt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>
                <a:latin typeface="+mj-lt"/>
              </a:rPr>
              <a:t>转化为</a:t>
            </a:r>
            <a:r>
              <a:rPr lang="en-US" dirty="0" smtClean="0">
                <a:latin typeface="+mj-lt"/>
              </a:rPr>
              <a:t>01</a:t>
            </a:r>
            <a:r>
              <a:rPr lang="zh-CN" altLang="en-US" dirty="0" smtClean="0">
                <a:latin typeface="+mj-lt"/>
              </a:rPr>
              <a:t>背包求解：把第</a:t>
            </a:r>
            <a:r>
              <a:rPr lang="en-US" dirty="0" err="1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种物品换成</a:t>
            </a:r>
            <a:r>
              <a:rPr lang="en-US" dirty="0" smtClean="0">
                <a:latin typeface="+mj-lt"/>
              </a:rPr>
              <a:t>n[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</a:t>
            </a:r>
            <a:r>
              <a:rPr lang="zh-CN" altLang="en-US" dirty="0" smtClean="0">
                <a:latin typeface="+mj-lt"/>
              </a:rPr>
              <a:t>件</a:t>
            </a:r>
            <a:r>
              <a:rPr lang="en-US" dirty="0" smtClean="0">
                <a:latin typeface="+mj-lt"/>
              </a:rPr>
              <a:t>01</a:t>
            </a:r>
            <a:r>
              <a:rPr lang="zh-CN" altLang="en-US" dirty="0" smtClean="0">
                <a:latin typeface="+mj-lt"/>
              </a:rPr>
              <a:t>背包中的物品，则得到了物品数为</a:t>
            </a:r>
            <a:r>
              <a:rPr lang="en-US" dirty="0" err="1" smtClean="0">
                <a:latin typeface="+mj-lt"/>
              </a:rPr>
              <a:t>Σn</a:t>
            </a:r>
            <a:r>
              <a:rPr lang="en-US" dirty="0" smtClean="0">
                <a:latin typeface="+mj-lt"/>
              </a:rPr>
              <a:t>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</a:t>
            </a:r>
            <a:r>
              <a:rPr lang="zh-CN" altLang="en-US" dirty="0" smtClean="0">
                <a:latin typeface="+mj-lt"/>
              </a:rPr>
              <a:t>的</a:t>
            </a:r>
            <a:r>
              <a:rPr lang="en-US" dirty="0" smtClean="0">
                <a:latin typeface="+mj-lt"/>
              </a:rPr>
              <a:t>01</a:t>
            </a:r>
            <a:r>
              <a:rPr lang="zh-CN" altLang="en-US" dirty="0" smtClean="0">
                <a:latin typeface="+mj-lt"/>
              </a:rPr>
              <a:t>背包问题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当然这样直接求解的复杂度仍然是</a:t>
            </a:r>
            <a:r>
              <a:rPr lang="en-US" dirty="0" smtClean="0">
                <a:latin typeface="+mj-lt"/>
              </a:rPr>
              <a:t>O(V*</a:t>
            </a:r>
            <a:r>
              <a:rPr lang="en-US" dirty="0" err="1" smtClean="0">
                <a:latin typeface="+mj-lt"/>
              </a:rPr>
              <a:t>Σn</a:t>
            </a:r>
            <a:r>
              <a:rPr lang="en-US" dirty="0" smtClean="0">
                <a:latin typeface="+mj-lt"/>
              </a:rPr>
              <a:t>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])</a:t>
            </a:r>
            <a:r>
              <a:rPr lang="zh-CN" altLang="en-US" dirty="0" smtClean="0">
                <a:latin typeface="+mj-lt"/>
              </a:rPr>
              <a:t>。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我们考虑把第</a:t>
            </a:r>
            <a:r>
              <a:rPr lang="en-US" dirty="0" err="1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种物品换成若干件物品，使得原问题中第</a:t>
            </a:r>
            <a:r>
              <a:rPr lang="en-US" dirty="0" err="1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种物品可取的每种策略</a:t>
            </a:r>
            <a:r>
              <a:rPr lang="en-US" dirty="0" smtClean="0">
                <a:latin typeface="+mj-lt"/>
              </a:rPr>
              <a:t>——</a:t>
            </a:r>
            <a:r>
              <a:rPr lang="zh-CN" altLang="en-US" dirty="0" smtClean="0">
                <a:latin typeface="+mj-lt"/>
              </a:rPr>
              <a:t>取</a:t>
            </a:r>
            <a:r>
              <a:rPr lang="en-US" dirty="0" smtClean="0">
                <a:latin typeface="+mj-lt"/>
              </a:rPr>
              <a:t>0..n[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</a:t>
            </a:r>
            <a:r>
              <a:rPr lang="zh-CN" altLang="en-US" dirty="0" smtClean="0">
                <a:latin typeface="+mj-lt"/>
              </a:rPr>
              <a:t>件</a:t>
            </a:r>
            <a:r>
              <a:rPr lang="en-US" dirty="0" smtClean="0">
                <a:latin typeface="+mj-lt"/>
              </a:rPr>
              <a:t>——</a:t>
            </a:r>
            <a:r>
              <a:rPr lang="zh-CN" altLang="en-US" dirty="0" smtClean="0">
                <a:latin typeface="+mj-lt"/>
              </a:rPr>
              <a:t>均能等价于取若干件代换以后的物品。另外，取超过</a:t>
            </a:r>
            <a:r>
              <a:rPr lang="en-US" dirty="0" smtClean="0">
                <a:latin typeface="+mj-lt"/>
              </a:rPr>
              <a:t>n[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</a:t>
            </a:r>
            <a:r>
              <a:rPr lang="zh-CN" altLang="en-US" dirty="0" smtClean="0">
                <a:latin typeface="+mj-lt"/>
              </a:rPr>
              <a:t>件的策略必不能出现。</a:t>
            </a:r>
          </a:p>
          <a:p>
            <a:r>
              <a:rPr lang="zh-CN" altLang="en-US" dirty="0" smtClean="0">
                <a:latin typeface="+mj-lt"/>
              </a:rPr>
              <a:t>方法是：将第</a:t>
            </a:r>
            <a:r>
              <a:rPr lang="en-US" dirty="0" err="1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种物品分成若干件物品，其中每件物品有一个系数，这件物品的费用和价值均是原来的费用和价值乘以这个系数。使这些系数分别为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1,2,4,...,2^(k-1),n[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]-2^k+1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，且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k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是满足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n[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]-2^k+1&gt;0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的最大整数</a:t>
            </a:r>
            <a:r>
              <a:rPr lang="zh-CN" altLang="en-US" dirty="0" smtClean="0">
                <a:latin typeface="+mj-lt"/>
              </a:rPr>
              <a:t>。例如，如果</a:t>
            </a:r>
            <a:r>
              <a:rPr lang="en-US" dirty="0" smtClean="0">
                <a:latin typeface="+mj-lt"/>
              </a:rPr>
              <a:t>n[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</a:t>
            </a:r>
            <a:r>
              <a:rPr lang="zh-CN" altLang="en-US" dirty="0" smtClean="0">
                <a:latin typeface="+mj-lt"/>
              </a:rPr>
              <a:t>为</a:t>
            </a:r>
            <a:r>
              <a:rPr lang="en-US" dirty="0" smtClean="0">
                <a:latin typeface="+mj-lt"/>
              </a:rPr>
              <a:t>13</a:t>
            </a:r>
            <a:r>
              <a:rPr lang="zh-CN" altLang="en-US" dirty="0" smtClean="0">
                <a:latin typeface="+mj-lt"/>
              </a:rPr>
              <a:t>，就将这种物品分成系数分别为</a:t>
            </a:r>
            <a:r>
              <a:rPr lang="en-US" dirty="0" smtClean="0">
                <a:latin typeface="+mj-lt"/>
              </a:rPr>
              <a:t>1,2,4,6</a:t>
            </a:r>
            <a:r>
              <a:rPr lang="zh-CN" altLang="en-US" dirty="0" smtClean="0">
                <a:latin typeface="+mj-lt"/>
              </a:rPr>
              <a:t>的四件物品。</a:t>
            </a:r>
          </a:p>
          <a:p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：多重背包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+mj-lt"/>
              </a:rPr>
              <a:t>将</a:t>
            </a:r>
            <a:r>
              <a:rPr lang="en-US" altLang="zh-CN" dirty="0" smtClean="0">
                <a:latin typeface="+mj-lt"/>
              </a:rPr>
              <a:t>n[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</a:t>
            </a:r>
            <a:r>
              <a:rPr lang="zh-CN" altLang="en-US" dirty="0" smtClean="0">
                <a:latin typeface="+mj-lt"/>
              </a:rPr>
              <a:t>拆成</a:t>
            </a:r>
            <a:r>
              <a:rPr lang="en-US" sz="3600" dirty="0" smtClean="0">
                <a:solidFill>
                  <a:srgbClr val="0070C0"/>
                </a:solidFill>
                <a:latin typeface="+mj-lt"/>
              </a:rPr>
              <a:t>1,2,4,...,2^(k-1),n[</a:t>
            </a:r>
            <a:r>
              <a:rPr lang="en-US" sz="3600" dirty="0" err="1" smtClean="0">
                <a:solidFill>
                  <a:srgbClr val="0070C0"/>
                </a:solidFill>
                <a:latin typeface="+mj-lt"/>
              </a:rPr>
              <a:t>i</a:t>
            </a:r>
            <a:r>
              <a:rPr lang="en-US" sz="3600" dirty="0" smtClean="0">
                <a:solidFill>
                  <a:srgbClr val="0070C0"/>
                </a:solidFill>
                <a:latin typeface="+mj-lt"/>
              </a:rPr>
              <a:t>]-2^k+1</a:t>
            </a:r>
            <a:r>
              <a:rPr lang="zh-CN" altLang="en-US" dirty="0" smtClean="0">
                <a:latin typeface="+mj-lt"/>
              </a:rPr>
              <a:t>，（</a:t>
            </a:r>
            <a:r>
              <a:rPr lang="en-US" altLang="zh-CN" dirty="0" smtClean="0">
                <a:latin typeface="+mj-lt"/>
              </a:rPr>
              <a:t>k</a:t>
            </a:r>
            <a:r>
              <a:rPr lang="zh-CN" altLang="en-US" dirty="0" smtClean="0">
                <a:latin typeface="+mj-lt"/>
              </a:rPr>
              <a:t>是满足</a:t>
            </a:r>
            <a:r>
              <a:rPr lang="en-US" altLang="zh-CN" dirty="0" smtClean="0">
                <a:latin typeface="+mj-lt"/>
              </a:rPr>
              <a:t>n[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]-2^k+1&gt;0</a:t>
            </a:r>
            <a:r>
              <a:rPr lang="zh-CN" altLang="en-US" dirty="0" smtClean="0">
                <a:latin typeface="+mj-lt"/>
              </a:rPr>
              <a:t>的最大整数）道理何在？</a:t>
            </a:r>
            <a:endParaRPr lang="en-US" altLang="zh-CN" dirty="0" smtClean="0">
              <a:latin typeface="+mj-lt"/>
            </a:endParaRPr>
          </a:p>
          <a:p>
            <a:r>
              <a:rPr lang="en-US" altLang="zh-CN" sz="2800" dirty="0" smtClean="0">
                <a:latin typeface="+mj-lt"/>
              </a:rPr>
              <a:t>1</a:t>
            </a:r>
            <a:r>
              <a:rPr lang="zh-CN" altLang="en-US" sz="2800" dirty="0" smtClean="0">
                <a:latin typeface="+mj-lt"/>
              </a:rPr>
              <a:t>）</a:t>
            </a:r>
            <a:r>
              <a:rPr lang="en-US" altLang="zh-CN" sz="2800" dirty="0" smtClean="0">
                <a:latin typeface="+mj-lt"/>
              </a:rPr>
              <a:t> 1+2+4+...+2^(k-1)+n[</a:t>
            </a:r>
            <a:r>
              <a:rPr lang="en-US" altLang="zh-CN" sz="2800" dirty="0" err="1" smtClean="0">
                <a:latin typeface="+mj-lt"/>
              </a:rPr>
              <a:t>i</a:t>
            </a:r>
            <a:r>
              <a:rPr lang="en-US" altLang="zh-CN" sz="2800" dirty="0" smtClean="0">
                <a:latin typeface="+mj-lt"/>
              </a:rPr>
              <a:t>]-2^k+1 = n[</a:t>
            </a:r>
            <a:r>
              <a:rPr lang="en-US" altLang="zh-CN" sz="2800" dirty="0" err="1" smtClean="0">
                <a:latin typeface="+mj-lt"/>
              </a:rPr>
              <a:t>i</a:t>
            </a:r>
            <a:r>
              <a:rPr lang="en-US" altLang="zh-CN" sz="2800" dirty="0" smtClean="0">
                <a:latin typeface="+mj-lt"/>
              </a:rPr>
              <a:t>]   </a:t>
            </a:r>
            <a:r>
              <a:rPr lang="zh-CN" altLang="en-US" sz="2800" dirty="0" smtClean="0">
                <a:latin typeface="+mj-lt"/>
              </a:rPr>
              <a:t>这就保证了最多为</a:t>
            </a:r>
            <a:r>
              <a:rPr lang="en-US" altLang="zh-CN" sz="2800" dirty="0" smtClean="0">
                <a:latin typeface="+mj-lt"/>
              </a:rPr>
              <a:t>n[</a:t>
            </a:r>
            <a:r>
              <a:rPr lang="en-US" altLang="zh-CN" sz="2800" dirty="0" err="1" smtClean="0">
                <a:latin typeface="+mj-lt"/>
              </a:rPr>
              <a:t>i</a:t>
            </a:r>
            <a:r>
              <a:rPr lang="en-US" altLang="zh-CN" sz="2800" dirty="0" smtClean="0">
                <a:latin typeface="+mj-lt"/>
              </a:rPr>
              <a:t>]</a:t>
            </a:r>
            <a:r>
              <a:rPr lang="zh-CN" altLang="en-US" sz="2800" dirty="0" smtClean="0">
                <a:latin typeface="+mj-lt"/>
              </a:rPr>
              <a:t>个物品</a:t>
            </a:r>
            <a:endParaRPr lang="en-US" altLang="zh-CN" sz="2800" dirty="0" smtClean="0">
              <a:latin typeface="+mj-lt"/>
            </a:endParaRPr>
          </a:p>
          <a:p>
            <a:r>
              <a:rPr lang="en-US" altLang="zh-CN" sz="2800" dirty="0" smtClean="0">
                <a:latin typeface="+mj-lt"/>
              </a:rPr>
              <a:t>2</a:t>
            </a:r>
            <a:r>
              <a:rPr lang="zh-CN" altLang="en-US" sz="2800" dirty="0" smtClean="0">
                <a:latin typeface="+mj-lt"/>
              </a:rPr>
              <a:t>）</a:t>
            </a:r>
            <a:r>
              <a:rPr lang="en-US" altLang="zh-CN" sz="2800" dirty="0" smtClean="0">
                <a:latin typeface="+mj-lt"/>
              </a:rPr>
              <a:t>1,2,4,……,2^(k-1),</a:t>
            </a:r>
            <a:r>
              <a:rPr lang="zh-CN" altLang="en-US" sz="2800" dirty="0" smtClean="0">
                <a:latin typeface="+mj-lt"/>
              </a:rPr>
              <a:t>可以凑出</a:t>
            </a:r>
            <a:r>
              <a:rPr lang="en-US" altLang="zh-CN" sz="2800" dirty="0" smtClean="0">
                <a:latin typeface="+mj-lt"/>
              </a:rPr>
              <a:t>1</a:t>
            </a:r>
            <a:r>
              <a:rPr lang="zh-CN" altLang="en-US" sz="2800" dirty="0" smtClean="0">
                <a:latin typeface="+mj-lt"/>
              </a:rPr>
              <a:t>到</a:t>
            </a:r>
            <a:r>
              <a:rPr lang="en-US" altLang="zh-CN" sz="2800" dirty="0" smtClean="0">
                <a:latin typeface="+mj-lt"/>
              </a:rPr>
              <a:t>2^k – 1</a:t>
            </a:r>
            <a:r>
              <a:rPr lang="zh-CN" altLang="en-US" sz="2800" dirty="0" smtClean="0">
                <a:latin typeface="+mj-lt"/>
              </a:rPr>
              <a:t>的所有整数（联系一个数的二进制拆分即可证明）</a:t>
            </a:r>
            <a:endParaRPr lang="en-US" altLang="zh-CN" sz="2800" dirty="0" smtClean="0">
              <a:latin typeface="+mj-lt"/>
            </a:endParaRPr>
          </a:p>
          <a:p>
            <a:r>
              <a:rPr lang="en-US" altLang="zh-CN" sz="2800" dirty="0" smtClean="0">
                <a:latin typeface="+mj-lt"/>
              </a:rPr>
              <a:t>3</a:t>
            </a:r>
            <a:r>
              <a:rPr lang="zh-CN" altLang="en-US" sz="2800" dirty="0" smtClean="0">
                <a:latin typeface="+mj-lt"/>
              </a:rPr>
              <a:t>）</a:t>
            </a:r>
            <a:r>
              <a:rPr lang="en-US" altLang="zh-CN" sz="2800" dirty="0" smtClean="0">
                <a:latin typeface="+mj-lt"/>
              </a:rPr>
              <a:t> </a:t>
            </a:r>
            <a:r>
              <a:rPr lang="en-US" altLang="en-US" sz="2800" dirty="0" smtClean="0">
                <a:latin typeface="+mj-lt"/>
              </a:rPr>
              <a:t>2^k</a:t>
            </a:r>
            <a:r>
              <a:rPr lang="en-US" altLang="zh-CN" sz="2800" dirty="0" smtClean="0">
                <a:latin typeface="+mj-lt"/>
              </a:rPr>
              <a:t>……</a:t>
            </a:r>
            <a:r>
              <a:rPr lang="en-US" altLang="en-US" sz="2800" dirty="0" smtClean="0">
                <a:latin typeface="+mj-lt"/>
              </a:rPr>
              <a:t>n[</a:t>
            </a:r>
            <a:r>
              <a:rPr lang="en-US" altLang="en-US" sz="2800" dirty="0" err="1" smtClean="0">
                <a:latin typeface="+mj-lt"/>
              </a:rPr>
              <a:t>i</a:t>
            </a:r>
            <a:r>
              <a:rPr lang="en-US" altLang="en-US" sz="2800" dirty="0" smtClean="0">
                <a:latin typeface="+mj-lt"/>
              </a:rPr>
              <a:t>]</a:t>
            </a:r>
            <a:r>
              <a:rPr lang="zh-CN" altLang="en-US" sz="2800" dirty="0" smtClean="0">
                <a:latin typeface="+mj-lt"/>
              </a:rPr>
              <a:t>的所有整数可以用若干个上述元素凑出（可以理解为凑</a:t>
            </a:r>
            <a:r>
              <a:rPr lang="en-US" altLang="zh-CN" sz="2800" dirty="0" smtClean="0">
                <a:latin typeface="+mj-lt"/>
              </a:rPr>
              <a:t>n[</a:t>
            </a:r>
            <a:r>
              <a:rPr lang="en-US" altLang="zh-CN" sz="2800" dirty="0" err="1" smtClean="0">
                <a:latin typeface="+mj-lt"/>
              </a:rPr>
              <a:t>i</a:t>
            </a:r>
            <a:r>
              <a:rPr lang="en-US" altLang="zh-CN" sz="2800" dirty="0" smtClean="0">
                <a:latin typeface="+mj-lt"/>
              </a:rPr>
              <a:t>]-t, </a:t>
            </a:r>
            <a:r>
              <a:rPr lang="zh-CN" altLang="en-US" sz="2800" dirty="0" smtClean="0">
                <a:latin typeface="+mj-lt"/>
              </a:rPr>
              <a:t>而</a:t>
            </a:r>
            <a:r>
              <a:rPr lang="en-US" altLang="zh-CN" sz="2800" dirty="0" smtClean="0">
                <a:latin typeface="+mj-lt"/>
              </a:rPr>
              <a:t>n[</a:t>
            </a:r>
            <a:r>
              <a:rPr lang="en-US" altLang="zh-CN" sz="2800" dirty="0" err="1" smtClean="0">
                <a:latin typeface="+mj-lt"/>
              </a:rPr>
              <a:t>i</a:t>
            </a:r>
            <a:r>
              <a:rPr lang="en-US" altLang="zh-CN" sz="2800" dirty="0" smtClean="0">
                <a:latin typeface="+mj-lt"/>
              </a:rPr>
              <a:t>]</a:t>
            </a:r>
            <a:r>
              <a:rPr lang="zh-CN" altLang="en-US" sz="2800" dirty="0" smtClean="0">
                <a:latin typeface="+mj-lt"/>
              </a:rPr>
              <a:t>为上面所有数的和，</a:t>
            </a:r>
            <a:r>
              <a:rPr lang="en-US" altLang="zh-CN" sz="2800" dirty="0" smtClean="0">
                <a:latin typeface="+mj-lt"/>
              </a:rPr>
              <a:t>t</a:t>
            </a:r>
            <a:r>
              <a:rPr lang="zh-CN" altLang="en-US" sz="2800" dirty="0" smtClean="0">
                <a:latin typeface="+mj-lt"/>
              </a:rPr>
              <a:t>则是一个小于</a:t>
            </a:r>
            <a:r>
              <a:rPr lang="en-US" altLang="en-US" sz="2800" dirty="0" smtClean="0">
                <a:latin typeface="+mj-lt"/>
              </a:rPr>
              <a:t>2^k </a:t>
            </a:r>
            <a:r>
              <a:rPr lang="zh-CN" altLang="en-US" sz="2800" dirty="0" smtClean="0">
                <a:latin typeface="+mj-lt"/>
              </a:rPr>
              <a:t>的数，那么在所有的数中去掉组成</a:t>
            </a:r>
            <a:r>
              <a:rPr lang="en-US" altLang="en-US" sz="2800" dirty="0" smtClean="0">
                <a:latin typeface="+mj-lt"/>
              </a:rPr>
              <a:t>2^k </a:t>
            </a:r>
            <a:r>
              <a:rPr lang="zh-CN" altLang="en-US" sz="2800" dirty="0" smtClean="0">
                <a:latin typeface="+mj-lt"/>
              </a:rPr>
              <a:t>的那些数剩下的就可以组成</a:t>
            </a:r>
            <a:r>
              <a:rPr lang="en-US" altLang="zh-CN" sz="2800" dirty="0" smtClean="0">
                <a:latin typeface="+mj-lt"/>
              </a:rPr>
              <a:t>n[</a:t>
            </a:r>
            <a:r>
              <a:rPr lang="en-US" altLang="zh-CN" sz="2800" dirty="0" err="1" smtClean="0">
                <a:latin typeface="+mj-lt"/>
              </a:rPr>
              <a:t>i</a:t>
            </a:r>
            <a:r>
              <a:rPr lang="en-US" altLang="zh-CN" sz="2800" dirty="0" smtClean="0">
                <a:latin typeface="+mj-lt"/>
              </a:rPr>
              <a:t>]-t</a:t>
            </a:r>
            <a:r>
              <a:rPr lang="zh-CN" altLang="en-US" sz="2800" dirty="0" smtClean="0">
                <a:latin typeface="+mj-lt"/>
              </a:rPr>
              <a:t>了）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：多重背包</a:t>
            </a:r>
            <a:endParaRPr lang="zh-CN" altLang="en-US" dirty="0"/>
          </a:p>
        </p:txBody>
      </p:sp>
      <p:sp>
        <p:nvSpPr>
          <p:cNvPr id="5" name="下箭头标注 4"/>
          <p:cNvSpPr/>
          <p:nvPr/>
        </p:nvSpPr>
        <p:spPr bwMode="auto">
          <a:xfrm rot="916222">
            <a:off x="5959847" y="486643"/>
            <a:ext cx="2857520" cy="1303375"/>
          </a:xfrm>
          <a:prstGeom prst="downArrowCallou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000" dirty="0" smtClean="0"/>
              <a:t>复杂度为</a:t>
            </a:r>
            <a:r>
              <a:rPr lang="en-US" sz="2000" dirty="0" smtClean="0"/>
              <a:t>O(V*</a:t>
            </a:r>
            <a:r>
              <a:rPr lang="en-US" sz="2000" dirty="0" err="1" smtClean="0"/>
              <a:t>Σlog</a:t>
            </a:r>
            <a:r>
              <a:rPr lang="en-US" sz="2000" dirty="0" smtClean="0"/>
              <a:t> n[</a:t>
            </a:r>
            <a:r>
              <a:rPr lang="en-US" sz="2000" dirty="0" err="1" smtClean="0"/>
              <a:t>i</a:t>
            </a:r>
            <a:r>
              <a:rPr lang="en-US" sz="2000" dirty="0" smtClean="0"/>
              <a:t>])</a:t>
            </a:r>
          </a:p>
          <a:p>
            <a:pPr algn="ctr"/>
            <a:r>
              <a:rPr lang="zh-CN" altLang="en-US" sz="2000" dirty="0" smtClean="0">
                <a:latin typeface="Arial" charset="0"/>
                <a:ea typeface="宋体" charset="-122"/>
              </a:rPr>
              <a:t>很圆满的解决了问题！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zh-CN" altLang="en-US" b="1" dirty="0" smtClean="0"/>
              <a:t>二维费用的背包问题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维费用的背包问题是指：对于每件物品，具有两种不同的费用；选择这件物品必须同时付出这两种代价；对于每种代价都有一个可付出的最大值（背包容量）。问怎样选择物品可以得到最大的价值。设这两种代价分别为代价</a:t>
            </a:r>
            <a:r>
              <a:rPr lang="en-US" dirty="0" smtClean="0"/>
              <a:t>1</a:t>
            </a:r>
            <a:r>
              <a:rPr lang="zh-CN" altLang="en-US" dirty="0" smtClean="0"/>
              <a:t>和代价</a:t>
            </a:r>
            <a:r>
              <a:rPr lang="en-US" dirty="0" smtClean="0"/>
              <a:t>2</a:t>
            </a:r>
            <a:r>
              <a:rPr lang="zh-CN" altLang="en-US" dirty="0" smtClean="0"/>
              <a:t>，第</a:t>
            </a:r>
            <a:r>
              <a:rPr lang="en-US" dirty="0" err="1" smtClean="0"/>
              <a:t>i</a:t>
            </a:r>
            <a:r>
              <a:rPr lang="zh-CN" altLang="en-US" dirty="0" smtClean="0"/>
              <a:t>件物品所需的两种代价分别为</a:t>
            </a: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zh-CN" altLang="en-US" dirty="0" smtClean="0"/>
              <a:t>和</a:t>
            </a:r>
            <a:r>
              <a:rPr lang="en-US" dirty="0" smtClean="0"/>
              <a:t>b[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zh-CN" altLang="en-US" dirty="0" smtClean="0"/>
              <a:t>。两种代价可付出的最大值（两种背包容量）分别为</a:t>
            </a:r>
            <a:r>
              <a:rPr lang="en-US" dirty="0" smtClean="0"/>
              <a:t>V</a:t>
            </a:r>
            <a:r>
              <a:rPr lang="zh-CN" altLang="en-US" dirty="0" smtClean="0"/>
              <a:t>和</a:t>
            </a:r>
            <a:r>
              <a:rPr lang="en-US" dirty="0" smtClean="0"/>
              <a:t>U</a:t>
            </a:r>
            <a:r>
              <a:rPr lang="zh-CN" altLang="en-US" dirty="0" smtClean="0"/>
              <a:t>。物品的价值为</a:t>
            </a:r>
            <a:r>
              <a:rPr lang="en-US" dirty="0" smtClean="0"/>
              <a:t>w[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zh-CN" altLang="en-US" b="1" dirty="0" smtClean="0"/>
              <a:t>二维费用的背包问题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422082"/>
          </a:xfrm>
        </p:spPr>
        <p:txBody>
          <a:bodyPr/>
          <a:lstStyle/>
          <a:p>
            <a:r>
              <a:rPr lang="zh-CN" altLang="en-US" dirty="0" smtClean="0">
                <a:latin typeface="+mj-lt"/>
              </a:rPr>
              <a:t>设</a:t>
            </a:r>
            <a:r>
              <a:rPr lang="en-US" dirty="0" smtClean="0">
                <a:latin typeface="+mj-lt"/>
              </a:rPr>
              <a:t>f[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][v][u]</a:t>
            </a:r>
            <a:r>
              <a:rPr lang="zh-CN" altLang="en-US" dirty="0" smtClean="0">
                <a:latin typeface="+mj-lt"/>
              </a:rPr>
              <a:t>表示前</a:t>
            </a:r>
            <a:r>
              <a:rPr lang="en-US" dirty="0" err="1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件物品付出两种代价分别为</a:t>
            </a:r>
            <a:r>
              <a:rPr lang="en-US" dirty="0" smtClean="0">
                <a:latin typeface="+mj-lt"/>
              </a:rPr>
              <a:t>v</a:t>
            </a:r>
            <a:r>
              <a:rPr lang="zh-CN" altLang="en-US" dirty="0" smtClean="0">
                <a:latin typeface="+mj-lt"/>
              </a:rPr>
              <a:t>和</a:t>
            </a:r>
            <a:r>
              <a:rPr lang="en-US" dirty="0" smtClean="0">
                <a:latin typeface="+mj-lt"/>
              </a:rPr>
              <a:t>u</a:t>
            </a:r>
            <a:r>
              <a:rPr lang="zh-CN" altLang="en-US" dirty="0" smtClean="0">
                <a:latin typeface="+mj-lt"/>
              </a:rPr>
              <a:t>时可获得的最大价值。状态转移方程就是：</a:t>
            </a:r>
          </a:p>
          <a:p>
            <a:r>
              <a:rPr lang="en-US" dirty="0" smtClean="0">
                <a:latin typeface="+mj-lt"/>
              </a:rPr>
              <a:t>f[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][v][u]=max{f[i-1][v][u],f[i-1][v-a[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]][u-b[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]]+w[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]}</a:t>
            </a:r>
            <a:endParaRPr lang="zh-CN" altLang="en-US" dirty="0" smtClean="0">
              <a:latin typeface="+mj-lt"/>
            </a:endParaRP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714348" y="3929066"/>
            <a:ext cx="7000924" cy="2428892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当发现由熟悉的动态规划题目</a:t>
            </a:r>
            <a:endParaRPr lang="en-US" altLang="zh-CN" sz="3600" dirty="0" smtClean="0">
              <a:latin typeface="华文新魏" pitchFamily="2" charset="-122"/>
              <a:ea typeface="华文新魏" pitchFamily="2" charset="-122"/>
            </a:endParaRPr>
          </a:p>
          <a:p>
            <a:pPr algn="ctr"/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变形得来的题目时，</a:t>
            </a:r>
          </a:p>
          <a:p>
            <a:pPr algn="ctr"/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可以尝试在原来的状态中</a:t>
            </a:r>
            <a:endParaRPr lang="en-US" altLang="zh-CN" sz="3600" dirty="0" smtClean="0">
              <a:latin typeface="华文新魏" pitchFamily="2" charset="-122"/>
              <a:ea typeface="华文新魏" pitchFamily="2" charset="-122"/>
            </a:endParaRPr>
          </a:p>
          <a:p>
            <a:pPr algn="ctr"/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加一维以满足新的限制条件。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：分组背包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lt"/>
              </a:rPr>
              <a:t>有</a:t>
            </a:r>
            <a:r>
              <a:rPr lang="en-US" dirty="0" smtClean="0">
                <a:latin typeface="+mj-lt"/>
              </a:rPr>
              <a:t>N</a:t>
            </a:r>
            <a:r>
              <a:rPr lang="zh-CN" altLang="en-US" dirty="0" smtClean="0">
                <a:latin typeface="+mj-lt"/>
              </a:rPr>
              <a:t>件物品和一个容量为</a:t>
            </a:r>
            <a:r>
              <a:rPr lang="en-US" dirty="0" smtClean="0">
                <a:latin typeface="+mj-lt"/>
              </a:rPr>
              <a:t>V</a:t>
            </a:r>
            <a:r>
              <a:rPr lang="zh-CN" altLang="en-US" dirty="0" smtClean="0">
                <a:latin typeface="+mj-lt"/>
              </a:rPr>
              <a:t>的背包。第</a:t>
            </a:r>
            <a:r>
              <a:rPr lang="en-US" dirty="0" err="1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件物品的费用是</a:t>
            </a:r>
            <a:r>
              <a:rPr lang="en-US" dirty="0" smtClean="0">
                <a:latin typeface="+mj-lt"/>
              </a:rPr>
              <a:t>c[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</a:t>
            </a:r>
            <a:r>
              <a:rPr lang="zh-CN" altLang="en-US" dirty="0" smtClean="0">
                <a:latin typeface="+mj-lt"/>
              </a:rPr>
              <a:t>，价值是</a:t>
            </a:r>
            <a:r>
              <a:rPr lang="en-US" dirty="0" smtClean="0">
                <a:latin typeface="+mj-lt"/>
              </a:rPr>
              <a:t>w[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</a:t>
            </a:r>
            <a:r>
              <a:rPr lang="zh-CN" altLang="en-US" dirty="0" smtClean="0">
                <a:latin typeface="+mj-lt"/>
              </a:rPr>
              <a:t>。这些物品被划分为若干组，每组中的物品互相冲突，最多选一件。求解将哪些物品装入背包可使这些物品的费用总和不超过背包容量，且价值总和最大。</a:t>
            </a:r>
          </a:p>
          <a:p>
            <a:r>
              <a:rPr lang="zh-CN" altLang="en-US" dirty="0" smtClean="0"/>
              <a:t>本题和前面的题最大的不同是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每组物品有若干种策略：选择本组的某一件，或者一件都不选。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67302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第一步：确定状态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r>
              <a:rPr lang="en-US" dirty="0" smtClean="0">
                <a:latin typeface="+mj-lt"/>
              </a:rPr>
              <a:t>f[k][v]</a:t>
            </a:r>
            <a:r>
              <a:rPr lang="zh-CN" altLang="en-US" dirty="0" smtClean="0">
                <a:latin typeface="+mj-lt"/>
              </a:rPr>
              <a:t>表示前</a:t>
            </a:r>
            <a:r>
              <a:rPr lang="en-US" dirty="0" smtClean="0">
                <a:latin typeface="+mj-lt"/>
              </a:rPr>
              <a:t>k</a:t>
            </a:r>
            <a:r>
              <a:rPr lang="zh-CN" altLang="en-US" dirty="0" smtClean="0">
                <a:latin typeface="+mj-lt"/>
              </a:rPr>
              <a:t>组物品花费费用</a:t>
            </a:r>
            <a:r>
              <a:rPr lang="en-US" dirty="0" smtClean="0">
                <a:latin typeface="+mj-lt"/>
              </a:rPr>
              <a:t>v</a:t>
            </a:r>
            <a:r>
              <a:rPr lang="zh-CN" altLang="en-US" dirty="0" smtClean="0">
                <a:latin typeface="+mj-lt"/>
              </a:rPr>
              <a:t>能取得的最大权值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itchFamily="49" charset="-122"/>
            </a:endParaRPr>
          </a:p>
          <a:p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第二步：确定状态转移方程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r>
              <a:rPr lang="en-US" altLang="en-US" dirty="0" smtClean="0">
                <a:latin typeface="+mj-lt"/>
              </a:rPr>
              <a:t>f[k][v]=max{f[k-1][v],f[k-1][v-c[</a:t>
            </a:r>
            <a:r>
              <a:rPr lang="en-US" altLang="en-US" dirty="0" err="1" smtClean="0">
                <a:latin typeface="+mj-lt"/>
              </a:rPr>
              <a:t>i</a:t>
            </a:r>
            <a:r>
              <a:rPr lang="en-US" altLang="en-US" dirty="0" smtClean="0">
                <a:latin typeface="+mj-lt"/>
              </a:rPr>
              <a:t>]]+w[</a:t>
            </a:r>
            <a:r>
              <a:rPr lang="en-US" altLang="en-US" dirty="0" err="1" smtClean="0">
                <a:latin typeface="+mj-lt"/>
              </a:rPr>
              <a:t>i</a:t>
            </a:r>
            <a:r>
              <a:rPr lang="en-US" altLang="en-US" dirty="0" smtClean="0">
                <a:latin typeface="+mj-lt"/>
              </a:rPr>
              <a:t>]|</a:t>
            </a:r>
            <a:r>
              <a:rPr lang="zh-CN" altLang="en-US" dirty="0" smtClean="0">
                <a:latin typeface="+mj-lt"/>
              </a:rPr>
              <a:t>物品</a:t>
            </a:r>
            <a:r>
              <a:rPr lang="en-US" altLang="en-US" dirty="0" err="1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属于组</a:t>
            </a:r>
            <a:r>
              <a:rPr lang="en-US" altLang="en-US" dirty="0" smtClean="0">
                <a:latin typeface="+mj-lt"/>
              </a:rPr>
              <a:t>k}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latin typeface="+mj-lt"/>
              </a:rPr>
              <a:t>使用一维数组的伪代码如下：</a:t>
            </a:r>
          </a:p>
          <a:p>
            <a:r>
              <a:rPr lang="en-US" altLang="en-US" sz="2200" dirty="0" smtClean="0">
                <a:latin typeface="+mj-lt"/>
              </a:rPr>
              <a:t>for </a:t>
            </a:r>
            <a:r>
              <a:rPr lang="zh-CN" altLang="en-US" sz="2200" dirty="0" smtClean="0">
                <a:latin typeface="+mj-lt"/>
              </a:rPr>
              <a:t>所有的组</a:t>
            </a:r>
            <a:r>
              <a:rPr lang="en-US" altLang="en-US" sz="2200" dirty="0" smtClean="0">
                <a:latin typeface="+mj-lt"/>
              </a:rPr>
              <a:t>k</a:t>
            </a:r>
            <a:endParaRPr lang="zh-CN" altLang="en-US" sz="2200" dirty="0" smtClean="0">
              <a:latin typeface="+mj-lt"/>
            </a:endParaRPr>
          </a:p>
          <a:p>
            <a:pPr>
              <a:buNone/>
            </a:pPr>
            <a:r>
              <a:rPr lang="en-US" altLang="en-US" sz="2200" dirty="0" smtClean="0">
                <a:latin typeface="+mj-lt"/>
              </a:rPr>
              <a:t>       for v=V..0</a:t>
            </a:r>
            <a:endParaRPr lang="zh-CN" altLang="en-US" sz="2200" dirty="0" smtClean="0">
              <a:latin typeface="+mj-lt"/>
            </a:endParaRPr>
          </a:p>
          <a:p>
            <a:pPr>
              <a:buNone/>
            </a:pPr>
            <a:r>
              <a:rPr lang="en-US" altLang="en-US" sz="2200" dirty="0" smtClean="0">
                <a:latin typeface="+mj-lt"/>
              </a:rPr>
              <a:t>         for </a:t>
            </a:r>
            <a:r>
              <a:rPr lang="zh-CN" altLang="en-US" sz="2200" dirty="0" smtClean="0">
                <a:latin typeface="+mj-lt"/>
              </a:rPr>
              <a:t>所有的</a:t>
            </a:r>
            <a:r>
              <a:rPr lang="en-US" altLang="en-US" sz="2200" dirty="0" err="1" smtClean="0">
                <a:latin typeface="+mj-lt"/>
              </a:rPr>
              <a:t>i</a:t>
            </a:r>
            <a:r>
              <a:rPr lang="zh-CN" altLang="en-US" sz="2200" dirty="0" smtClean="0">
                <a:latin typeface="+mj-lt"/>
              </a:rPr>
              <a:t>属于组</a:t>
            </a:r>
            <a:r>
              <a:rPr lang="en-US" altLang="en-US" sz="2200" dirty="0" smtClean="0">
                <a:latin typeface="+mj-lt"/>
              </a:rPr>
              <a:t>k</a:t>
            </a:r>
            <a:endParaRPr lang="zh-CN" altLang="en-US" sz="2200" dirty="0" smtClean="0">
              <a:latin typeface="+mj-lt"/>
            </a:endParaRPr>
          </a:p>
          <a:p>
            <a:pPr>
              <a:buNone/>
            </a:pPr>
            <a:r>
              <a:rPr lang="en-US" altLang="en-US" sz="2200" dirty="0" smtClean="0">
                <a:latin typeface="+mj-lt"/>
              </a:rPr>
              <a:t>            f[v]=max{f[v],f[v-c[</a:t>
            </a:r>
            <a:r>
              <a:rPr lang="en-US" altLang="en-US" sz="2200" dirty="0" err="1" smtClean="0">
                <a:latin typeface="+mj-lt"/>
              </a:rPr>
              <a:t>i</a:t>
            </a:r>
            <a:r>
              <a:rPr lang="en-US" altLang="en-US" sz="2200" dirty="0" smtClean="0">
                <a:latin typeface="+mj-lt"/>
              </a:rPr>
              <a:t>]]+w[</a:t>
            </a:r>
            <a:r>
              <a:rPr lang="en-US" altLang="en-US" sz="2200" dirty="0" err="1" smtClean="0">
                <a:latin typeface="+mj-lt"/>
              </a:rPr>
              <a:t>i</a:t>
            </a:r>
            <a:r>
              <a:rPr lang="en-US" altLang="en-US" sz="2200" dirty="0" smtClean="0">
                <a:latin typeface="+mj-lt"/>
              </a:rPr>
              <a:t>]}</a:t>
            </a:r>
          </a:p>
          <a:p>
            <a:r>
              <a:rPr lang="en-US" altLang="en-US" dirty="0" smtClean="0">
                <a:latin typeface="+mj-lt"/>
              </a:rPr>
              <a:t>“for v=V..0”</a:t>
            </a:r>
            <a:r>
              <a:rPr lang="zh-CN" altLang="en-US" dirty="0" smtClean="0">
                <a:latin typeface="+mj-lt"/>
              </a:rPr>
              <a:t>这一层循环必须在</a:t>
            </a:r>
            <a:r>
              <a:rPr lang="en-US" altLang="en-US" dirty="0" smtClean="0">
                <a:latin typeface="+mj-lt"/>
              </a:rPr>
              <a:t>“for </a:t>
            </a:r>
            <a:r>
              <a:rPr lang="zh-CN" altLang="en-US" dirty="0" smtClean="0">
                <a:latin typeface="+mj-lt"/>
              </a:rPr>
              <a:t>所有的</a:t>
            </a:r>
            <a:r>
              <a:rPr lang="en-US" altLang="en-US" dirty="0" err="1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属于组</a:t>
            </a:r>
            <a:r>
              <a:rPr lang="en-US" altLang="en-US" dirty="0" smtClean="0">
                <a:latin typeface="+mj-lt"/>
              </a:rPr>
              <a:t>k”</a:t>
            </a:r>
            <a:r>
              <a:rPr lang="zh-CN" altLang="en-US" dirty="0" smtClean="0">
                <a:latin typeface="+mj-lt"/>
              </a:rPr>
              <a:t>之外。这样才能保证每一组内的物品最多只有一个会被添加到背包中。</a:t>
            </a:r>
          </a:p>
          <a:p>
            <a:endParaRPr lang="zh-CN" altLang="en-US" dirty="0" smtClean="0">
              <a:latin typeface="+mj-lt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：分组背包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b="1" dirty="0" smtClean="0"/>
              <a:t>装箱问题</a:t>
            </a:r>
            <a:r>
              <a:rPr lang="en-US" altLang="zh-CN" sz="3600" b="1" dirty="0" smtClean="0"/>
              <a:t>——</a:t>
            </a:r>
            <a:r>
              <a:rPr lang="zh-CN" altLang="en-US" sz="3600" b="1" dirty="0" smtClean="0"/>
              <a:t>简化的</a:t>
            </a:r>
            <a:r>
              <a:rPr lang="en-US" altLang="zh-CN" sz="3600" b="1" dirty="0" smtClean="0"/>
              <a:t>01</a:t>
            </a:r>
            <a:r>
              <a:rPr lang="zh-CN" altLang="en-US" sz="3600" b="1" dirty="0" smtClean="0"/>
              <a:t>背包 </a:t>
            </a:r>
            <a:endParaRPr lang="zh-CN" altLang="en-US" sz="36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sz="2800" dirty="0" smtClean="0">
                <a:latin typeface="+mj-lt"/>
              </a:rPr>
              <a:t>有一个箱子容量为</a:t>
            </a:r>
            <a:r>
              <a:rPr lang="en-US" altLang="zh-CN" sz="2800" dirty="0" smtClean="0">
                <a:latin typeface="+mj-lt"/>
              </a:rPr>
              <a:t>V</a:t>
            </a:r>
            <a:r>
              <a:rPr lang="zh-CN" altLang="en-US" sz="2800" dirty="0" smtClean="0">
                <a:latin typeface="+mj-lt"/>
              </a:rPr>
              <a:t>（正整数，</a:t>
            </a:r>
            <a:r>
              <a:rPr lang="en-US" altLang="zh-CN" sz="2800" dirty="0" smtClean="0">
                <a:latin typeface="+mj-lt"/>
              </a:rPr>
              <a:t>0</a:t>
            </a:r>
            <a:r>
              <a:rPr lang="zh-CN" altLang="en-US" sz="2800" dirty="0" smtClean="0">
                <a:latin typeface="+mj-lt"/>
              </a:rPr>
              <a:t>＜＝</a:t>
            </a:r>
            <a:r>
              <a:rPr lang="en-US" altLang="zh-CN" sz="2800" dirty="0" smtClean="0">
                <a:latin typeface="+mj-lt"/>
              </a:rPr>
              <a:t>V</a:t>
            </a:r>
            <a:r>
              <a:rPr lang="zh-CN" altLang="en-US" sz="2800" dirty="0" smtClean="0">
                <a:latin typeface="+mj-lt"/>
              </a:rPr>
              <a:t>＜＝</a:t>
            </a:r>
            <a:r>
              <a:rPr lang="en-US" altLang="zh-CN" sz="2800" dirty="0" smtClean="0">
                <a:latin typeface="+mj-lt"/>
              </a:rPr>
              <a:t>20000</a:t>
            </a:r>
            <a:r>
              <a:rPr lang="zh-CN" altLang="en-US" sz="2800" dirty="0" smtClean="0">
                <a:latin typeface="+mj-lt"/>
              </a:rPr>
              <a:t>），同时有</a:t>
            </a:r>
            <a:r>
              <a:rPr lang="en-US" altLang="zh-CN" sz="2800" dirty="0" smtClean="0">
                <a:latin typeface="+mj-lt"/>
              </a:rPr>
              <a:t>n</a:t>
            </a:r>
            <a:r>
              <a:rPr lang="zh-CN" altLang="en-US" sz="2800" dirty="0" smtClean="0">
                <a:latin typeface="+mj-lt"/>
              </a:rPr>
              <a:t>个物品（</a:t>
            </a:r>
            <a:r>
              <a:rPr lang="en-US" altLang="zh-CN" sz="2800" dirty="0" smtClean="0">
                <a:latin typeface="+mj-lt"/>
              </a:rPr>
              <a:t>0</a:t>
            </a:r>
            <a:r>
              <a:rPr lang="zh-CN" altLang="en-US" sz="2800" dirty="0" smtClean="0">
                <a:latin typeface="+mj-lt"/>
              </a:rPr>
              <a:t>＜</a:t>
            </a:r>
            <a:r>
              <a:rPr lang="en-US" altLang="zh-CN" sz="2800" dirty="0" smtClean="0">
                <a:latin typeface="+mj-lt"/>
              </a:rPr>
              <a:t>n</a:t>
            </a:r>
            <a:r>
              <a:rPr lang="zh-CN" altLang="en-US" sz="2800" dirty="0" smtClean="0">
                <a:latin typeface="+mj-lt"/>
              </a:rPr>
              <a:t>＜＝</a:t>
            </a:r>
            <a:r>
              <a:rPr lang="en-US" altLang="zh-CN" sz="2800" dirty="0" smtClean="0">
                <a:latin typeface="+mj-lt"/>
              </a:rPr>
              <a:t>30</a:t>
            </a:r>
            <a:r>
              <a:rPr lang="zh-CN" altLang="en-US" sz="2800" dirty="0" smtClean="0">
                <a:latin typeface="+mj-lt"/>
              </a:rPr>
              <a:t>），每个物品有一个体积（正整数）。</a:t>
            </a:r>
          </a:p>
          <a:p>
            <a:pPr>
              <a:defRPr/>
            </a:pPr>
            <a:r>
              <a:rPr lang="zh-CN" altLang="en-US" sz="2800" dirty="0" smtClean="0">
                <a:latin typeface="+mj-lt"/>
              </a:rPr>
              <a:t>要求</a:t>
            </a:r>
            <a:r>
              <a:rPr lang="en-US" altLang="zh-CN" sz="2800" dirty="0" smtClean="0">
                <a:latin typeface="+mj-lt"/>
              </a:rPr>
              <a:t>n</a:t>
            </a:r>
            <a:r>
              <a:rPr lang="zh-CN" altLang="en-US" sz="2800" dirty="0" smtClean="0">
                <a:latin typeface="+mj-lt"/>
              </a:rPr>
              <a:t>个物品中，任取若干个装入箱内，使箱子的剩余空间为最小。</a:t>
            </a:r>
            <a:endParaRPr lang="en-US" altLang="zh-CN" sz="2800" dirty="0" smtClean="0">
              <a:latin typeface="+mj-lt"/>
            </a:endParaRPr>
          </a:p>
          <a:p>
            <a:pPr>
              <a:defRPr/>
            </a:pPr>
            <a:r>
              <a:rPr lang="zh-CN" altLang="en-US" sz="2800" dirty="0" smtClean="0">
                <a:latin typeface="+mj-lt"/>
              </a:rPr>
              <a:t>输入描述：一个整数</a:t>
            </a:r>
            <a:r>
              <a:rPr lang="en-US" altLang="zh-CN" sz="2800" dirty="0" smtClean="0">
                <a:latin typeface="+mj-lt"/>
              </a:rPr>
              <a:t>v</a:t>
            </a:r>
            <a:r>
              <a:rPr lang="zh-CN" altLang="en-US" sz="2800" dirty="0" smtClean="0">
                <a:latin typeface="+mj-lt"/>
              </a:rPr>
              <a:t>，表示箱子容量；一个整数</a:t>
            </a:r>
            <a:r>
              <a:rPr lang="en-US" altLang="zh-CN" sz="2800" dirty="0" smtClean="0">
                <a:latin typeface="+mj-lt"/>
              </a:rPr>
              <a:t>n</a:t>
            </a:r>
            <a:r>
              <a:rPr lang="zh-CN" altLang="en-US" sz="2800" dirty="0" smtClean="0">
                <a:latin typeface="+mj-lt"/>
              </a:rPr>
              <a:t>，表示有</a:t>
            </a:r>
            <a:r>
              <a:rPr lang="en-US" altLang="zh-CN" sz="2800" dirty="0" smtClean="0">
                <a:latin typeface="+mj-lt"/>
              </a:rPr>
              <a:t>n</a:t>
            </a:r>
            <a:r>
              <a:rPr lang="zh-CN" altLang="en-US" sz="2800" dirty="0" smtClean="0">
                <a:latin typeface="+mj-lt"/>
              </a:rPr>
              <a:t>个物品；接下来</a:t>
            </a:r>
            <a:r>
              <a:rPr lang="en-US" altLang="zh-CN" sz="2800" dirty="0" smtClean="0">
                <a:latin typeface="+mj-lt"/>
              </a:rPr>
              <a:t>n</a:t>
            </a:r>
            <a:r>
              <a:rPr lang="zh-CN" altLang="en-US" sz="2800" dirty="0" smtClean="0">
                <a:latin typeface="+mj-lt"/>
              </a:rPr>
              <a:t>个整数，分别表示这</a:t>
            </a:r>
            <a:r>
              <a:rPr lang="en-US" altLang="zh-CN" sz="2800" dirty="0" smtClean="0">
                <a:latin typeface="+mj-lt"/>
              </a:rPr>
              <a:t>n </a:t>
            </a:r>
            <a:r>
              <a:rPr lang="zh-CN" altLang="en-US" sz="2800" dirty="0" smtClean="0">
                <a:latin typeface="+mj-lt"/>
              </a:rPr>
              <a:t>个物品的各自体积</a:t>
            </a:r>
            <a:endParaRPr lang="en-US" altLang="zh-CN" sz="2800" dirty="0" smtClean="0">
              <a:latin typeface="+mj-lt"/>
            </a:endParaRPr>
          </a:p>
          <a:p>
            <a:pPr>
              <a:defRPr/>
            </a:pPr>
            <a:r>
              <a:rPr lang="zh-CN" altLang="en-US" sz="2800" dirty="0" smtClean="0">
                <a:latin typeface="+mj-lt"/>
              </a:rPr>
              <a:t>输出描述：一个整数，表示箱子剩余空间。</a:t>
            </a:r>
            <a:endParaRPr lang="en-US" altLang="zh-CN" sz="2800" dirty="0" smtClean="0">
              <a:latin typeface="+mj-lt"/>
            </a:endParaRPr>
          </a:p>
          <a:p>
            <a:pPr>
              <a:defRPr/>
            </a:pPr>
            <a:r>
              <a:rPr lang="zh-CN" altLang="en-US" sz="2800" dirty="0" smtClean="0">
                <a:latin typeface="+mj-lt"/>
              </a:rPr>
              <a:t>样例输入</a:t>
            </a:r>
            <a:r>
              <a:rPr lang="en-US" altLang="zh-CN" sz="2800" dirty="0" smtClean="0">
                <a:latin typeface="+mj-lt"/>
              </a:rPr>
              <a:t>: </a:t>
            </a:r>
            <a:r>
              <a:rPr lang="en-US" altLang="en-US" sz="2800" dirty="0" smtClean="0">
                <a:latin typeface="+mj-lt"/>
              </a:rPr>
              <a:t>24 6</a:t>
            </a:r>
          </a:p>
          <a:p>
            <a:pPr>
              <a:defRPr/>
            </a:pPr>
            <a:r>
              <a:rPr lang="en-US" altLang="en-US" sz="2800" dirty="0" smtClean="0">
                <a:latin typeface="+mj-lt"/>
              </a:rPr>
              <a:t>	           8 </a:t>
            </a:r>
            <a:r>
              <a:rPr lang="en-US" altLang="en-US" sz="2800" dirty="0" smtClean="0">
                <a:solidFill>
                  <a:srgbClr val="FF0000"/>
                </a:solidFill>
                <a:latin typeface="+mj-lt"/>
              </a:rPr>
              <a:t>3 12 </a:t>
            </a:r>
            <a:r>
              <a:rPr lang="en-US" altLang="en-US" sz="2800" dirty="0" smtClean="0">
                <a:latin typeface="+mj-lt"/>
              </a:rPr>
              <a:t>7 </a:t>
            </a:r>
            <a:r>
              <a:rPr lang="en-US" altLang="en-US" sz="2800" dirty="0" smtClean="0">
                <a:solidFill>
                  <a:srgbClr val="FF0000"/>
                </a:solidFill>
                <a:latin typeface="+mj-lt"/>
              </a:rPr>
              <a:t>9</a:t>
            </a:r>
            <a:r>
              <a:rPr lang="en-US" altLang="en-US" sz="2800" dirty="0" smtClean="0">
                <a:latin typeface="+mj-lt"/>
              </a:rPr>
              <a:t> 7</a:t>
            </a:r>
            <a:endParaRPr lang="en-US" altLang="zh-CN" sz="2800" dirty="0" smtClean="0">
              <a:latin typeface="+mj-lt"/>
            </a:endParaRPr>
          </a:p>
          <a:p>
            <a:pPr>
              <a:defRPr/>
            </a:pPr>
            <a:r>
              <a:rPr lang="zh-CN" altLang="en-US" sz="2800" dirty="0" smtClean="0">
                <a:latin typeface="+mj-lt"/>
              </a:rPr>
              <a:t>样例输出：</a:t>
            </a:r>
            <a:r>
              <a:rPr lang="en-US" altLang="zh-CN" sz="2800" dirty="0" smtClean="0">
                <a:latin typeface="+mj-lt"/>
              </a:rPr>
              <a:t>0</a:t>
            </a:r>
            <a:endParaRPr lang="en-US" altLang="en-US" sz="2800" dirty="0" smtClean="0">
              <a:latin typeface="+mj-lt"/>
            </a:endParaRP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>
              <a:latin typeface="+mj-lt"/>
            </a:endParaRPr>
          </a:p>
          <a:p>
            <a:endParaRPr lang="zh-CN" altLang="en-US" dirty="0" smtClean="0">
              <a:latin typeface="+mj-lt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414674">
            <a:off x="3412428" y="1453577"/>
            <a:ext cx="48974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简单的背包问题已经讲解得差不多了，关于背包问题更多的内容请大家自行阅读学习</a:t>
            </a:r>
            <a:r>
              <a:rPr lang="en-US" altLang="zh-CN" sz="3600" dirty="0" smtClean="0">
                <a:latin typeface="华文新魏" pitchFamily="2" charset="-122"/>
                <a:ea typeface="华文新魏" pitchFamily="2" charset="-122"/>
              </a:rPr>
              <a:t>《</a:t>
            </a:r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背包问题九讲</a:t>
            </a:r>
            <a:r>
              <a:rPr lang="en-US" altLang="zh-CN" sz="3600" dirty="0" smtClean="0">
                <a:latin typeface="华文新魏" pitchFamily="2" charset="-122"/>
                <a:ea typeface="华文新魏" pitchFamily="2" charset="-122"/>
              </a:rPr>
              <a:t>》</a:t>
            </a:r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！并通过练习来强化理解！</a:t>
            </a:r>
            <a:endParaRPr lang="zh-CN" altLang="en-US" sz="3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" name="横卷形 10"/>
          <p:cNvSpPr/>
          <p:nvPr/>
        </p:nvSpPr>
        <p:spPr bwMode="auto">
          <a:xfrm rot="660787">
            <a:off x="60130" y="4497406"/>
            <a:ext cx="6067229" cy="1214446"/>
          </a:xfrm>
          <a:prstGeom prst="horizontalScroll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下节预告：</a:t>
            </a:r>
            <a:endParaRPr lang="en-US" altLang="zh-CN" sz="2400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接下来，我们要讲的是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区间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dp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多线程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dp</a:t>
            </a:r>
            <a:endParaRPr lang="zh-CN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b="1" dirty="0" smtClean="0"/>
              <a:t>装箱问题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第一步：确定状态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defRPr/>
            </a:pPr>
            <a:r>
              <a:rPr lang="zh-CN" altLang="en-US" dirty="0" smtClean="0">
                <a:latin typeface="+mj-lt"/>
              </a:rPr>
              <a:t>用一个</a:t>
            </a:r>
            <a:r>
              <a:rPr lang="en-US" altLang="zh-CN" dirty="0" err="1" smtClean="0">
                <a:latin typeface="+mj-lt"/>
              </a:rPr>
              <a:t>bool</a:t>
            </a:r>
            <a:r>
              <a:rPr lang="zh-CN" altLang="en-US" dirty="0" smtClean="0">
                <a:latin typeface="+mj-lt"/>
              </a:rPr>
              <a:t>数组</a:t>
            </a:r>
            <a:r>
              <a:rPr lang="en-US" altLang="zh-CN" dirty="0" smtClean="0">
                <a:latin typeface="+mj-lt"/>
              </a:rPr>
              <a:t>f[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][j]</a:t>
            </a:r>
            <a:r>
              <a:rPr lang="zh-CN" altLang="en-US" dirty="0" smtClean="0">
                <a:latin typeface="+mj-lt"/>
              </a:rPr>
              <a:t>表示前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个物品能否组成体积</a:t>
            </a:r>
            <a:r>
              <a:rPr lang="en-US" altLang="zh-CN" dirty="0" smtClean="0">
                <a:latin typeface="+mj-lt"/>
              </a:rPr>
              <a:t>j</a:t>
            </a:r>
          </a:p>
          <a:p>
            <a:pPr>
              <a:defRPr/>
            </a:pP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第二步：确定状态转移方程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defRPr/>
            </a:pPr>
            <a:r>
              <a:rPr lang="zh-CN" altLang="en-US" dirty="0" smtClean="0">
                <a:latin typeface="+mj-lt"/>
              </a:rPr>
              <a:t>枚举最后一次决策</a:t>
            </a:r>
            <a:r>
              <a:rPr lang="en-US" altLang="zh-CN" dirty="0" smtClean="0">
                <a:latin typeface="+mj-lt"/>
              </a:rPr>
              <a:t>——</a:t>
            </a:r>
            <a:r>
              <a:rPr lang="zh-CN" altLang="en-US" dirty="0" smtClean="0">
                <a:latin typeface="+mj-lt"/>
              </a:rPr>
              <a:t>第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个物品放还是不放！</a:t>
            </a:r>
            <a:endParaRPr lang="en-US" altLang="zh-CN" dirty="0" smtClean="0">
              <a:latin typeface="+mj-lt"/>
            </a:endParaRPr>
          </a:p>
          <a:p>
            <a:pPr>
              <a:defRPr/>
            </a:pPr>
            <a:r>
              <a:rPr lang="en-US" altLang="zh-CN" dirty="0" smtClean="0">
                <a:latin typeface="+mj-lt"/>
              </a:rPr>
              <a:t>if (f[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 - 1][k] == 1)</a:t>
            </a:r>
          </a:p>
          <a:p>
            <a:pPr>
              <a:defRPr/>
            </a:pPr>
            <a:r>
              <a:rPr lang="en-US" altLang="zh-CN" dirty="0" smtClean="0">
                <a:latin typeface="+mj-lt"/>
              </a:rPr>
              <a:t>  {</a:t>
            </a:r>
          </a:p>
          <a:p>
            <a:pPr>
              <a:defRPr/>
            </a:pPr>
            <a:r>
              <a:rPr lang="en-US" altLang="zh-CN" dirty="0" smtClean="0">
                <a:latin typeface="+mj-lt"/>
              </a:rPr>
              <a:t>  	f[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][k + v[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]] =1;    //</a:t>
            </a:r>
            <a:r>
              <a:rPr lang="zh-CN" altLang="en-US" dirty="0" smtClean="0">
                <a:latin typeface="+mj-lt"/>
              </a:rPr>
              <a:t>放第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个物品</a:t>
            </a:r>
            <a:endParaRPr lang="en-US" altLang="zh-CN" dirty="0" smtClean="0">
              <a:latin typeface="+mj-lt"/>
            </a:endParaRPr>
          </a:p>
          <a:p>
            <a:pPr>
              <a:defRPr/>
            </a:pPr>
            <a:r>
              <a:rPr lang="en-US" altLang="zh-CN" dirty="0" smtClean="0">
                <a:latin typeface="+mj-lt"/>
              </a:rPr>
              <a:t>        f[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][k] = 1;          //</a:t>
            </a:r>
            <a:r>
              <a:rPr lang="zh-CN" altLang="en-US" dirty="0" smtClean="0">
                <a:latin typeface="+mj-lt"/>
              </a:rPr>
              <a:t>不放第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个物品</a:t>
            </a:r>
            <a:endParaRPr lang="en-US" altLang="zh-CN" dirty="0" smtClean="0">
              <a:latin typeface="+mj-lt"/>
            </a:endParaRPr>
          </a:p>
          <a:p>
            <a:pPr>
              <a:defRPr/>
            </a:pPr>
            <a:r>
              <a:rPr lang="en-US" altLang="zh-CN" dirty="0" smtClean="0">
                <a:latin typeface="+mj-lt"/>
              </a:rPr>
              <a:t>  }</a:t>
            </a:r>
          </a:p>
          <a:p>
            <a:r>
              <a:rPr lang="zh-CN" altLang="en-US" dirty="0" smtClean="0">
                <a:latin typeface="+mj-lt"/>
              </a:rPr>
              <a:t>初值 </a:t>
            </a:r>
            <a:r>
              <a:rPr lang="en-US" altLang="zh-CN" dirty="0" smtClean="0">
                <a:latin typeface="+mj-lt"/>
              </a:rPr>
              <a:t>f[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][j] = 0;</a:t>
            </a:r>
            <a:endParaRPr lang="zh-CN" alt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857364"/>
            <a:ext cx="3757610" cy="1564958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>
                <a:latin typeface="+mn-ea"/>
              </a:rPr>
              <a:t>样例输入</a:t>
            </a:r>
            <a:r>
              <a:rPr lang="en-US" altLang="zh-CN" dirty="0" smtClean="0">
                <a:latin typeface="+mn-ea"/>
              </a:rPr>
              <a:t>: </a:t>
            </a:r>
            <a:r>
              <a:rPr lang="en-US" altLang="en-US" dirty="0" smtClean="0">
                <a:latin typeface="+mn-ea"/>
              </a:rPr>
              <a:t>24 6</a:t>
            </a:r>
          </a:p>
          <a:p>
            <a:pPr>
              <a:buNone/>
            </a:pPr>
            <a:r>
              <a:rPr lang="en-US" altLang="en-US" dirty="0" smtClean="0">
                <a:latin typeface="+mn-ea"/>
              </a:rPr>
              <a:t>			8 </a:t>
            </a:r>
            <a:r>
              <a:rPr lang="en-US" altLang="en-US" dirty="0" smtClean="0">
                <a:solidFill>
                  <a:srgbClr val="FF0000"/>
                </a:solidFill>
                <a:latin typeface="+mn-ea"/>
              </a:rPr>
              <a:t>3 12 </a:t>
            </a:r>
            <a:r>
              <a:rPr lang="en-US" altLang="en-US" dirty="0" smtClean="0">
                <a:latin typeface="+mn-ea"/>
              </a:rPr>
              <a:t>7 </a:t>
            </a:r>
            <a:r>
              <a:rPr lang="en-US" altLang="en-US" dirty="0" smtClean="0">
                <a:solidFill>
                  <a:srgbClr val="FF0000"/>
                </a:solidFill>
                <a:latin typeface="+mn-ea"/>
              </a:rPr>
              <a:t>9</a:t>
            </a:r>
            <a:r>
              <a:rPr lang="en-US" altLang="en-US" dirty="0" smtClean="0">
                <a:latin typeface="+mn-ea"/>
              </a:rPr>
              <a:t> 7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样例输出：</a:t>
            </a:r>
            <a:r>
              <a:rPr lang="en-US" altLang="zh-CN" dirty="0" smtClean="0">
                <a:latin typeface="+mn-ea"/>
              </a:rPr>
              <a:t>0</a:t>
            </a:r>
            <a:endParaRPr lang="en-US" altLang="en-US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b="1" dirty="0" smtClean="0"/>
              <a:t>装箱问题 </a:t>
            </a:r>
            <a:endParaRPr lang="zh-CN" altLang="en-US" dirty="0"/>
          </a:p>
        </p:txBody>
      </p:sp>
      <p:sp>
        <p:nvSpPr>
          <p:cNvPr id="5" name="爆炸形 1 4"/>
          <p:cNvSpPr/>
          <p:nvPr/>
        </p:nvSpPr>
        <p:spPr bwMode="auto">
          <a:xfrm rot="1100625">
            <a:off x="5406557" y="216103"/>
            <a:ext cx="2942439" cy="1282260"/>
          </a:xfrm>
          <a:prstGeom prst="irregularSeal1">
            <a:avLst/>
          </a:prstGeom>
          <a:noFill/>
          <a:ln w="28575">
            <a:solidFill>
              <a:srgbClr val="FF33CC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6000" b="1" dirty="0" smtClean="0">
                <a:latin typeface="华文楷体" pitchFamily="2" charset="-122"/>
                <a:ea typeface="华文楷体" pitchFamily="2" charset="-122"/>
              </a:rPr>
              <a:t>例子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" y="3429000"/>
          <a:ext cx="9143995" cy="326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23"/>
                <a:gridCol w="273205"/>
                <a:gridCol w="214314"/>
                <a:gridCol w="214314"/>
                <a:gridCol w="285752"/>
                <a:gridCol w="214314"/>
                <a:gridCol w="214314"/>
                <a:gridCol w="214314"/>
                <a:gridCol w="285752"/>
                <a:gridCol w="285752"/>
                <a:gridCol w="285752"/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  <a:gridCol w="428597"/>
              </a:tblGrid>
              <a:tr h="408217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0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1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2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3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4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5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6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7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8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9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10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11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12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13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14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15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16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17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18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19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20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21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22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23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lt"/>
                        </a:rPr>
                        <a:t>24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</a:tr>
              <a:tr h="40821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400" b="1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1400" b="1" kern="1200" dirty="0" smtClean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</a:tr>
              <a:tr h="40821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400" b="1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400" b="1" kern="1200" dirty="0" smtClean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</a:tr>
              <a:tr h="40821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400" b="1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400" b="1" kern="1200" dirty="0" smtClean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</a:tr>
              <a:tr h="40821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400" b="1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400" b="1" kern="1200" dirty="0" smtClean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</a:tr>
              <a:tr h="40821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400" b="1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400" b="1" kern="1200" dirty="0" smtClean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</a:tr>
              <a:tr h="40821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400" b="1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400" b="1" kern="1200" dirty="0" smtClean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</a:tr>
              <a:tr h="40821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400" b="1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  <a:endParaRPr kumimoji="0" lang="zh-CN" altLang="en-US" sz="1400" b="1" kern="1200" dirty="0" smtClean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 rot="562440">
            <a:off x="4337505" y="1516868"/>
            <a:ext cx="4714876" cy="1511547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>
              <a:defRPr/>
            </a:pPr>
            <a:r>
              <a:rPr lang="en-US" altLang="zh-CN" sz="3600" b="1" dirty="0" smtClean="0">
                <a:latin typeface="+mj-lt"/>
              </a:rPr>
              <a:t>if (f[</a:t>
            </a:r>
            <a:r>
              <a:rPr lang="en-US" altLang="zh-CN" sz="3600" b="1" dirty="0" err="1" smtClean="0">
                <a:latin typeface="+mj-lt"/>
              </a:rPr>
              <a:t>i</a:t>
            </a:r>
            <a:r>
              <a:rPr lang="en-US" altLang="zh-CN" sz="3600" b="1" dirty="0" smtClean="0">
                <a:latin typeface="+mj-lt"/>
              </a:rPr>
              <a:t> - 1][k] == 1)</a:t>
            </a:r>
          </a:p>
          <a:p>
            <a:pPr>
              <a:defRPr/>
            </a:pPr>
            <a:r>
              <a:rPr lang="en-US" altLang="zh-CN" sz="3600" b="1" dirty="0" smtClean="0">
                <a:latin typeface="+mj-lt"/>
              </a:rPr>
              <a:t> f[</a:t>
            </a:r>
            <a:r>
              <a:rPr lang="en-US" altLang="zh-CN" sz="3600" b="1" dirty="0" err="1" smtClean="0">
                <a:latin typeface="+mj-lt"/>
              </a:rPr>
              <a:t>i</a:t>
            </a:r>
            <a:r>
              <a:rPr lang="en-US" altLang="zh-CN" sz="3600" b="1" dirty="0" smtClean="0">
                <a:latin typeface="+mj-lt"/>
              </a:rPr>
              <a:t>][k + v[</a:t>
            </a:r>
            <a:r>
              <a:rPr lang="en-US" altLang="zh-CN" sz="3600" b="1" dirty="0" err="1" smtClean="0">
                <a:latin typeface="+mj-lt"/>
              </a:rPr>
              <a:t>i</a:t>
            </a:r>
            <a:r>
              <a:rPr lang="en-US" altLang="zh-CN" sz="3600" b="1" dirty="0" smtClean="0">
                <a:latin typeface="+mj-lt"/>
              </a:rPr>
              <a:t>]] = f[</a:t>
            </a:r>
            <a:r>
              <a:rPr lang="en-US" altLang="zh-CN" sz="3600" b="1" dirty="0" err="1" smtClean="0">
                <a:latin typeface="+mj-lt"/>
              </a:rPr>
              <a:t>i</a:t>
            </a:r>
            <a:r>
              <a:rPr lang="en-US" altLang="zh-CN" sz="3600" b="1" dirty="0" smtClean="0">
                <a:latin typeface="+mj-lt"/>
              </a:rPr>
              <a:t>][k] = 1 </a:t>
            </a:r>
            <a:r>
              <a:rPr lang="en-US" altLang="zh-CN" sz="3600" b="1" dirty="0" smtClean="0">
                <a:latin typeface="+mn-ea"/>
              </a:rPr>
              <a:t>         </a:t>
            </a:r>
          </a:p>
          <a:p>
            <a:pPr>
              <a:buNone/>
              <a:defRPr/>
            </a:pPr>
            <a:r>
              <a:rPr lang="en-US" altLang="zh-CN" sz="2000" dirty="0" smtClean="0">
                <a:latin typeface="+mn-ea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43306" y="550070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5072074"/>
            <a:ext cx="276228" cy="40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3240" y="5072074"/>
            <a:ext cx="338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58214" y="5072074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72330" y="5072074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29190" y="5072074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43306" y="5072074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3108" y="4643446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43240" y="4643446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8662" y="4643446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3108" y="4286256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282" y="3857628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29190" y="550070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86050" y="550070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282" y="550070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4282" y="5072074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4282" y="4643446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4282" y="4214818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5918" y="550070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8662" y="5072074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43108" y="550070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14678" y="550070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7224" y="550070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58214" y="550070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72330" y="550070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15074" y="550070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58214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00892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86810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00958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43702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86446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86380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43306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28860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15074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29190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43240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86050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71670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85918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57224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4282" y="592933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00958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72330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43702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15074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86446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57818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29190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00562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86050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57356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43240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71868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786810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58214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28662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71670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28860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4282" y="628652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T</a:t>
            </a:r>
            <a:endParaRPr lang="zh-CN" altLang="en-US" sz="2000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1"/>
      <p:bldP spid="12" grpId="2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5" grpId="2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横卷形 7"/>
          <p:cNvSpPr/>
          <p:nvPr/>
        </p:nvSpPr>
        <p:spPr bwMode="auto">
          <a:xfrm>
            <a:off x="0" y="0"/>
            <a:ext cx="8429684" cy="1857388"/>
          </a:xfrm>
          <a:prstGeom prst="horizontalScroll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5400" dirty="0" smtClean="0">
                <a:latin typeface="+mj-ea"/>
                <a:ea typeface="+mj-ea"/>
              </a:rPr>
              <a:t> </a:t>
            </a:r>
            <a:r>
              <a:rPr lang="zh-CN" altLang="en-US" sz="5400" dirty="0" smtClean="0">
                <a:latin typeface="+mj-ea"/>
                <a:ea typeface="+mj-ea"/>
              </a:rPr>
              <a:t>关于</a:t>
            </a:r>
            <a:r>
              <a:rPr lang="en-US" altLang="zh-CN" sz="5400" dirty="0" smtClean="0">
                <a:latin typeface="+mj-ea"/>
                <a:ea typeface="+mj-ea"/>
              </a:rPr>
              <a:t>01</a:t>
            </a:r>
            <a:r>
              <a:rPr lang="zh-CN" altLang="en-US" sz="5400" dirty="0" smtClean="0">
                <a:latin typeface="+mj-ea"/>
                <a:ea typeface="+mj-ea"/>
              </a:rPr>
              <a:t>滚动和就地滚动</a:t>
            </a:r>
          </a:p>
        </p:txBody>
      </p:sp>
      <p:sp>
        <p:nvSpPr>
          <p:cNvPr id="1025" name="AutoShape 1" descr="C:\Users\Administrator\AppData\Roaming\Tencent\Users\935422189\QQ\WinTemp\RichOle\SMWPF_}Q$Q[S{SFWNDF_7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" name="AutoShape 2" descr="C:\Users\Administrator\AppData\Roaming\Tencent\Users\935422189\QQ\WinTemp\RichOle\SMWPF_}Q$Q[S{SFWNDF_7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7" name="Picture 3" descr="C:\Users\Administrator\Documents\Tencent Files\935422189\Image\UIEW9ZQ(@~@PGS2O7808]K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8133261" cy="2071701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14282" y="4214818"/>
            <a:ext cx="79296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我们可以看到每一行的结果实际上只与上一行有关，所以就可以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01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滚动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——f[</a:t>
            </a:r>
            <a:r>
              <a:rPr lang="en-US" altLang="zh-CN" sz="3200" dirty="0" err="1" smtClean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][0,1] 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一行记录前一行的值，另一行记录当前行的值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……</a:t>
            </a:r>
            <a:endParaRPr lang="zh-CN" altLang="en-US" sz="3200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785794"/>
            <a:ext cx="8072437" cy="607220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 smtClean="0">
                <a:latin typeface="Arial" charset="0"/>
              </a:rPr>
              <a:t>不过对于本题更加常用的方法是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Arial" charset="0"/>
              </a:rPr>
              <a:t>就地滚动</a:t>
            </a:r>
            <a:r>
              <a:rPr lang="zh-CN" altLang="en-US" sz="2400" dirty="0" smtClean="0">
                <a:latin typeface="Arial" charset="0"/>
              </a:rPr>
              <a:t>！！</a:t>
            </a:r>
            <a:endParaRPr lang="en-US" altLang="zh-CN" sz="2400" dirty="0" smtClean="0">
              <a:latin typeface="Arial" charset="0"/>
            </a:endParaRPr>
          </a:p>
          <a:p>
            <a:pPr eaLnBrk="1" hangingPunct="1"/>
            <a:r>
              <a:rPr lang="zh-CN" altLang="en-US" sz="2400" dirty="0" smtClean="0">
                <a:latin typeface="Arial" charset="0"/>
              </a:rPr>
              <a:t>就地滚动嘛，顾名思义就是用一个一维数组了</a:t>
            </a:r>
            <a:r>
              <a:rPr lang="en-US" altLang="zh-CN" sz="2400" dirty="0" smtClean="0">
                <a:latin typeface="Arial" charset="0"/>
              </a:rPr>
              <a:t>!</a:t>
            </a:r>
            <a:r>
              <a:rPr lang="zh-CN" altLang="en-US" sz="2400" dirty="0" smtClean="0">
                <a:latin typeface="Arial" charset="0"/>
              </a:rPr>
              <a:t>之前的状态和当前的状态都记在同一个数组里了！</a:t>
            </a:r>
            <a:endParaRPr lang="en-US" altLang="zh-CN" sz="2400" dirty="0" smtClean="0">
              <a:latin typeface="Arial" charset="0"/>
            </a:endParaRPr>
          </a:p>
          <a:p>
            <a:pPr eaLnBrk="1" hangingPunct="1"/>
            <a:r>
              <a:rPr lang="zh-CN" altLang="en-US" sz="2400" dirty="0" smtClean="0">
                <a:latin typeface="Arial" charset="0"/>
              </a:rPr>
              <a:t>但是简单的变成一维以后有可能发出问题的</a:t>
            </a:r>
            <a:r>
              <a:rPr lang="en-US" altLang="zh-CN" sz="2400" dirty="0" smtClean="0">
                <a:latin typeface="Arial" charset="0"/>
              </a:rPr>
              <a:t>——</a:t>
            </a:r>
          </a:p>
          <a:p>
            <a:pPr eaLnBrk="1" hangingPunct="1"/>
            <a:r>
              <a:rPr lang="zh-CN" altLang="en-US" sz="2400" dirty="0" smtClean="0">
                <a:latin typeface="Arial" charset="0"/>
              </a:rPr>
              <a:t>如，我们把代码写成这样：</a:t>
            </a:r>
            <a:endParaRPr lang="en-US" altLang="zh-CN" sz="2400" dirty="0" smtClean="0">
              <a:latin typeface="Arial" charset="0"/>
            </a:endParaRPr>
          </a:p>
          <a:p>
            <a:r>
              <a:rPr lang="en-US" sz="2400" dirty="0" smtClean="0"/>
              <a:t> </a:t>
            </a:r>
            <a:r>
              <a:rPr lang="en-US" sz="2000" dirty="0" smtClean="0">
                <a:latin typeface="+mj-lt"/>
              </a:rPr>
              <a:t>for(i=1 ; i&lt;= n ; i++)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 {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     for(j= </a:t>
            </a:r>
            <a:r>
              <a:rPr lang="en-US" sz="2000" dirty="0" smtClean="0">
                <a:latin typeface="+mj-lt"/>
              </a:rPr>
              <a:t>c[j</a:t>
            </a:r>
            <a:r>
              <a:rPr lang="en-US" sz="2000" dirty="0" smtClean="0">
                <a:latin typeface="+mj-lt"/>
              </a:rPr>
              <a:t>]; j&lt;v ; j++)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     if(!f[j]) f[j] = </a:t>
            </a:r>
            <a:r>
              <a:rPr lang="en-US" sz="2000" dirty="0" smtClean="0">
                <a:latin typeface="+mj-lt"/>
              </a:rPr>
              <a:t>f[j-</a:t>
            </a:r>
            <a:r>
              <a:rPr lang="en-US" sz="2000" dirty="0" smtClean="0">
                <a:latin typeface="+mj-lt"/>
              </a:rPr>
              <a:t>c[i]</a:t>
            </a:r>
            <a:r>
              <a:rPr lang="en-US" sz="2000" dirty="0" smtClean="0">
                <a:latin typeface="+mj-lt"/>
              </a:rPr>
              <a:t>]</a:t>
            </a:r>
            <a:r>
              <a:rPr lang="en-US" sz="2000" dirty="0" smtClean="0">
                <a:latin typeface="+mj-lt"/>
              </a:rPr>
              <a:t> ;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 }</a:t>
            </a:r>
          </a:p>
          <a:p>
            <a:pPr eaLnBrk="1" hangingPunct="1"/>
            <a:r>
              <a:rPr lang="zh-CN" altLang="en-US" sz="2400" dirty="0" smtClean="0">
                <a:latin typeface="Arial" charset="0"/>
              </a:rPr>
              <a:t>假设第一个物品体积</a:t>
            </a:r>
            <a:r>
              <a:rPr lang="en-US" altLang="zh-CN" sz="2400" dirty="0" smtClean="0">
                <a:latin typeface="Arial" charset="0"/>
              </a:rPr>
              <a:t>3</a:t>
            </a:r>
          </a:p>
          <a:p>
            <a:pPr eaLnBrk="1" hangingPunct="1"/>
            <a:endParaRPr lang="en-US" altLang="zh-CN" sz="2400" dirty="0" smtClean="0">
              <a:latin typeface="Arial" charset="0"/>
            </a:endParaRPr>
          </a:p>
          <a:p>
            <a:pPr eaLnBrk="1" hangingPunct="1"/>
            <a:endParaRPr lang="en-US" altLang="zh-CN" sz="2400" dirty="0" smtClean="0">
              <a:latin typeface="Arial" charset="0"/>
            </a:endParaRPr>
          </a:p>
          <a:p>
            <a:pPr eaLnBrk="1" hangingPunct="1"/>
            <a:endParaRPr lang="en-US" altLang="zh-CN" sz="2400" dirty="0" smtClean="0">
              <a:latin typeface="Arial" charset="0"/>
            </a:endParaRPr>
          </a:p>
          <a:p>
            <a:pPr eaLnBrk="1" hangingPunct="1"/>
            <a:r>
              <a:rPr lang="zh-CN" altLang="en-US" sz="2400" dirty="0" smtClean="0">
                <a:latin typeface="Arial" charset="0"/>
              </a:rPr>
              <a:t>这样一个物品就可能被算多次</a:t>
            </a:r>
            <a:r>
              <a:rPr lang="en-US" altLang="zh-CN" sz="2400" dirty="0" smtClean="0">
                <a:latin typeface="Arial" charset="0"/>
              </a:rPr>
              <a:t>…………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0" y="5072074"/>
          <a:ext cx="9144000" cy="826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45595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3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4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5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6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7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8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9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11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12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13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14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15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16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17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18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19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21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22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23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24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500694" y="550070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29124" y="550070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86116" y="550070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14546" y="550070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42976" y="550070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822529" y="550070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43834" y="550070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72264" y="550070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/>
          <a:lstStyle/>
          <a:p>
            <a:r>
              <a:rPr lang="zh-CN" altLang="en-US" dirty="0" smtClean="0"/>
              <a:t>怎么办？？</a:t>
            </a:r>
            <a:endParaRPr lang="en-US" altLang="zh-CN" dirty="0" smtClean="0"/>
          </a:p>
          <a:p>
            <a:r>
              <a:rPr lang="zh-CN" altLang="en-US" dirty="0" smtClean="0"/>
              <a:t>改变内层循环顺序！</a:t>
            </a:r>
            <a:endParaRPr lang="en-US" altLang="zh-CN" dirty="0" smtClean="0"/>
          </a:p>
          <a:p>
            <a:r>
              <a:rPr lang="en-US" dirty="0" smtClean="0">
                <a:latin typeface="+mj-lt"/>
              </a:rPr>
              <a:t>for(i=1 ; i&lt;= n ; i++)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   {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       for(j=v ; j</a:t>
            </a:r>
            <a:r>
              <a:rPr lang="en-US" dirty="0" smtClean="0">
                <a:latin typeface="+mj-lt"/>
              </a:rPr>
              <a:t>&gt;=c[i</a:t>
            </a:r>
            <a:r>
              <a:rPr lang="en-US" dirty="0" smtClean="0">
                <a:latin typeface="+mj-lt"/>
              </a:rPr>
              <a:t>] ; j--)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       if(!f[j]) f[j] = </a:t>
            </a:r>
            <a:r>
              <a:rPr lang="en-US" dirty="0" smtClean="0">
                <a:latin typeface="+mj-lt"/>
              </a:rPr>
              <a:t>f[j-</a:t>
            </a:r>
            <a:r>
              <a:rPr lang="en-US" dirty="0" smtClean="0">
                <a:latin typeface="+mj-lt"/>
              </a:rPr>
              <a:t>c[i]</a:t>
            </a:r>
            <a:r>
              <a:rPr lang="en-US" dirty="0" smtClean="0">
                <a:latin typeface="+mj-lt"/>
              </a:rPr>
              <a:t>]</a:t>
            </a:r>
            <a:r>
              <a:rPr lang="en-US" dirty="0" smtClean="0">
                <a:latin typeface="+mj-lt"/>
              </a:rPr>
              <a:t> 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    }</a:t>
            </a:r>
          </a:p>
          <a:p>
            <a:r>
              <a:rPr lang="zh-CN" altLang="en-US" dirty="0" smtClean="0">
                <a:latin typeface="+mj-lt"/>
              </a:rPr>
              <a:t>假设在判断若干个物品后</a:t>
            </a:r>
            <a:r>
              <a:rPr lang="en-US" altLang="zh-CN" dirty="0" smtClean="0">
                <a:latin typeface="+mj-lt"/>
              </a:rPr>
              <a:t>f</a:t>
            </a:r>
            <a:r>
              <a:rPr lang="zh-CN" altLang="en-US" dirty="0" smtClean="0">
                <a:latin typeface="+mj-lt"/>
              </a:rPr>
              <a:t>数组如下表：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然后我们需要决策的物品体积是</a:t>
            </a:r>
            <a:r>
              <a:rPr lang="en-US" altLang="zh-CN" dirty="0" smtClean="0">
                <a:latin typeface="+mj-lt"/>
              </a:rPr>
              <a:t>5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0" y="5000636"/>
          <a:ext cx="9144000" cy="755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38451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3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4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5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6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7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8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9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11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12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13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14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15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16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17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18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19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21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22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23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</a:rPr>
                        <a:t>24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上箭头 8"/>
          <p:cNvSpPr/>
          <p:nvPr/>
        </p:nvSpPr>
        <p:spPr bwMode="auto">
          <a:xfrm>
            <a:off x="8143900" y="5857892"/>
            <a:ext cx="357190" cy="357190"/>
          </a:xfrm>
          <a:prstGeom prst="upArrow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2000" dirty="0" smtClean="0">
                <a:latin typeface="Arial" charset="0"/>
                <a:ea typeface="宋体" charset="-122"/>
              </a:rPr>
              <a:t>j</a:t>
            </a:r>
            <a:endParaRPr lang="zh-CN" altLang="en-US" sz="2000" dirty="0" smtClean="0">
              <a:latin typeface="Arial" charset="0"/>
              <a:ea typeface="宋体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1736" y="535782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535782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00892" y="535782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58082" y="535782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3900" y="542926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0364" y="535782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14744" y="535782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57356" y="535782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29124" y="535782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43504" y="535782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72132" y="535782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86512" y="535782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86512" y="535782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5786" y="535782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42976" y="535782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57356" y="535782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-0.09514 -0.0020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14 -0.00208 L -0.13438 -0.0020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37 -0.00208 L -0.2052 -0.0020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21 -0.00208 L -0.48889 -0.00208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889 -0.00208 L -0.55972 -0.00208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972 -0.00208 L -0.59913 -0.00208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913 -0.00208 L -0.67795 -0.00208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17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2:01</a:t>
            </a:r>
            <a:r>
              <a:rPr lang="zh-CN" altLang="en-US" dirty="0" smtClean="0"/>
              <a:t>背包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zh-CN" altLang="en-US" dirty="0" smtClean="0">
                <a:latin typeface="Arial" pitchFamily="34" charset="0"/>
              </a:rPr>
              <a:t>有</a:t>
            </a:r>
            <a:r>
              <a:rPr lang="en-US" dirty="0" smtClean="0">
                <a:latin typeface="Arial" pitchFamily="34" charset="0"/>
              </a:rPr>
              <a:t>N</a:t>
            </a:r>
            <a:r>
              <a:rPr lang="zh-CN" altLang="en-US" dirty="0" smtClean="0">
                <a:latin typeface="Arial" pitchFamily="34" charset="0"/>
              </a:rPr>
              <a:t>件物品和一个容量为</a:t>
            </a:r>
            <a:r>
              <a:rPr lang="en-US" dirty="0" smtClean="0">
                <a:latin typeface="Arial" pitchFamily="34" charset="0"/>
              </a:rPr>
              <a:t>V</a:t>
            </a:r>
            <a:r>
              <a:rPr lang="zh-CN" altLang="en-US" dirty="0" smtClean="0">
                <a:latin typeface="Arial" pitchFamily="34" charset="0"/>
              </a:rPr>
              <a:t>的背包。第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zh-CN" altLang="en-US" dirty="0" smtClean="0">
                <a:latin typeface="Arial" pitchFamily="34" charset="0"/>
              </a:rPr>
              <a:t>件物品的费用是</a:t>
            </a:r>
            <a:r>
              <a:rPr lang="en-US" dirty="0" smtClean="0">
                <a:latin typeface="Arial" pitchFamily="34" charset="0"/>
              </a:rPr>
              <a:t>c[</a:t>
            </a:r>
            <a:r>
              <a:rPr lang="en-US" dirty="0" err="1" smtClean="0">
                <a:latin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</a:rPr>
              <a:t>]</a:t>
            </a:r>
            <a:r>
              <a:rPr lang="zh-CN" altLang="en-US" dirty="0" smtClean="0">
                <a:latin typeface="Arial" pitchFamily="34" charset="0"/>
              </a:rPr>
              <a:t>，价值是</a:t>
            </a:r>
            <a:r>
              <a:rPr lang="en-US" dirty="0" smtClean="0">
                <a:latin typeface="Arial" pitchFamily="34" charset="0"/>
              </a:rPr>
              <a:t>w[</a:t>
            </a:r>
            <a:r>
              <a:rPr lang="en-US" dirty="0" err="1" smtClean="0">
                <a:latin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</a:rPr>
              <a:t>]。</a:t>
            </a:r>
            <a:r>
              <a:rPr lang="zh-CN" altLang="en-US" dirty="0" smtClean="0">
                <a:latin typeface="Arial" pitchFamily="34" charset="0"/>
              </a:rPr>
              <a:t>求解将哪些物品装入背包可使价值总和最大。</a:t>
            </a:r>
            <a:endParaRPr lang="en-US" altLang="zh-CN" dirty="0" smtClean="0">
              <a:latin typeface="Arial" pitchFamily="34" charset="0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第一步：确定状态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defRPr/>
            </a:pPr>
            <a:r>
              <a:rPr lang="en-US" dirty="0" smtClean="0">
                <a:latin typeface="Arial" pitchFamily="34" charset="0"/>
              </a:rPr>
              <a:t>f[</a:t>
            </a:r>
            <a:r>
              <a:rPr lang="en-US" dirty="0" err="1" smtClean="0">
                <a:latin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</a:rPr>
              <a:t>][</a:t>
            </a:r>
            <a:r>
              <a:rPr lang="en-US" altLang="zh-CN" dirty="0" smtClean="0">
                <a:latin typeface="Arial" pitchFamily="34" charset="0"/>
              </a:rPr>
              <a:t>j</a:t>
            </a:r>
            <a:r>
              <a:rPr lang="en-US" dirty="0" smtClean="0">
                <a:latin typeface="Arial" pitchFamily="34" charset="0"/>
              </a:rPr>
              <a:t>]</a:t>
            </a:r>
            <a:r>
              <a:rPr lang="zh-CN" altLang="en-US" dirty="0" smtClean="0">
                <a:latin typeface="Arial" pitchFamily="34" charset="0"/>
              </a:rPr>
              <a:t>表示</a:t>
            </a:r>
            <a:r>
              <a:rPr lang="zh-CN" altLang="en-US" b="1" dirty="0" smtClean="0">
                <a:solidFill>
                  <a:srgbClr val="7030A0"/>
                </a:solidFill>
                <a:latin typeface="Arial" pitchFamily="34" charset="0"/>
              </a:rPr>
              <a:t>前</a:t>
            </a:r>
            <a:r>
              <a:rPr lang="en-US" b="1" dirty="0" err="1" smtClean="0">
                <a:solidFill>
                  <a:srgbClr val="7030A0"/>
                </a:solidFill>
                <a:latin typeface="Arial" pitchFamily="34" charset="0"/>
              </a:rPr>
              <a:t>i</a:t>
            </a:r>
            <a:r>
              <a:rPr lang="zh-CN" altLang="en-US" b="1" dirty="0" smtClean="0">
                <a:solidFill>
                  <a:srgbClr val="7030A0"/>
                </a:solidFill>
                <a:latin typeface="Arial" pitchFamily="34" charset="0"/>
              </a:rPr>
              <a:t>件物品恰放入一个容量为</a:t>
            </a:r>
            <a:r>
              <a:rPr lang="en-US" altLang="zh-CN" b="1" dirty="0" smtClean="0">
                <a:solidFill>
                  <a:srgbClr val="7030A0"/>
                </a:solidFill>
                <a:latin typeface="Arial" pitchFamily="34" charset="0"/>
              </a:rPr>
              <a:t>j</a:t>
            </a:r>
            <a:r>
              <a:rPr lang="zh-CN" altLang="en-US" b="1" dirty="0" smtClean="0">
                <a:solidFill>
                  <a:srgbClr val="7030A0"/>
                </a:solidFill>
                <a:latin typeface="Arial" pitchFamily="34" charset="0"/>
              </a:rPr>
              <a:t>的背包</a:t>
            </a:r>
            <a:r>
              <a:rPr lang="zh-CN" altLang="en-US" dirty="0" smtClean="0">
                <a:latin typeface="Arial" pitchFamily="34" charset="0"/>
              </a:rPr>
              <a:t>可以获得的最大价值</a:t>
            </a:r>
            <a:endParaRPr lang="en-US" altLang="zh-CN" dirty="0" smtClean="0">
              <a:latin typeface="Arial" pitchFamily="34" charset="0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第二步：确定状态转移方程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defRPr/>
            </a:pPr>
            <a:r>
              <a:rPr lang="zh-CN" altLang="en-US" dirty="0" smtClean="0">
                <a:latin typeface="Arial" pitchFamily="34" charset="0"/>
              </a:rPr>
              <a:t>两种情况：</a:t>
            </a:r>
            <a:endParaRPr lang="en-US" altLang="zh-CN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dirty="0" smtClean="0">
                <a:latin typeface="Arial" pitchFamily="34" charset="0"/>
              </a:rPr>
              <a:t>   1.</a:t>
            </a:r>
            <a:r>
              <a:rPr lang="zh-CN" altLang="en-US" dirty="0" smtClean="0">
                <a:latin typeface="Arial" pitchFamily="34" charset="0"/>
              </a:rPr>
              <a:t>不放当前物品  </a:t>
            </a:r>
            <a:r>
              <a:rPr lang="en-US" dirty="0" smtClean="0">
                <a:latin typeface="Arial" pitchFamily="34" charset="0"/>
              </a:rPr>
              <a:t>f[</a:t>
            </a:r>
            <a:r>
              <a:rPr lang="en-US" dirty="0" err="1" smtClean="0">
                <a:latin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</a:rPr>
              <a:t>][</a:t>
            </a:r>
            <a:r>
              <a:rPr lang="en-US" altLang="zh-CN" dirty="0" smtClean="0">
                <a:latin typeface="Arial" pitchFamily="34" charset="0"/>
              </a:rPr>
              <a:t>j</a:t>
            </a:r>
            <a:r>
              <a:rPr lang="en-US" dirty="0" smtClean="0">
                <a:latin typeface="Arial" pitchFamily="34" charset="0"/>
              </a:rPr>
              <a:t>] = f[i-1][</a:t>
            </a:r>
            <a:r>
              <a:rPr lang="en-US" altLang="zh-CN" dirty="0" smtClean="0">
                <a:latin typeface="Arial" pitchFamily="34" charset="0"/>
              </a:rPr>
              <a:t>j</a:t>
            </a:r>
            <a:r>
              <a:rPr lang="en-US" dirty="0" smtClean="0">
                <a:latin typeface="Arial" pitchFamily="34" charset="0"/>
              </a:rPr>
              <a:t>]</a:t>
            </a:r>
          </a:p>
          <a:p>
            <a:pPr>
              <a:defRPr/>
            </a:pPr>
            <a:r>
              <a:rPr lang="en-US" altLang="zh-CN" dirty="0" smtClean="0">
                <a:latin typeface="Arial" pitchFamily="34" charset="0"/>
              </a:rPr>
              <a:t>   2.</a:t>
            </a:r>
            <a:r>
              <a:rPr lang="zh-CN" altLang="en-US" dirty="0" smtClean="0">
                <a:latin typeface="Arial" pitchFamily="34" charset="0"/>
              </a:rPr>
              <a:t>放当前物品</a:t>
            </a:r>
            <a:r>
              <a:rPr lang="en-US" altLang="zh-CN" dirty="0" smtClean="0">
                <a:latin typeface="Arial" pitchFamily="34" charset="0"/>
              </a:rPr>
              <a:t>     </a:t>
            </a:r>
            <a:r>
              <a:rPr lang="en-US" dirty="0" smtClean="0">
                <a:latin typeface="Arial" pitchFamily="34" charset="0"/>
              </a:rPr>
              <a:t>f[</a:t>
            </a:r>
            <a:r>
              <a:rPr lang="en-US" dirty="0" err="1" smtClean="0">
                <a:latin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</a:rPr>
              <a:t>][</a:t>
            </a:r>
            <a:r>
              <a:rPr lang="en-US" altLang="zh-CN" dirty="0" smtClean="0">
                <a:latin typeface="Arial" pitchFamily="34" charset="0"/>
              </a:rPr>
              <a:t>j</a:t>
            </a:r>
            <a:r>
              <a:rPr lang="en-US" dirty="0" smtClean="0">
                <a:latin typeface="Arial" pitchFamily="34" charset="0"/>
              </a:rPr>
              <a:t>] </a:t>
            </a:r>
            <a:r>
              <a:rPr lang="en-US" altLang="zh-CN" dirty="0" smtClean="0">
                <a:latin typeface="Arial" pitchFamily="34" charset="0"/>
              </a:rPr>
              <a:t>= </a:t>
            </a:r>
            <a:r>
              <a:rPr lang="en-US" dirty="0" smtClean="0">
                <a:latin typeface="Arial" pitchFamily="34" charset="0"/>
              </a:rPr>
              <a:t>f[i-1][</a:t>
            </a:r>
            <a:r>
              <a:rPr lang="en-US" altLang="zh-CN" dirty="0" smtClean="0">
                <a:latin typeface="Arial" pitchFamily="34" charset="0"/>
              </a:rPr>
              <a:t>j</a:t>
            </a:r>
            <a:r>
              <a:rPr lang="en-US" dirty="0" smtClean="0">
                <a:latin typeface="Arial" pitchFamily="34" charset="0"/>
              </a:rPr>
              <a:t>-c[</a:t>
            </a:r>
            <a:r>
              <a:rPr lang="en-US" dirty="0" err="1" smtClean="0">
                <a:latin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</a:rPr>
              <a:t>]]+w[</a:t>
            </a:r>
            <a:r>
              <a:rPr lang="en-US" dirty="0" err="1" smtClean="0">
                <a:latin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</a:rPr>
              <a:t>]</a:t>
            </a:r>
            <a:r>
              <a:rPr lang="en-US" altLang="zh-CN" dirty="0" smtClean="0">
                <a:latin typeface="Arial" pitchFamily="34" charset="0"/>
              </a:rPr>
              <a:t>    </a:t>
            </a:r>
            <a:endParaRPr lang="zh-CN" altLang="en-US" dirty="0" smtClean="0">
              <a:latin typeface="Arial" pitchFamily="34" charset="0"/>
            </a:endParaRPr>
          </a:p>
          <a:p>
            <a:pPr>
              <a:defRPr/>
            </a:pPr>
            <a:r>
              <a:rPr lang="en-US" dirty="0" smtClean="0">
                <a:latin typeface="Arial" pitchFamily="34" charset="0"/>
              </a:rPr>
              <a:t>f[</a:t>
            </a:r>
            <a:r>
              <a:rPr lang="en-US" dirty="0" err="1" smtClean="0">
                <a:latin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</a:rPr>
              <a:t>][</a:t>
            </a:r>
            <a:r>
              <a:rPr lang="en-US" altLang="zh-CN" dirty="0" smtClean="0">
                <a:latin typeface="Arial" pitchFamily="34" charset="0"/>
              </a:rPr>
              <a:t>j</a:t>
            </a:r>
            <a:r>
              <a:rPr lang="en-US" dirty="0" smtClean="0">
                <a:latin typeface="Arial" pitchFamily="34" charset="0"/>
              </a:rPr>
              <a:t>]=max{f[i-1][</a:t>
            </a:r>
            <a:r>
              <a:rPr lang="en-US" altLang="zh-CN" dirty="0" smtClean="0">
                <a:latin typeface="Arial" pitchFamily="34" charset="0"/>
              </a:rPr>
              <a:t>j</a:t>
            </a:r>
            <a:r>
              <a:rPr lang="en-US" dirty="0" smtClean="0">
                <a:latin typeface="Arial" pitchFamily="34" charset="0"/>
              </a:rPr>
              <a:t>],f[i-1][</a:t>
            </a:r>
            <a:r>
              <a:rPr lang="en-US" altLang="zh-CN" dirty="0" smtClean="0">
                <a:latin typeface="Arial" pitchFamily="34" charset="0"/>
              </a:rPr>
              <a:t>j</a:t>
            </a:r>
            <a:r>
              <a:rPr lang="en-US" dirty="0" smtClean="0">
                <a:latin typeface="Arial" pitchFamily="34" charset="0"/>
              </a:rPr>
              <a:t>-c[</a:t>
            </a:r>
            <a:r>
              <a:rPr lang="en-US" dirty="0" err="1" smtClean="0">
                <a:latin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</a:rPr>
              <a:t>]]+w[</a:t>
            </a:r>
            <a:r>
              <a:rPr lang="en-US" dirty="0" err="1" smtClean="0">
                <a:latin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</a:rPr>
              <a:t>]}</a:t>
            </a:r>
            <a:endParaRPr lang="zh-CN" altLang="en-US" dirty="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28802"/>
            <a:ext cx="8229600" cy="4389120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latin typeface="Arial" pitchFamily="34" charset="0"/>
              </a:rPr>
              <a:t>N = 6  V = 12</a:t>
            </a:r>
          </a:p>
          <a:p>
            <a:r>
              <a:rPr lang="zh-CN" altLang="en-US" sz="1800" dirty="0" smtClean="0">
                <a:latin typeface="Arial" pitchFamily="34" charset="0"/>
              </a:rPr>
              <a:t>费用</a:t>
            </a:r>
            <a:r>
              <a:rPr lang="en-US" sz="1800" dirty="0" smtClean="0">
                <a:latin typeface="Arial" pitchFamily="34" charset="0"/>
              </a:rPr>
              <a:t>c[</a:t>
            </a:r>
            <a:r>
              <a:rPr lang="en-US" sz="1800" dirty="0" err="1" smtClean="0">
                <a:latin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</a:rPr>
              <a:t>]</a:t>
            </a:r>
            <a:r>
              <a:rPr lang="zh-CN" altLang="en-US" sz="1800" dirty="0" smtClean="0">
                <a:latin typeface="Arial" pitchFamily="34" charset="0"/>
              </a:rPr>
              <a:t>，价值</a:t>
            </a:r>
            <a:r>
              <a:rPr lang="en-US" sz="1800" dirty="0" smtClean="0">
                <a:latin typeface="Arial" pitchFamily="34" charset="0"/>
              </a:rPr>
              <a:t>w[</a:t>
            </a:r>
            <a:r>
              <a:rPr lang="en-US" sz="1800" dirty="0" err="1" smtClean="0">
                <a:latin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</a:rPr>
              <a:t>]</a:t>
            </a:r>
          </a:p>
          <a:p>
            <a:pPr>
              <a:lnSpc>
                <a:spcPts val="2500"/>
              </a:lnSpc>
              <a:buNone/>
            </a:pPr>
            <a:r>
              <a:rPr lang="en-US" altLang="zh-CN" sz="1800" dirty="0" smtClean="0">
                <a:latin typeface="Arial" pitchFamily="34" charset="0"/>
              </a:rPr>
              <a:t>          5              10</a:t>
            </a:r>
          </a:p>
          <a:p>
            <a:pPr>
              <a:lnSpc>
                <a:spcPts val="2500"/>
              </a:lnSpc>
              <a:buNone/>
            </a:pPr>
            <a:r>
              <a:rPr lang="en-US" altLang="zh-CN" sz="1800" dirty="0" smtClean="0">
                <a:latin typeface="Arial" pitchFamily="34" charset="0"/>
              </a:rPr>
              <a:t>          3               7</a:t>
            </a:r>
          </a:p>
          <a:p>
            <a:pPr>
              <a:lnSpc>
                <a:spcPts val="2500"/>
              </a:lnSpc>
              <a:buNone/>
            </a:pPr>
            <a:r>
              <a:rPr lang="en-US" altLang="zh-CN" sz="1800" dirty="0" smtClean="0">
                <a:latin typeface="Arial" pitchFamily="34" charset="0"/>
              </a:rPr>
              <a:t>          2               4</a:t>
            </a:r>
          </a:p>
          <a:p>
            <a:pPr>
              <a:lnSpc>
                <a:spcPts val="2500"/>
              </a:lnSpc>
              <a:buNone/>
            </a:pPr>
            <a:r>
              <a:rPr lang="en-US" altLang="zh-CN" sz="1800" dirty="0" smtClean="0">
                <a:latin typeface="Arial" pitchFamily="34" charset="0"/>
              </a:rPr>
              <a:t>          4               3</a:t>
            </a:r>
          </a:p>
          <a:p>
            <a:pPr>
              <a:lnSpc>
                <a:spcPts val="2500"/>
              </a:lnSpc>
              <a:buNone/>
            </a:pPr>
            <a:r>
              <a:rPr lang="en-US" altLang="zh-CN" sz="1800" dirty="0" smtClean="0">
                <a:latin typeface="Arial" pitchFamily="34" charset="0"/>
              </a:rPr>
              <a:t>          5               17</a:t>
            </a:r>
          </a:p>
          <a:p>
            <a:pPr>
              <a:lnSpc>
                <a:spcPts val="2500"/>
              </a:lnSpc>
              <a:buNone/>
            </a:pPr>
            <a:r>
              <a:rPr lang="en-US" altLang="zh-CN" sz="1800" dirty="0" smtClean="0">
                <a:latin typeface="Arial" pitchFamily="34" charset="0"/>
              </a:rPr>
              <a:t>          4                8</a:t>
            </a:r>
          </a:p>
          <a:p>
            <a:pPr>
              <a:lnSpc>
                <a:spcPts val="3000"/>
              </a:lnSpc>
            </a:pPr>
            <a:endParaRPr lang="en-US" altLang="zh-CN" sz="1800" dirty="0" smtClean="0">
              <a:latin typeface="Arial" pitchFamily="34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2:01</a:t>
            </a:r>
            <a:r>
              <a:rPr lang="zh-CN" altLang="en-US" dirty="0" smtClean="0"/>
              <a:t>背包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643174" y="1857364"/>
          <a:ext cx="609600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0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1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2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3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4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5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6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7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8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9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10 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11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12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0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 </a:t>
                      </a:r>
                      <a:r>
                        <a:rPr lang="en-US" altLang="zh-CN" b="1" dirty="0" smtClean="0">
                          <a:latin typeface="+mj-lt"/>
                        </a:rPr>
                        <a:t>0</a:t>
                      </a:r>
                      <a:endParaRPr lang="zh-CN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1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2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3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4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5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6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43240" y="2571744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</a:rPr>
              <a:t>0                                       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</a:rPr>
              <a:t>10</a:t>
            </a:r>
            <a:endParaRPr lang="zh-CN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3240" y="3000372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</a:rPr>
              <a:t>0                        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</a:rPr>
              <a:t>7</a:t>
            </a:r>
            <a:r>
              <a:rPr lang="en-US" altLang="zh-CN" b="1" dirty="0" smtClean="0">
                <a:latin typeface="+mj-lt"/>
              </a:rPr>
              <a:t>             10                   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</a:rPr>
              <a:t>17</a:t>
            </a:r>
            <a:endParaRPr lang="zh-CN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3240" y="3357562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</a:rPr>
              <a:t>0               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</a:rPr>
              <a:t>4</a:t>
            </a:r>
            <a:r>
              <a:rPr lang="en-US" altLang="zh-CN" b="1" dirty="0" smtClean="0">
                <a:latin typeface="+mj-lt"/>
              </a:rPr>
              <a:t>       7            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</a:rPr>
              <a:t>11</a:t>
            </a:r>
            <a:r>
              <a:rPr lang="en-US" altLang="zh-CN" b="1" dirty="0" smtClean="0">
                <a:latin typeface="+mj-lt"/>
              </a:rPr>
              <a:t>            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</a:rPr>
              <a:t>14</a:t>
            </a:r>
            <a:r>
              <a:rPr lang="en-US" altLang="zh-CN" b="1" dirty="0" smtClean="0">
                <a:latin typeface="+mj-lt"/>
              </a:rPr>
              <a:t>    17            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</a:rPr>
              <a:t>21</a:t>
            </a:r>
            <a:endParaRPr lang="zh-CN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43240" y="3714752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</a:rPr>
              <a:t>0               4       7    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</a:rPr>
              <a:t>3  </a:t>
            </a:r>
            <a:r>
              <a:rPr lang="en-US" altLang="zh-CN" b="1" dirty="0" smtClean="0">
                <a:latin typeface="+mj-lt"/>
              </a:rPr>
              <a:t>    11    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</a:rPr>
              <a:t>10</a:t>
            </a:r>
            <a:r>
              <a:rPr lang="en-US" altLang="zh-CN" b="1" dirty="0" smtClean="0">
                <a:latin typeface="+mj-lt"/>
              </a:rPr>
              <a:t>   14    17            21     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</a:rPr>
              <a:t>21</a:t>
            </a:r>
            <a:endParaRPr lang="zh-CN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43240" y="4071942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</a:rPr>
              <a:t>0               4       7    3      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</a:rPr>
              <a:t>17</a:t>
            </a:r>
            <a:r>
              <a:rPr lang="en-US" altLang="zh-CN" b="1" dirty="0" smtClean="0">
                <a:latin typeface="+mj-lt"/>
              </a:rPr>
              <a:t>    10   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</a:rPr>
              <a:t>21</a:t>
            </a:r>
            <a:r>
              <a:rPr lang="en-US" altLang="zh-CN" b="1" dirty="0" smtClean="0">
                <a:latin typeface="+mj-lt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</a:rPr>
              <a:t>24</a:t>
            </a:r>
            <a:r>
              <a:rPr lang="en-US" altLang="zh-CN" b="1" dirty="0" smtClean="0">
                <a:latin typeface="+mj-lt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</a:rPr>
              <a:t>20 </a:t>
            </a:r>
            <a:r>
              <a:rPr lang="en-US" altLang="zh-CN" b="1" dirty="0" smtClean="0">
                <a:latin typeface="+mj-lt"/>
              </a:rPr>
              <a:t>   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</a:rPr>
              <a:t>28</a:t>
            </a:r>
            <a:r>
              <a:rPr lang="en-US" altLang="zh-CN" b="1" dirty="0" smtClean="0">
                <a:latin typeface="+mj-lt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</a:rPr>
              <a:t>27</a:t>
            </a:r>
            <a:r>
              <a:rPr lang="en-US" altLang="zh-CN" b="1" dirty="0" smtClean="0">
                <a:latin typeface="+mj-lt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</a:rPr>
              <a:t>31</a:t>
            </a:r>
            <a:endParaRPr lang="zh-CN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43240" y="4429132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</a:rPr>
              <a:t>0               4       7    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</a:rPr>
              <a:t>8</a:t>
            </a:r>
            <a:r>
              <a:rPr lang="en-US" altLang="zh-CN" b="1" dirty="0" smtClean="0">
                <a:latin typeface="+mj-lt"/>
              </a:rPr>
              <a:t>      17    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</a:rPr>
              <a:t>12</a:t>
            </a:r>
            <a:r>
              <a:rPr lang="en-US" altLang="zh-CN" b="1" dirty="0" smtClean="0">
                <a:latin typeface="+mj-lt"/>
              </a:rPr>
              <a:t>   21    24    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</a:rPr>
              <a:t>25</a:t>
            </a:r>
            <a:r>
              <a:rPr lang="en-US" altLang="zh-CN" b="1" dirty="0" smtClean="0">
                <a:latin typeface="+mj-lt"/>
              </a:rPr>
              <a:t>    28    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</a:rPr>
              <a:t>29</a:t>
            </a:r>
            <a:r>
              <a:rPr lang="en-US" altLang="zh-CN" b="1" dirty="0" smtClean="0">
                <a:latin typeface="+mj-lt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</a:rPr>
              <a:t>32</a:t>
            </a:r>
            <a:endParaRPr lang="zh-CN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矩形 18"/>
          <p:cNvSpPr/>
          <p:nvPr/>
        </p:nvSpPr>
        <p:spPr bwMode="auto">
          <a:xfrm rot="21351456">
            <a:off x="730633" y="5334319"/>
            <a:ext cx="7286676" cy="71438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>
              <a:defRPr/>
            </a:pPr>
            <a:r>
              <a:rPr lang="en-US" sz="3200" dirty="0" smtClean="0">
                <a:latin typeface="华文新魏" pitchFamily="2" charset="-122"/>
                <a:ea typeface="华文新魏" pitchFamily="2" charset="-122"/>
              </a:rPr>
              <a:t>f[</a:t>
            </a:r>
            <a:r>
              <a:rPr lang="en-US" sz="3200" dirty="0" err="1" smtClean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sz="3200" dirty="0" smtClean="0">
                <a:latin typeface="华文新魏" pitchFamily="2" charset="-122"/>
                <a:ea typeface="华文新魏" pitchFamily="2" charset="-122"/>
              </a:rPr>
              <a:t>][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j</a:t>
            </a:r>
            <a:r>
              <a:rPr lang="en-US" sz="3200" dirty="0" smtClean="0">
                <a:latin typeface="华文新魏" pitchFamily="2" charset="-122"/>
                <a:ea typeface="华文新魏" pitchFamily="2" charset="-122"/>
              </a:rPr>
              <a:t>]=max{f[i-1][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j</a:t>
            </a:r>
            <a:r>
              <a:rPr lang="en-US" sz="3200" dirty="0" smtClean="0">
                <a:latin typeface="华文新魏" pitchFamily="2" charset="-122"/>
                <a:ea typeface="华文新魏" pitchFamily="2" charset="-122"/>
              </a:rPr>
              <a:t>],f[i-1][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j</a:t>
            </a:r>
            <a:r>
              <a:rPr lang="en-US" sz="3200" dirty="0" smtClean="0">
                <a:latin typeface="华文新魏" pitchFamily="2" charset="-122"/>
                <a:ea typeface="华文新魏" pitchFamily="2" charset="-122"/>
              </a:rPr>
              <a:t>-c[</a:t>
            </a:r>
            <a:r>
              <a:rPr lang="en-US" sz="3200" dirty="0" err="1" smtClean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sz="3200" dirty="0" smtClean="0">
                <a:latin typeface="华文新魏" pitchFamily="2" charset="-122"/>
                <a:ea typeface="华文新魏" pitchFamily="2" charset="-122"/>
              </a:rPr>
              <a:t>]]+w[</a:t>
            </a:r>
            <a:r>
              <a:rPr lang="en-US" sz="3200" dirty="0" err="1" smtClean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sz="3200" dirty="0" smtClean="0">
                <a:latin typeface="华文新魏" pitchFamily="2" charset="-122"/>
                <a:ea typeface="华文新魏" pitchFamily="2" charset="-122"/>
              </a:rPr>
              <a:t>]}</a:t>
            </a:r>
            <a:endParaRPr lang="zh-CN" altLang="en-US" sz="32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1" name="爆炸形 1 20"/>
          <p:cNvSpPr/>
          <p:nvPr/>
        </p:nvSpPr>
        <p:spPr bwMode="auto">
          <a:xfrm>
            <a:off x="5857884" y="428604"/>
            <a:ext cx="2571768" cy="1285884"/>
          </a:xfrm>
          <a:prstGeom prst="irregularSeal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000" dirty="0" smtClean="0">
                <a:latin typeface="Arial" charset="0"/>
                <a:ea typeface="宋体" charset="-122"/>
              </a:rPr>
              <a:t>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6" grpId="0"/>
      <p:bldP spid="17" grpId="0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noFill/>
        <a:ln w="28575">
          <a:solidFill>
            <a:schemeClr val="tx2">
              <a:lumMod val="60000"/>
              <a:lumOff val="40000"/>
            </a:schemeClr>
          </a:solidFill>
          <a:round/>
          <a:headEnd/>
          <a:tailEnd/>
        </a:ln>
        <a:effectLst/>
      </a:spPr>
      <a:bodyPr wrap="none" rtlCol="0" anchor="ctr"/>
      <a:lstStyle>
        <a:defPPr>
          <a:defRPr sz="2000" dirty="0" smtClean="0">
            <a:latin typeface="Arial" charset="0"/>
            <a:ea typeface="宋体" charset="-122"/>
          </a:defRPr>
        </a:defPPr>
      </a:lstStyle>
    </a:spDef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1001</TotalTime>
  <Words>1969</Words>
  <Application>Microsoft Office PowerPoint</Application>
  <PresentationFormat>全屏显示(4:3)</PresentationFormat>
  <Paragraphs>375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流畅</vt:lpstr>
      <vt:lpstr>动态规划基础2 （dynamic programming）</vt:lpstr>
      <vt:lpstr>例1：装箱问题——简化的01背包 </vt:lpstr>
      <vt:lpstr>例1：装箱问题 </vt:lpstr>
      <vt:lpstr>例1：装箱问题 </vt:lpstr>
      <vt:lpstr>PowerPoint 演示文稿</vt:lpstr>
      <vt:lpstr>PowerPoint 演示文稿</vt:lpstr>
      <vt:lpstr>PowerPoint 演示文稿</vt:lpstr>
      <vt:lpstr>例2:01背包</vt:lpstr>
      <vt:lpstr>例2:01背包</vt:lpstr>
      <vt:lpstr>例2:01背包</vt:lpstr>
      <vt:lpstr>例3：完全背包</vt:lpstr>
      <vt:lpstr>例3：完全背包</vt:lpstr>
      <vt:lpstr>例4：多重背包</vt:lpstr>
      <vt:lpstr>例4：多重背包</vt:lpstr>
      <vt:lpstr>例4：多重背包</vt:lpstr>
      <vt:lpstr>例5：二维费用的背包问题</vt:lpstr>
      <vt:lpstr>例5：二维费用的背包问题</vt:lpstr>
      <vt:lpstr>例6：分组背包</vt:lpstr>
      <vt:lpstr>例6：分组背包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动态规划基础 （dynamic programming）</dc:title>
  <dc:creator>Administrator</dc:creator>
  <cp:lastModifiedBy>pat</cp:lastModifiedBy>
  <cp:revision>165</cp:revision>
  <dcterms:created xsi:type="dcterms:W3CDTF">2014-06-28T11:08:05Z</dcterms:created>
  <dcterms:modified xsi:type="dcterms:W3CDTF">2014-07-17T03:19:54Z</dcterms:modified>
</cp:coreProperties>
</file>