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8" r:id="rId3"/>
    <p:sldId id="257" r:id="rId4"/>
    <p:sldId id="259" r:id="rId5"/>
    <p:sldId id="260" r:id="rId6"/>
    <p:sldId id="262" r:id="rId7"/>
    <p:sldId id="263" r:id="rId8"/>
    <p:sldId id="264" r:id="rId9"/>
    <p:sldId id="265" r:id="rId10"/>
    <p:sldId id="266" r:id="rId11"/>
    <p:sldId id="267" r:id="rId12"/>
    <p:sldId id="269" r:id="rId13"/>
    <p:sldId id="270" r:id="rId14"/>
    <p:sldId id="271" r:id="rId15"/>
    <p:sldId id="268" r:id="rId16"/>
    <p:sldId id="272" r:id="rId17"/>
    <p:sldId id="273" r:id="rId18"/>
    <p:sldId id="274" r:id="rId19"/>
    <p:sldId id="276" r:id="rId20"/>
    <p:sldId id="275"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422" y="-29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18DEF8-A64A-4304-992E-B1F25D203998}" type="datetimeFigureOut">
              <a:rPr lang="zh-CN" altLang="en-US" smtClean="0"/>
              <a:pPr/>
              <a:t>2014/7/16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E5C503-402D-4300-9EF9-9512DB19D120}" type="slidenum">
              <a:rPr lang="zh-CN" altLang="en-US" smtClean="0"/>
              <a:pPr/>
              <a:t>‹#›</a:t>
            </a:fld>
            <a:endParaRPr lang="zh-CN" altLang="en-US"/>
          </a:p>
        </p:txBody>
      </p:sp>
    </p:spTree>
    <p:extLst>
      <p:ext uri="{BB962C8B-B14F-4D97-AF65-F5344CB8AC3E}">
        <p14:creationId xmlns:p14="http://schemas.microsoft.com/office/powerpoint/2010/main" val="3496028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E5C503-402D-4300-9EF9-9512DB19D120}" type="slidenum">
              <a:rPr lang="zh-CN" altLang="en-US" smtClean="0"/>
              <a:pPr/>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2014/7/16</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2014/7/16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2014/7/16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2014/7/16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2014/7/16</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2844" y="1371600"/>
            <a:ext cx="8242204" cy="1828800"/>
          </a:xfrm>
        </p:spPr>
        <p:txBody>
          <a:bodyPr>
            <a:normAutofit fontScale="90000"/>
          </a:bodyPr>
          <a:lstStyle/>
          <a:p>
            <a:r>
              <a:rPr lang="zh-CN" altLang="en-US" sz="10400" u="sng" dirty="0" smtClean="0">
                <a:solidFill>
                  <a:schemeClr val="tx1"/>
                </a:solidFill>
                <a:latin typeface="华文新魏" pitchFamily="2" charset="-122"/>
                <a:ea typeface="华文新魏" pitchFamily="2" charset="-122"/>
              </a:rPr>
              <a:t>动态规划基础</a:t>
            </a:r>
            <a:r>
              <a:rPr lang="en-US" altLang="zh-CN" sz="10400" u="sng" dirty="0" smtClean="0">
                <a:solidFill>
                  <a:schemeClr val="tx1"/>
                </a:solidFill>
                <a:latin typeface="华文新魏" pitchFamily="2" charset="-122"/>
                <a:ea typeface="华文新魏" pitchFamily="2" charset="-122"/>
              </a:rPr>
              <a:t>3</a:t>
            </a:r>
            <a:r>
              <a:rPr lang="en-US" altLang="zh-CN" sz="8800" u="sng" dirty="0" smtClean="0">
                <a:solidFill>
                  <a:schemeClr val="tx1"/>
                </a:solidFill>
                <a:latin typeface="华文新魏" pitchFamily="2" charset="-122"/>
                <a:ea typeface="华文新魏" pitchFamily="2" charset="-122"/>
              </a:rPr>
              <a:t/>
            </a:r>
            <a:br>
              <a:rPr lang="en-US" altLang="zh-CN" sz="8800" u="sng" dirty="0" smtClean="0">
                <a:solidFill>
                  <a:schemeClr val="tx1"/>
                </a:solidFill>
                <a:latin typeface="华文新魏" pitchFamily="2" charset="-122"/>
                <a:ea typeface="华文新魏" pitchFamily="2" charset="-122"/>
              </a:rPr>
            </a:br>
            <a:r>
              <a:rPr lang="zh-CN" altLang="en-US" sz="6000" dirty="0" smtClean="0">
                <a:solidFill>
                  <a:schemeClr val="tx1"/>
                </a:solidFill>
                <a:latin typeface="华文新魏" pitchFamily="2" charset="-122"/>
                <a:ea typeface="华文新魏" pitchFamily="2" charset="-122"/>
              </a:rPr>
              <a:t>（</a:t>
            </a:r>
            <a:r>
              <a:rPr lang="en-US" altLang="en-US" sz="6000" dirty="0" smtClean="0">
                <a:solidFill>
                  <a:srgbClr val="FF0000"/>
                </a:solidFill>
                <a:latin typeface="华文新魏" pitchFamily="2" charset="-122"/>
                <a:ea typeface="华文新魏" pitchFamily="2" charset="-122"/>
              </a:rPr>
              <a:t>d</a:t>
            </a:r>
            <a:r>
              <a:rPr lang="en-US" altLang="en-US" sz="6000" dirty="0" smtClean="0">
                <a:solidFill>
                  <a:schemeClr val="tx1"/>
                </a:solidFill>
                <a:latin typeface="华文新魏" pitchFamily="2" charset="-122"/>
                <a:ea typeface="华文新魏" pitchFamily="2" charset="-122"/>
              </a:rPr>
              <a:t>ynamic </a:t>
            </a:r>
            <a:r>
              <a:rPr lang="en-US" altLang="en-US" sz="6000" dirty="0" smtClean="0">
                <a:solidFill>
                  <a:srgbClr val="FF0000"/>
                </a:solidFill>
                <a:latin typeface="华文新魏" pitchFamily="2" charset="-122"/>
                <a:ea typeface="华文新魏" pitchFamily="2" charset="-122"/>
              </a:rPr>
              <a:t>p</a:t>
            </a:r>
            <a:r>
              <a:rPr lang="en-US" altLang="en-US" sz="6000" dirty="0" smtClean="0">
                <a:solidFill>
                  <a:schemeClr val="tx1"/>
                </a:solidFill>
                <a:latin typeface="华文新魏" pitchFamily="2" charset="-122"/>
                <a:ea typeface="华文新魏" pitchFamily="2" charset="-122"/>
              </a:rPr>
              <a:t>rogramming</a:t>
            </a:r>
            <a:r>
              <a:rPr lang="zh-CN" altLang="en-US" sz="6000" dirty="0" smtClean="0">
                <a:solidFill>
                  <a:schemeClr val="tx1"/>
                </a:solidFill>
                <a:latin typeface="华文新魏" pitchFamily="2" charset="-122"/>
                <a:ea typeface="华文新魏" pitchFamily="2" charset="-122"/>
              </a:rPr>
              <a:t>）</a:t>
            </a:r>
            <a:endParaRPr lang="zh-CN" altLang="en-US" dirty="0"/>
          </a:p>
        </p:txBody>
      </p:sp>
      <p:sp>
        <p:nvSpPr>
          <p:cNvPr id="3" name="副标题 2"/>
          <p:cNvSpPr>
            <a:spLocks noGrp="1"/>
          </p:cNvSpPr>
          <p:nvPr>
            <p:ph type="subTitle" idx="1"/>
          </p:nvPr>
        </p:nvSpPr>
        <p:spPr>
          <a:xfrm>
            <a:off x="500034" y="3357562"/>
            <a:ext cx="7854696" cy="771968"/>
          </a:xfrm>
        </p:spPr>
        <p:txBody>
          <a:bodyPr>
            <a:normAutofit/>
          </a:bodyPr>
          <a:lstStyle/>
          <a:p>
            <a:r>
              <a:rPr lang="en-US" altLang="zh-CN" sz="4400" dirty="0" smtClean="0">
                <a:latin typeface="华文新魏" pitchFamily="2" charset="-122"/>
                <a:ea typeface="华文新魏" pitchFamily="2" charset="-122"/>
              </a:rPr>
              <a:t>——</a:t>
            </a:r>
            <a:r>
              <a:rPr lang="zh-CN" altLang="en-US" sz="4400" dirty="0" smtClean="0">
                <a:latin typeface="华文新魏" pitchFamily="2" charset="-122"/>
                <a:ea typeface="华文新魏" pitchFamily="2" charset="-122"/>
              </a:rPr>
              <a:t>区间动规和多线程动规</a:t>
            </a:r>
            <a:endParaRPr lang="zh-CN" altLang="en-US" sz="4400" dirty="0">
              <a:latin typeface="华文新魏" pitchFamily="2" charset="-122"/>
              <a:ea typeface="华文新魏" pitchFamily="2" charset="-122"/>
            </a:endParaRPr>
          </a:p>
        </p:txBody>
      </p:sp>
      <p:sp>
        <p:nvSpPr>
          <p:cNvPr id="4" name="TextBox 3"/>
          <p:cNvSpPr txBox="1"/>
          <p:nvPr/>
        </p:nvSpPr>
        <p:spPr>
          <a:xfrm>
            <a:off x="3071802" y="4714884"/>
            <a:ext cx="5429288" cy="1477328"/>
          </a:xfrm>
          <a:prstGeom prst="rect">
            <a:avLst/>
          </a:prstGeom>
          <a:noFill/>
        </p:spPr>
        <p:txBody>
          <a:bodyPr wrap="square" rtlCol="0">
            <a:spAutoFit/>
          </a:bodyPr>
          <a:lstStyle/>
          <a:p>
            <a:r>
              <a:rPr lang="zh-CN" altLang="en-US" sz="2400" dirty="0" smtClean="0">
                <a:latin typeface="华文楷体" pitchFamily="2" charset="-122"/>
                <a:ea typeface="华文楷体" pitchFamily="2" charset="-122"/>
              </a:rPr>
              <a:t>由于本蒟蒻水平实在是有限，若有遗漏和错误欢迎大家立即指出并请多多包涵！</a:t>
            </a:r>
            <a:endParaRPr lang="en-US" altLang="zh-CN" sz="2400" dirty="0" smtClean="0">
              <a:latin typeface="华文楷体" pitchFamily="2" charset="-122"/>
              <a:ea typeface="华文楷体" pitchFamily="2" charset="-122"/>
            </a:endParaRPr>
          </a:p>
          <a:p>
            <a:r>
              <a:rPr lang="en-US" altLang="zh-CN" sz="2400" dirty="0" smtClean="0">
                <a:solidFill>
                  <a:srgbClr val="FFFFFF"/>
                </a:solidFill>
              </a:rPr>
              <a:t>				——by </a:t>
            </a:r>
            <a:r>
              <a:rPr lang="en-US" altLang="zh-CN" sz="2400" dirty="0" err="1" smtClean="0">
                <a:solidFill>
                  <a:srgbClr val="FFFFFF"/>
                </a:solidFill>
              </a:rPr>
              <a:t>dsy</a:t>
            </a:r>
            <a:endParaRPr lang="zh-CN" altLang="en-US" sz="2400" dirty="0" smtClean="0">
              <a:solidFill>
                <a:srgbClr val="FFFFFF"/>
              </a:solidFill>
            </a:endParaRPr>
          </a:p>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500" dirty="0" smtClean="0">
                <a:latin typeface="+mj-lt"/>
              </a:rPr>
              <a:t>如果不止三匹马怎么办？这个问题很显然可以转化成一个二分图最佳匹配的问题。把田忌的马放左边，把齐王的马放右边。田忌的马</a:t>
            </a:r>
            <a:r>
              <a:rPr lang="en-US" altLang="en-US" sz="2500" dirty="0" smtClean="0">
                <a:latin typeface="+mj-lt"/>
              </a:rPr>
              <a:t>A</a:t>
            </a:r>
            <a:r>
              <a:rPr lang="zh-CN" altLang="en-US" sz="2500" dirty="0" smtClean="0">
                <a:latin typeface="+mj-lt"/>
              </a:rPr>
              <a:t>和齐王的</a:t>
            </a:r>
            <a:r>
              <a:rPr lang="en-US" altLang="en-US" sz="2500" dirty="0" smtClean="0">
                <a:latin typeface="+mj-lt"/>
              </a:rPr>
              <a:t>B</a:t>
            </a:r>
            <a:r>
              <a:rPr lang="zh-CN" altLang="en-US" sz="2500" dirty="0" smtClean="0">
                <a:latin typeface="+mj-lt"/>
              </a:rPr>
              <a:t>之间，如果田忌的马胜，则连一条权为</a:t>
            </a:r>
            <a:r>
              <a:rPr lang="en-US" altLang="en-US" sz="2500" dirty="0" smtClean="0">
                <a:latin typeface="+mj-lt"/>
              </a:rPr>
              <a:t>200</a:t>
            </a:r>
            <a:r>
              <a:rPr lang="zh-CN" altLang="en-US" sz="2500" dirty="0" smtClean="0">
                <a:latin typeface="+mj-lt"/>
              </a:rPr>
              <a:t>的边；如果平局，则连一条权为</a:t>
            </a:r>
            <a:r>
              <a:rPr lang="en-US" altLang="en-US" sz="2500" dirty="0" smtClean="0">
                <a:latin typeface="+mj-lt"/>
              </a:rPr>
              <a:t>0</a:t>
            </a:r>
            <a:r>
              <a:rPr lang="zh-CN" altLang="en-US" sz="2500" dirty="0" smtClean="0">
                <a:latin typeface="+mj-lt"/>
              </a:rPr>
              <a:t>的边；如果输，则连一条权为－</a:t>
            </a:r>
            <a:r>
              <a:rPr lang="en-US" altLang="en-US" sz="2500" dirty="0" smtClean="0">
                <a:latin typeface="+mj-lt"/>
              </a:rPr>
              <a:t>200</a:t>
            </a:r>
            <a:r>
              <a:rPr lang="zh-CN" altLang="en-US" sz="2500" dirty="0" smtClean="0">
                <a:latin typeface="+mj-lt"/>
              </a:rPr>
              <a:t>的边</a:t>
            </a:r>
            <a:r>
              <a:rPr lang="en-US" altLang="zh-CN" sz="2500" dirty="0" smtClean="0">
                <a:latin typeface="+mj-lt"/>
              </a:rPr>
              <a:t>……</a:t>
            </a:r>
            <a:r>
              <a:rPr lang="zh-CN" altLang="en-US" sz="2500" dirty="0" smtClean="0">
                <a:latin typeface="+mj-lt"/>
              </a:rPr>
              <a:t>如果你不会求最佳匹配，用最小费用最大流也可以啊。</a:t>
            </a:r>
          </a:p>
          <a:p>
            <a:r>
              <a:rPr lang="en-US" altLang="en-US" sz="2500" dirty="0" smtClean="0">
                <a:latin typeface="+mj-lt"/>
              </a:rPr>
              <a:t> </a:t>
            </a:r>
            <a:r>
              <a:rPr lang="zh-CN" altLang="en-US" sz="2500" dirty="0" smtClean="0">
                <a:latin typeface="+mj-lt"/>
              </a:rPr>
              <a:t>然而，赛马问题是一种特殊的二分图最佳匹配的问题，上面的算法过于先进了，简直是杀鸡用牛刀。现在，就请你设计一个简单的算法解决这个问题。</a:t>
            </a:r>
          </a:p>
          <a:p>
            <a:endParaRPr lang="zh-CN" altLang="en-US" dirty="0"/>
          </a:p>
        </p:txBody>
      </p:sp>
      <p:sp>
        <p:nvSpPr>
          <p:cNvPr id="4" name="标题 1"/>
          <p:cNvSpPr>
            <a:spLocks noGrp="1"/>
          </p:cNvSpPr>
          <p:nvPr>
            <p:ph type="title"/>
          </p:nvPr>
        </p:nvSpPr>
        <p:spPr/>
        <p:txBody>
          <a:bodyPr/>
          <a:lstStyle/>
          <a:p>
            <a:r>
              <a:rPr lang="zh-CN" altLang="en-US" dirty="0" smtClean="0"/>
              <a:t>例</a:t>
            </a:r>
            <a:r>
              <a:rPr lang="en-US" altLang="zh-CN" dirty="0" smtClean="0"/>
              <a:t>3:</a:t>
            </a:r>
            <a:r>
              <a:rPr lang="zh-CN" altLang="en-US" dirty="0" smtClean="0"/>
              <a:t>田忌赛马</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62500" lnSpcReduction="20000"/>
          </a:bodyPr>
          <a:lstStyle/>
          <a:p>
            <a:r>
              <a:rPr lang="zh-CN" altLang="en-US" sz="3200" dirty="0" smtClean="0">
                <a:latin typeface="+mj-lt"/>
              </a:rPr>
              <a:t>输入格式</a:t>
            </a:r>
            <a:r>
              <a:rPr lang="en-US" altLang="en-US" sz="3200" dirty="0" smtClean="0">
                <a:latin typeface="+mj-lt"/>
              </a:rPr>
              <a:t>:</a:t>
            </a:r>
            <a:endParaRPr lang="zh-CN" altLang="en-US" sz="3200" dirty="0" smtClean="0">
              <a:latin typeface="+mj-lt"/>
            </a:endParaRPr>
          </a:p>
          <a:p>
            <a:r>
              <a:rPr lang="zh-CN" altLang="en-US" sz="3200" dirty="0" smtClean="0">
                <a:latin typeface="+mj-lt"/>
              </a:rPr>
              <a:t>第一行一个整数</a:t>
            </a:r>
            <a:r>
              <a:rPr lang="en-US" altLang="en-US" sz="3200" dirty="0" smtClean="0">
                <a:latin typeface="+mj-lt"/>
              </a:rPr>
              <a:t>n</a:t>
            </a:r>
            <a:r>
              <a:rPr lang="zh-CN" altLang="en-US" sz="3200" dirty="0" smtClean="0">
                <a:latin typeface="+mj-lt"/>
              </a:rPr>
              <a:t>（</a:t>
            </a:r>
            <a:r>
              <a:rPr lang="en-US" sz="3200" dirty="0" smtClean="0">
                <a:latin typeface="+mj-lt"/>
              </a:rPr>
              <a:t>1 &lt;= N &lt;= 2000</a:t>
            </a:r>
            <a:r>
              <a:rPr lang="zh-CN" altLang="en-US" sz="3200" dirty="0" smtClean="0">
                <a:latin typeface="+mj-lt"/>
              </a:rPr>
              <a:t>），表示他们各有几匹马（两人拥有的马的数目相同）。第二行</a:t>
            </a:r>
            <a:r>
              <a:rPr lang="en-US" altLang="en-US" sz="3200" dirty="0" smtClean="0">
                <a:latin typeface="+mj-lt"/>
              </a:rPr>
              <a:t>n</a:t>
            </a:r>
            <a:r>
              <a:rPr lang="zh-CN" altLang="en-US" sz="3200" dirty="0" smtClean="0">
                <a:latin typeface="+mj-lt"/>
              </a:rPr>
              <a:t>个整数，每个整数都代表田忌的某匹马的速度值</a:t>
            </a:r>
            <a:r>
              <a:rPr lang="en-US" altLang="en-US" sz="3200" dirty="0" smtClean="0">
                <a:latin typeface="+mj-lt"/>
              </a:rPr>
              <a:t>(0 &lt;= </a:t>
            </a:r>
            <a:r>
              <a:rPr lang="zh-CN" altLang="en-US" sz="3200" dirty="0" smtClean="0">
                <a:latin typeface="+mj-lt"/>
              </a:rPr>
              <a:t>速度值</a:t>
            </a:r>
            <a:r>
              <a:rPr lang="en-US" altLang="en-US" sz="3200" dirty="0" smtClean="0">
                <a:latin typeface="+mj-lt"/>
              </a:rPr>
              <a:t>&lt;= 100)</a:t>
            </a:r>
            <a:r>
              <a:rPr lang="zh-CN" altLang="en-US" sz="3200" dirty="0" smtClean="0">
                <a:latin typeface="+mj-lt"/>
              </a:rPr>
              <a:t>。第三行</a:t>
            </a:r>
            <a:r>
              <a:rPr lang="en-US" altLang="en-US" sz="3200" dirty="0" smtClean="0">
                <a:latin typeface="+mj-lt"/>
              </a:rPr>
              <a:t>n</a:t>
            </a:r>
            <a:r>
              <a:rPr lang="zh-CN" altLang="en-US" sz="3200" dirty="0" smtClean="0">
                <a:latin typeface="+mj-lt"/>
              </a:rPr>
              <a:t>个整数，描述齐王的马的速度值。两马相遇，根据速度值的大小就可以知道哪匹马会胜出。如果速度值相同，则和局，谁也不拿钱。</a:t>
            </a:r>
          </a:p>
          <a:p>
            <a:r>
              <a:rPr lang="en-US" altLang="en-US" sz="3200" dirty="0" smtClean="0">
                <a:latin typeface="+mj-lt"/>
              </a:rPr>
              <a:t> </a:t>
            </a:r>
            <a:r>
              <a:rPr lang="zh-CN" altLang="en-US" sz="3200" dirty="0" smtClean="0">
                <a:latin typeface="+mj-lt"/>
              </a:rPr>
              <a:t>输出格式：</a:t>
            </a:r>
          </a:p>
          <a:p>
            <a:r>
              <a:rPr lang="zh-CN" altLang="en-US" sz="3200" dirty="0" smtClean="0">
                <a:latin typeface="+mj-lt"/>
              </a:rPr>
              <a:t>仅一行，一个整数，表示田忌最大能得到多少银币。</a:t>
            </a:r>
          </a:p>
          <a:p>
            <a:r>
              <a:rPr lang="en-US" altLang="en-US" sz="3200" dirty="0" smtClean="0">
                <a:latin typeface="+mj-lt"/>
              </a:rPr>
              <a:t> </a:t>
            </a:r>
            <a:r>
              <a:rPr lang="zh-CN" altLang="en-US" sz="3200" dirty="0" smtClean="0">
                <a:latin typeface="+mj-lt"/>
              </a:rPr>
              <a:t>样例：</a:t>
            </a:r>
          </a:p>
          <a:p>
            <a:r>
              <a:rPr lang="zh-CN" altLang="en-US" sz="3200" dirty="0" smtClean="0">
                <a:latin typeface="+mj-lt"/>
              </a:rPr>
              <a:t>输入</a:t>
            </a:r>
          </a:p>
          <a:p>
            <a:r>
              <a:rPr lang="en-US" altLang="en-US" sz="3200" dirty="0" smtClean="0">
                <a:latin typeface="+mj-lt"/>
              </a:rPr>
              <a:t>3</a:t>
            </a:r>
            <a:endParaRPr lang="zh-CN" altLang="en-US" sz="3200" dirty="0" smtClean="0">
              <a:latin typeface="+mj-lt"/>
            </a:endParaRPr>
          </a:p>
          <a:p>
            <a:r>
              <a:rPr lang="en-US" altLang="en-US" sz="3200" dirty="0" smtClean="0">
                <a:latin typeface="+mj-lt"/>
              </a:rPr>
              <a:t>92 83 71</a:t>
            </a:r>
            <a:endParaRPr lang="zh-CN" altLang="en-US" sz="3200" dirty="0" smtClean="0">
              <a:latin typeface="+mj-lt"/>
            </a:endParaRPr>
          </a:p>
          <a:p>
            <a:r>
              <a:rPr lang="en-US" altLang="en-US" sz="3200" dirty="0" smtClean="0">
                <a:latin typeface="+mj-lt"/>
              </a:rPr>
              <a:t>95 87 74</a:t>
            </a:r>
            <a:endParaRPr lang="zh-CN" altLang="en-US" sz="3200" dirty="0" smtClean="0">
              <a:latin typeface="+mj-lt"/>
            </a:endParaRPr>
          </a:p>
          <a:p>
            <a:r>
              <a:rPr lang="zh-CN" altLang="en-US" sz="3200" dirty="0" smtClean="0">
                <a:latin typeface="+mj-lt"/>
              </a:rPr>
              <a:t>输出</a:t>
            </a:r>
          </a:p>
          <a:p>
            <a:r>
              <a:rPr lang="en-US" altLang="en-US" sz="3200" dirty="0" smtClean="0">
                <a:latin typeface="+mj-lt"/>
              </a:rPr>
              <a:t>200</a:t>
            </a:r>
            <a:endParaRPr lang="zh-CN" altLang="en-US" sz="3200" dirty="0" smtClean="0">
              <a:latin typeface="+mj-lt"/>
            </a:endParaRPr>
          </a:p>
          <a:p>
            <a:endParaRPr lang="zh-CN" altLang="en-US" dirty="0"/>
          </a:p>
        </p:txBody>
      </p:sp>
      <p:sp>
        <p:nvSpPr>
          <p:cNvPr id="4" name="标题 1"/>
          <p:cNvSpPr>
            <a:spLocks noGrp="1"/>
          </p:cNvSpPr>
          <p:nvPr>
            <p:ph type="title"/>
          </p:nvPr>
        </p:nvSpPr>
        <p:spPr/>
        <p:txBody>
          <a:bodyPr/>
          <a:lstStyle/>
          <a:p>
            <a:r>
              <a:rPr lang="zh-CN" altLang="en-US" dirty="0" smtClean="0"/>
              <a:t>例</a:t>
            </a:r>
            <a:r>
              <a:rPr lang="en-US" altLang="zh-CN" dirty="0" smtClean="0"/>
              <a:t>3:</a:t>
            </a:r>
            <a:r>
              <a:rPr lang="zh-CN" altLang="en-US" dirty="0" smtClean="0"/>
              <a:t>田忌赛马</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7" name="Rectangle 11"/>
          <p:cNvSpPr>
            <a:spLocks noGrp="1" noRot="1" noChangeArrowheads="1"/>
          </p:cNvSpPr>
          <p:nvPr>
            <p:ph type="body" sz="half" idx="1"/>
          </p:nvPr>
        </p:nvSpPr>
        <p:spPr>
          <a:xfrm>
            <a:off x="609600" y="1600200"/>
            <a:ext cx="7924800" cy="3886200"/>
          </a:xfrm>
          <a:noFill/>
          <a:ln/>
        </p:spPr>
        <p:txBody>
          <a:bodyPr/>
          <a:lstStyle/>
          <a:p>
            <a:pPr>
              <a:buFont typeface="Wingdings" pitchFamily="2" charset="2"/>
              <a:buChar char="Ø"/>
            </a:pPr>
            <a:r>
              <a:rPr lang="zh-CN" altLang="en-US" dirty="0">
                <a:ea typeface="华文行楷" pitchFamily="2" charset="-122"/>
              </a:rPr>
              <a:t>运用贪心思想分析问题：</a:t>
            </a:r>
          </a:p>
          <a:p>
            <a:r>
              <a:rPr lang="zh-CN" altLang="en-US" sz="2400" dirty="0"/>
              <a:t>田忌掌握有比赛的</a:t>
            </a:r>
            <a:r>
              <a:rPr lang="zh-CN" altLang="en-US" sz="2400" b="1" i="1" dirty="0">
                <a:solidFill>
                  <a:schemeClr val="tx2"/>
                </a:solidFill>
              </a:rPr>
              <a:t>“主动权”</a:t>
            </a:r>
            <a:r>
              <a:rPr lang="zh-CN" altLang="en-US" sz="2400" dirty="0"/>
              <a:t>，他总是根据齐王所出的马来分配自己的马去对抗齐王的马</a:t>
            </a:r>
          </a:p>
          <a:p>
            <a:r>
              <a:rPr lang="zh-CN" altLang="en-US" sz="2400" dirty="0"/>
              <a:t>可以假设齐王按照马的强弱顺序由强到弱出马</a:t>
            </a:r>
          </a:p>
        </p:txBody>
      </p:sp>
      <p:grpSp>
        <p:nvGrpSpPr>
          <p:cNvPr id="2" name="Group 24"/>
          <p:cNvGrpSpPr>
            <a:grpSpLocks/>
          </p:cNvGrpSpPr>
          <p:nvPr/>
        </p:nvGrpSpPr>
        <p:grpSpPr bwMode="auto">
          <a:xfrm>
            <a:off x="5334000" y="3810000"/>
            <a:ext cx="3048000" cy="1655763"/>
            <a:chOff x="720" y="2592"/>
            <a:chExt cx="1920" cy="1043"/>
          </a:xfrm>
        </p:grpSpPr>
        <p:pic>
          <p:nvPicPr>
            <p:cNvPr id="142349" name="Picture 13" descr="齐王的马"/>
            <p:cNvPicPr>
              <a:picLocks noChangeAspect="1" noChangeArrowheads="1"/>
            </p:cNvPicPr>
            <p:nvPr/>
          </p:nvPicPr>
          <p:blipFill>
            <a:blip r:embed="rId3"/>
            <a:srcRect/>
            <a:stretch>
              <a:fillRect/>
            </a:stretch>
          </p:blipFill>
          <p:spPr bwMode="auto">
            <a:xfrm>
              <a:off x="1248" y="2976"/>
              <a:ext cx="720" cy="659"/>
            </a:xfrm>
            <a:prstGeom prst="rect">
              <a:avLst/>
            </a:prstGeom>
            <a:noFill/>
          </p:spPr>
        </p:pic>
        <p:sp>
          <p:nvSpPr>
            <p:cNvPr id="142356" name="Text Box 20"/>
            <p:cNvSpPr txBox="1">
              <a:spLocks noChangeArrowheads="1"/>
            </p:cNvSpPr>
            <p:nvPr/>
          </p:nvSpPr>
          <p:spPr bwMode="auto">
            <a:xfrm>
              <a:off x="720" y="2592"/>
              <a:ext cx="1920" cy="404"/>
            </a:xfrm>
            <a:prstGeom prst="rect">
              <a:avLst/>
            </a:prstGeom>
            <a:noFill/>
            <a:ln w="9525">
              <a:noFill/>
              <a:miter lim="800000"/>
              <a:headEnd/>
              <a:tailEnd/>
            </a:ln>
            <a:effectLst/>
          </p:spPr>
          <p:txBody>
            <a:bodyPr>
              <a:spAutoFit/>
            </a:bodyPr>
            <a:lstStyle/>
            <a:p>
              <a:pPr>
                <a:spcBef>
                  <a:spcPct val="50000"/>
                </a:spcBef>
              </a:pPr>
              <a:r>
                <a:rPr lang="zh-CN" altLang="en-US" sz="3600">
                  <a:ea typeface="黑体" pitchFamily="2" charset="-122"/>
                </a:rPr>
                <a:t>齐王最强的马</a:t>
              </a:r>
            </a:p>
          </p:txBody>
        </p:sp>
      </p:grpSp>
      <p:grpSp>
        <p:nvGrpSpPr>
          <p:cNvPr id="3" name="Group 22"/>
          <p:cNvGrpSpPr>
            <a:grpSpLocks/>
          </p:cNvGrpSpPr>
          <p:nvPr/>
        </p:nvGrpSpPr>
        <p:grpSpPr bwMode="auto">
          <a:xfrm>
            <a:off x="914400" y="3810000"/>
            <a:ext cx="3048000" cy="1676400"/>
            <a:chOff x="3216" y="2592"/>
            <a:chExt cx="1920" cy="1056"/>
          </a:xfrm>
        </p:grpSpPr>
        <p:pic>
          <p:nvPicPr>
            <p:cNvPr id="142354" name="Picture 18" descr="田忌的马"/>
            <p:cNvPicPr>
              <a:picLocks noChangeAspect="1" noChangeArrowheads="1"/>
            </p:cNvPicPr>
            <p:nvPr/>
          </p:nvPicPr>
          <p:blipFill>
            <a:blip r:embed="rId4"/>
            <a:srcRect/>
            <a:stretch>
              <a:fillRect/>
            </a:stretch>
          </p:blipFill>
          <p:spPr bwMode="auto">
            <a:xfrm>
              <a:off x="3888" y="3024"/>
              <a:ext cx="480" cy="624"/>
            </a:xfrm>
            <a:prstGeom prst="rect">
              <a:avLst/>
            </a:prstGeom>
            <a:noFill/>
          </p:spPr>
        </p:pic>
        <p:sp>
          <p:nvSpPr>
            <p:cNvPr id="142357" name="Text Box 21"/>
            <p:cNvSpPr txBox="1">
              <a:spLocks noChangeArrowheads="1"/>
            </p:cNvSpPr>
            <p:nvPr/>
          </p:nvSpPr>
          <p:spPr bwMode="auto">
            <a:xfrm>
              <a:off x="3216" y="2592"/>
              <a:ext cx="1920" cy="404"/>
            </a:xfrm>
            <a:prstGeom prst="rect">
              <a:avLst/>
            </a:prstGeom>
            <a:noFill/>
            <a:ln w="9525">
              <a:noFill/>
              <a:miter lim="800000"/>
              <a:headEnd/>
              <a:tailEnd/>
            </a:ln>
            <a:effectLst/>
          </p:spPr>
          <p:txBody>
            <a:bodyPr>
              <a:spAutoFit/>
            </a:bodyPr>
            <a:lstStyle/>
            <a:p>
              <a:pPr>
                <a:spcBef>
                  <a:spcPct val="50000"/>
                </a:spcBef>
              </a:pPr>
              <a:r>
                <a:rPr lang="zh-CN" altLang="en-US" sz="3600" dirty="0">
                  <a:ea typeface="黑体" pitchFamily="2" charset="-122"/>
                </a:rPr>
                <a:t>田忌最强的马</a:t>
              </a:r>
            </a:p>
          </p:txBody>
        </p:sp>
      </p:grpSp>
      <p:sp>
        <p:nvSpPr>
          <p:cNvPr id="142365" name="Text Box 29"/>
          <p:cNvSpPr txBox="1">
            <a:spLocks noChangeArrowheads="1"/>
          </p:cNvSpPr>
          <p:nvPr/>
        </p:nvSpPr>
        <p:spPr bwMode="auto">
          <a:xfrm>
            <a:off x="1600200" y="5791200"/>
            <a:ext cx="6019800" cy="519113"/>
          </a:xfrm>
          <a:prstGeom prst="rect">
            <a:avLst/>
          </a:prstGeom>
          <a:noFill/>
          <a:ln w="9525">
            <a:noFill/>
            <a:miter lim="800000"/>
            <a:headEnd/>
            <a:tailEnd/>
          </a:ln>
          <a:effectLst/>
        </p:spPr>
        <p:txBody>
          <a:bodyPr>
            <a:spAutoFit/>
          </a:bodyPr>
          <a:lstStyle/>
          <a:p>
            <a:pPr algn="ctr">
              <a:spcBef>
                <a:spcPct val="50000"/>
              </a:spcBef>
            </a:pPr>
            <a:r>
              <a:rPr lang="zh-CN" altLang="en-US" sz="2800" b="1">
                <a:solidFill>
                  <a:schemeClr val="tx2"/>
                </a:solidFill>
                <a:ea typeface="楷体_GB2312" pitchFamily="49" charset="-122"/>
              </a:rPr>
              <a:t>用田忌最差的马去输给齐王最强的马</a:t>
            </a:r>
          </a:p>
        </p:txBody>
      </p:sp>
      <p:sp>
        <p:nvSpPr>
          <p:cNvPr id="142366" name="Text Box 30"/>
          <p:cNvSpPr txBox="1">
            <a:spLocks noChangeArrowheads="1"/>
          </p:cNvSpPr>
          <p:nvPr/>
        </p:nvSpPr>
        <p:spPr bwMode="auto">
          <a:xfrm>
            <a:off x="3962400" y="3810000"/>
            <a:ext cx="1219200" cy="701675"/>
          </a:xfrm>
          <a:prstGeom prst="rect">
            <a:avLst/>
          </a:prstGeom>
          <a:noFill/>
          <a:ln w="9525">
            <a:noFill/>
            <a:miter lim="800000"/>
            <a:headEnd/>
            <a:tailEnd/>
          </a:ln>
          <a:effectLst/>
        </p:spPr>
        <p:txBody>
          <a:bodyPr>
            <a:spAutoFit/>
          </a:bodyPr>
          <a:lstStyle/>
          <a:p>
            <a:pPr>
              <a:spcBef>
                <a:spcPct val="50000"/>
              </a:spcBef>
            </a:pPr>
            <a:r>
              <a:rPr lang="zh-CN" altLang="en-US" sz="4000">
                <a:solidFill>
                  <a:schemeClr val="tx2"/>
                </a:solidFill>
                <a:ea typeface="华文隶书" pitchFamily="2" charset="-122"/>
              </a:rPr>
              <a:t>输给</a:t>
            </a:r>
          </a:p>
        </p:txBody>
      </p:sp>
      <p:sp>
        <p:nvSpPr>
          <p:cNvPr id="142367" name="Text Box 31"/>
          <p:cNvSpPr txBox="1">
            <a:spLocks noChangeArrowheads="1"/>
          </p:cNvSpPr>
          <p:nvPr/>
        </p:nvSpPr>
        <p:spPr bwMode="auto">
          <a:xfrm>
            <a:off x="3962400" y="3810000"/>
            <a:ext cx="1219200" cy="701675"/>
          </a:xfrm>
          <a:prstGeom prst="rect">
            <a:avLst/>
          </a:prstGeom>
          <a:noFill/>
          <a:ln w="9525">
            <a:noFill/>
            <a:miter lim="800000"/>
            <a:headEnd/>
            <a:tailEnd/>
          </a:ln>
          <a:effectLst/>
        </p:spPr>
        <p:txBody>
          <a:bodyPr>
            <a:spAutoFit/>
          </a:bodyPr>
          <a:lstStyle/>
          <a:p>
            <a:pPr>
              <a:spcBef>
                <a:spcPct val="50000"/>
              </a:spcBef>
            </a:pPr>
            <a:r>
              <a:rPr lang="zh-CN" altLang="en-US" sz="4000">
                <a:solidFill>
                  <a:schemeClr val="tx2"/>
                </a:solidFill>
                <a:ea typeface="华文隶书" pitchFamily="2" charset="-122"/>
              </a:rPr>
              <a:t>能赢</a:t>
            </a:r>
          </a:p>
        </p:txBody>
      </p:sp>
      <p:sp>
        <p:nvSpPr>
          <p:cNvPr id="142368" name="Text Box 32"/>
          <p:cNvSpPr txBox="1">
            <a:spLocks noChangeArrowheads="1"/>
          </p:cNvSpPr>
          <p:nvPr/>
        </p:nvSpPr>
        <p:spPr bwMode="auto">
          <a:xfrm>
            <a:off x="1600200" y="5791200"/>
            <a:ext cx="6019800" cy="519113"/>
          </a:xfrm>
          <a:prstGeom prst="rect">
            <a:avLst/>
          </a:prstGeom>
          <a:noFill/>
          <a:ln w="9525">
            <a:noFill/>
            <a:miter lim="800000"/>
            <a:headEnd/>
            <a:tailEnd/>
          </a:ln>
          <a:effectLst/>
        </p:spPr>
        <p:txBody>
          <a:bodyPr>
            <a:spAutoFit/>
          </a:bodyPr>
          <a:lstStyle/>
          <a:p>
            <a:pPr algn="ctr">
              <a:spcBef>
                <a:spcPct val="50000"/>
              </a:spcBef>
            </a:pPr>
            <a:r>
              <a:rPr lang="zh-CN" altLang="en-US" sz="2800" b="1" dirty="0">
                <a:solidFill>
                  <a:schemeClr val="tx2"/>
                </a:solidFill>
                <a:ea typeface="楷体_GB2312" pitchFamily="49" charset="-122"/>
              </a:rPr>
              <a:t>用田忌</a:t>
            </a:r>
            <a:r>
              <a:rPr lang="zh-CN" altLang="en-US" sz="2800" b="1" dirty="0" smtClean="0">
                <a:solidFill>
                  <a:schemeClr val="tx2"/>
                </a:solidFill>
                <a:ea typeface="楷体_GB2312" pitchFamily="49" charset="-122"/>
              </a:rPr>
              <a:t>最强的</a:t>
            </a:r>
            <a:r>
              <a:rPr lang="zh-CN" altLang="en-US" sz="2800" b="1" dirty="0">
                <a:solidFill>
                  <a:schemeClr val="tx2"/>
                </a:solidFill>
                <a:ea typeface="楷体_GB2312" pitchFamily="49" charset="-122"/>
              </a:rPr>
              <a:t>马去战胜齐王最强的</a:t>
            </a:r>
            <a:r>
              <a:rPr lang="zh-CN" altLang="en-US" sz="2800" b="1" dirty="0" smtClean="0">
                <a:solidFill>
                  <a:schemeClr val="tx2"/>
                </a:solidFill>
                <a:ea typeface="楷体_GB2312" pitchFamily="49" charset="-122"/>
              </a:rPr>
              <a:t>马</a:t>
            </a:r>
            <a:endParaRPr lang="zh-CN" altLang="en-US" sz="2800" b="1" dirty="0">
              <a:solidFill>
                <a:schemeClr val="tx2"/>
              </a:solidFill>
              <a:ea typeface="楷体_GB2312" pitchFamily="49" charset="-122"/>
            </a:endParaRPr>
          </a:p>
        </p:txBody>
      </p:sp>
      <p:sp>
        <p:nvSpPr>
          <p:cNvPr id="142369" name="Text Box 33"/>
          <p:cNvSpPr txBox="1">
            <a:spLocks noChangeArrowheads="1"/>
          </p:cNvSpPr>
          <p:nvPr/>
        </p:nvSpPr>
        <p:spPr bwMode="auto">
          <a:xfrm>
            <a:off x="3962400" y="3810000"/>
            <a:ext cx="1219200" cy="701675"/>
          </a:xfrm>
          <a:prstGeom prst="rect">
            <a:avLst/>
          </a:prstGeom>
          <a:noFill/>
          <a:ln w="9525">
            <a:noFill/>
            <a:miter lim="800000"/>
            <a:headEnd/>
            <a:tailEnd/>
          </a:ln>
          <a:effectLst/>
        </p:spPr>
        <p:txBody>
          <a:bodyPr>
            <a:spAutoFit/>
          </a:bodyPr>
          <a:lstStyle/>
          <a:p>
            <a:pPr>
              <a:spcBef>
                <a:spcPct val="50000"/>
              </a:spcBef>
            </a:pPr>
            <a:r>
              <a:rPr lang="zh-CN" altLang="en-US" sz="4000">
                <a:solidFill>
                  <a:schemeClr val="tx2"/>
                </a:solidFill>
                <a:ea typeface="华文隶书" pitchFamily="2" charset="-122"/>
              </a:rPr>
              <a:t>战平</a:t>
            </a:r>
          </a:p>
        </p:txBody>
      </p:sp>
      <p:sp>
        <p:nvSpPr>
          <p:cNvPr id="142371" name="Text Box 35"/>
          <p:cNvSpPr txBox="1">
            <a:spLocks noChangeArrowheads="1"/>
          </p:cNvSpPr>
          <p:nvPr/>
        </p:nvSpPr>
        <p:spPr bwMode="auto">
          <a:xfrm>
            <a:off x="1562100" y="5149850"/>
            <a:ext cx="6019800" cy="1801812"/>
          </a:xfrm>
          <a:prstGeom prst="rect">
            <a:avLst/>
          </a:prstGeom>
          <a:noFill/>
          <a:ln w="9525">
            <a:noFill/>
            <a:miter lim="800000"/>
            <a:headEnd/>
            <a:tailEnd/>
          </a:ln>
          <a:effectLst/>
        </p:spPr>
        <p:txBody>
          <a:bodyPr>
            <a:spAutoFit/>
          </a:bodyPr>
          <a:lstStyle/>
          <a:p>
            <a:pPr algn="ctr">
              <a:spcBef>
                <a:spcPct val="50000"/>
              </a:spcBef>
            </a:pPr>
            <a:r>
              <a:rPr lang="zh-CN" altLang="en-US" sz="2800" b="1" dirty="0">
                <a:solidFill>
                  <a:schemeClr val="tx2"/>
                </a:solidFill>
                <a:ea typeface="楷体_GB2312" pitchFamily="49" charset="-122"/>
              </a:rPr>
              <a:t>用田忌最强的马去打平齐王最强的马</a:t>
            </a:r>
          </a:p>
          <a:p>
            <a:pPr algn="ctr">
              <a:spcBef>
                <a:spcPct val="50000"/>
              </a:spcBef>
            </a:pPr>
            <a:r>
              <a:rPr lang="zh-CN" altLang="en-US" sz="2800" b="1" dirty="0">
                <a:solidFill>
                  <a:schemeClr val="tx2"/>
                </a:solidFill>
                <a:ea typeface="楷体_GB2312" pitchFamily="49" charset="-122"/>
              </a:rPr>
              <a:t>或者</a:t>
            </a:r>
          </a:p>
          <a:p>
            <a:pPr algn="ctr">
              <a:spcBef>
                <a:spcPct val="50000"/>
              </a:spcBef>
            </a:pPr>
            <a:r>
              <a:rPr lang="zh-CN" altLang="en-US" sz="2800" b="1" dirty="0">
                <a:solidFill>
                  <a:schemeClr val="tx2"/>
                </a:solidFill>
                <a:ea typeface="楷体_GB2312" pitchFamily="49" charset="-122"/>
              </a:rPr>
              <a:t>用田忌最差的马去输给齐王最强的马</a:t>
            </a:r>
          </a:p>
        </p:txBody>
      </p:sp>
      <p:sp>
        <p:nvSpPr>
          <p:cNvPr id="142372" name="AutoShape 36">
            <a:hlinkClick r:id="" action="ppaction://hlinkshowjump?jump=nextslide" highlightClick="1"/>
          </p:cNvPr>
          <p:cNvSpPr>
            <a:spLocks noChangeArrowheads="1"/>
          </p:cNvSpPr>
          <p:nvPr/>
        </p:nvSpPr>
        <p:spPr bwMode="auto">
          <a:xfrm>
            <a:off x="8610600" y="6324600"/>
            <a:ext cx="228600" cy="304800"/>
          </a:xfrm>
          <a:prstGeom prst="actionButtonForwardNext">
            <a:avLst/>
          </a:prstGeom>
          <a:solidFill>
            <a:schemeClr val="accent1"/>
          </a:solidFill>
          <a:ln w="9525">
            <a:noFill/>
            <a:miter lim="800000"/>
            <a:headEnd/>
            <a:tailEnd/>
          </a:ln>
          <a:effectLst/>
        </p:spPr>
        <p:txBody>
          <a:bodyPr wrap="none" anchor="ctr"/>
          <a:lstStyle/>
          <a:p>
            <a:endParaRPr lang="zh-CN" altLang="en-US"/>
          </a:p>
        </p:txBody>
      </p:sp>
      <p:sp>
        <p:nvSpPr>
          <p:cNvPr id="17" name="标题 1"/>
          <p:cNvSpPr>
            <a:spLocks noGrp="1"/>
          </p:cNvSpPr>
          <p:nvPr>
            <p:ph type="title"/>
          </p:nvPr>
        </p:nvSpPr>
        <p:spPr>
          <a:xfrm>
            <a:off x="500063" y="357188"/>
            <a:ext cx="8229600" cy="1143000"/>
          </a:xfrm>
        </p:spPr>
        <p:txBody>
          <a:bodyPr/>
          <a:lstStyle/>
          <a:p>
            <a:r>
              <a:rPr lang="zh-CN" altLang="en-US" dirty="0" smtClean="0"/>
              <a:t>例</a:t>
            </a:r>
            <a:r>
              <a:rPr lang="en-US" altLang="zh-CN" dirty="0" smtClean="0"/>
              <a:t>3:</a:t>
            </a:r>
            <a:r>
              <a:rPr lang="zh-CN" altLang="en-US" dirty="0" smtClean="0"/>
              <a:t>田忌赛马</a:t>
            </a:r>
            <a:endParaRPr lang="zh-CN" alt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2347">
                                            <p:txEl>
                                              <p:pRg st="0" end="0"/>
                                            </p:txEl>
                                          </p:spTgt>
                                        </p:tgtEl>
                                        <p:attrNameLst>
                                          <p:attrName>style.visibility</p:attrName>
                                        </p:attrNameLst>
                                      </p:cBhvr>
                                      <p:to>
                                        <p:strVal val="visible"/>
                                      </p:to>
                                    </p:set>
                                    <p:animEffect transition="in" filter="box(in)">
                                      <p:cBhvr>
                                        <p:cTn id="7" dur="500"/>
                                        <p:tgtEl>
                                          <p:spTgt spid="142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2347">
                                            <p:txEl>
                                              <p:pRg st="1" end="1"/>
                                            </p:txEl>
                                          </p:spTgt>
                                        </p:tgtEl>
                                        <p:attrNameLst>
                                          <p:attrName>style.visibility</p:attrName>
                                        </p:attrNameLst>
                                      </p:cBhvr>
                                      <p:to>
                                        <p:strVal val="visible"/>
                                      </p:to>
                                    </p:set>
                                    <p:animEffect transition="in" filter="blinds(horizontal)">
                                      <p:cBhvr>
                                        <p:cTn id="12" dur="500"/>
                                        <p:tgtEl>
                                          <p:spTgt spid="142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2347">
                                            <p:txEl>
                                              <p:pRg st="2" end="2"/>
                                            </p:txEl>
                                          </p:spTgt>
                                        </p:tgtEl>
                                        <p:attrNameLst>
                                          <p:attrName>style.visibility</p:attrName>
                                        </p:attrNameLst>
                                      </p:cBhvr>
                                      <p:to>
                                        <p:strVal val="visible"/>
                                      </p:to>
                                    </p:set>
                                    <p:animEffect transition="in" filter="blinds(horizontal)">
                                      <p:cBhvr>
                                        <p:cTn id="17" dur="500"/>
                                        <p:tgtEl>
                                          <p:spTgt spid="142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4"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from="(-#ppt_w/2)" to="(#ppt_x)" calcmode="lin" valueType="num">
                                      <p:cBhvr>
                                        <p:cTn id="22" dur="600" fill="hold">
                                          <p:stCondLst>
                                            <p:cond delay="0"/>
                                          </p:stCondLst>
                                        </p:cTn>
                                        <p:tgtEl>
                                          <p:spTgt spid="3"/>
                                        </p:tgtEl>
                                        <p:attrNameLst>
                                          <p:attrName>ppt_x</p:attrName>
                                        </p:attrNameLst>
                                      </p:cBhvr>
                                    </p:anim>
                                    <p:anim from="0" to="-1.0" calcmode="lin" valueType="num">
                                      <p:cBhvr>
                                        <p:cTn id="23" dur="200" decel="50000" autoRev="1" fill="hold">
                                          <p:stCondLst>
                                            <p:cond delay="600"/>
                                          </p:stCondLst>
                                        </p:cTn>
                                        <p:tgtEl>
                                          <p:spTgt spid="3"/>
                                        </p:tgtEl>
                                        <p:attrNameLst>
                                          <p:attrName>xshear</p:attrName>
                                        </p:attrNameLst>
                                      </p:cBhvr>
                                    </p:anim>
                                    <p:animScale>
                                      <p:cBhvr>
                                        <p:cTn id="24" dur="200" decel="100000" autoRev="1" fill="hold">
                                          <p:stCondLst>
                                            <p:cond delay="600"/>
                                          </p:stCondLst>
                                        </p:cTn>
                                        <p:tgtEl>
                                          <p:spTgt spid="3"/>
                                        </p:tgtEl>
                                      </p:cBhvr>
                                      <p:from x="100000" y="100000"/>
                                      <p:to x="80000" y="100000"/>
                                    </p:animScale>
                                    <p:anim by="(#ppt_h/3+#ppt_w*0.1)" calcmode="lin" valueType="num">
                                      <p:cBhvr additive="sum">
                                        <p:cTn id="25" dur="200" decel="100000" autoRev="1" fill="hold">
                                          <p:stCondLst>
                                            <p:cond delay="600"/>
                                          </p:stCondLst>
                                        </p:cTn>
                                        <p:tgtEl>
                                          <p:spTgt spid="3"/>
                                        </p:tgtEl>
                                        <p:attrNameLst>
                                          <p:attrName>ppt_x</p:attrName>
                                        </p:attrNameLst>
                                      </p:cBhvr>
                                    </p:anim>
                                  </p:childTnLst>
                                </p:cTn>
                              </p:par>
                              <p:par>
                                <p:cTn id="26" presetID="34" presetClass="entr" presetSubtype="0"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 from="(-#ppt_w/2)" to="(#ppt_x)" calcmode="lin" valueType="num">
                                      <p:cBhvr>
                                        <p:cTn id="28" dur="600" fill="hold">
                                          <p:stCondLst>
                                            <p:cond delay="0"/>
                                          </p:stCondLst>
                                        </p:cTn>
                                        <p:tgtEl>
                                          <p:spTgt spid="2"/>
                                        </p:tgtEl>
                                        <p:attrNameLst>
                                          <p:attrName>ppt_x</p:attrName>
                                        </p:attrNameLst>
                                      </p:cBhvr>
                                    </p:anim>
                                    <p:anim from="0" to="-1.0" calcmode="lin" valueType="num">
                                      <p:cBhvr>
                                        <p:cTn id="29" dur="200" decel="50000" autoRev="1" fill="hold">
                                          <p:stCondLst>
                                            <p:cond delay="600"/>
                                          </p:stCondLst>
                                        </p:cTn>
                                        <p:tgtEl>
                                          <p:spTgt spid="2"/>
                                        </p:tgtEl>
                                        <p:attrNameLst>
                                          <p:attrName>xshear</p:attrName>
                                        </p:attrNameLst>
                                      </p:cBhvr>
                                    </p:anim>
                                    <p:animScale>
                                      <p:cBhvr>
                                        <p:cTn id="30" dur="200" decel="100000" autoRev="1" fill="hold">
                                          <p:stCondLst>
                                            <p:cond delay="600"/>
                                          </p:stCondLst>
                                        </p:cTn>
                                        <p:tgtEl>
                                          <p:spTgt spid="2"/>
                                        </p:tgtEl>
                                      </p:cBhvr>
                                      <p:from x="100000" y="100000"/>
                                      <p:to x="80000" y="100000"/>
                                    </p:animScale>
                                    <p:anim by="(#ppt_h/3+#ppt_w*0.1)" calcmode="lin" valueType="num">
                                      <p:cBhvr additive="sum">
                                        <p:cTn id="31" dur="200" decel="100000" autoRev="1" fill="hold">
                                          <p:stCondLst>
                                            <p:cond delay="600"/>
                                          </p:stCondLst>
                                        </p:cTn>
                                        <p:tgtEl>
                                          <p:spTgt spid="2"/>
                                        </p:tgtEl>
                                        <p:attrNameLst>
                                          <p:attrName>ppt_x</p:attrName>
                                        </p:attrNameLst>
                                      </p:cBhvr>
                                    </p:anim>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iterate type="lt">
                                    <p:tmPct val="5000"/>
                                  </p:iterate>
                                  <p:childTnLst>
                                    <p:set>
                                      <p:cBhvr>
                                        <p:cTn id="35" dur="1" fill="hold">
                                          <p:stCondLst>
                                            <p:cond delay="0"/>
                                          </p:stCondLst>
                                        </p:cTn>
                                        <p:tgtEl>
                                          <p:spTgt spid="142366"/>
                                        </p:tgtEl>
                                        <p:attrNameLst>
                                          <p:attrName>style.visibility</p:attrName>
                                        </p:attrNameLst>
                                      </p:cBhvr>
                                      <p:to>
                                        <p:strVal val="visible"/>
                                      </p:to>
                                    </p:set>
                                    <p:anim calcmode="lin" valueType="num">
                                      <p:cBhvr>
                                        <p:cTn id="36" dur="1000" fill="hold"/>
                                        <p:tgtEl>
                                          <p:spTgt spid="142366"/>
                                        </p:tgtEl>
                                        <p:attrNameLst>
                                          <p:attrName>ppt_w</p:attrName>
                                        </p:attrNameLst>
                                      </p:cBhvr>
                                      <p:tavLst>
                                        <p:tav tm="0">
                                          <p:val>
                                            <p:fltVal val="0"/>
                                          </p:val>
                                        </p:tav>
                                        <p:tav tm="100000">
                                          <p:val>
                                            <p:strVal val="#ppt_w"/>
                                          </p:val>
                                        </p:tav>
                                      </p:tavLst>
                                    </p:anim>
                                    <p:anim calcmode="lin" valueType="num">
                                      <p:cBhvr>
                                        <p:cTn id="37" dur="1000" fill="hold"/>
                                        <p:tgtEl>
                                          <p:spTgt spid="142366"/>
                                        </p:tgtEl>
                                        <p:attrNameLst>
                                          <p:attrName>ppt_h</p:attrName>
                                        </p:attrNameLst>
                                      </p:cBhvr>
                                      <p:tavLst>
                                        <p:tav tm="0">
                                          <p:val>
                                            <p:fltVal val="0"/>
                                          </p:val>
                                        </p:tav>
                                        <p:tav tm="100000">
                                          <p:val>
                                            <p:strVal val="#ppt_h"/>
                                          </p:val>
                                        </p:tav>
                                      </p:tavLst>
                                    </p:anim>
                                    <p:anim calcmode="lin" valueType="num">
                                      <p:cBhvr>
                                        <p:cTn id="38" dur="1000" fill="hold"/>
                                        <p:tgtEl>
                                          <p:spTgt spid="142366"/>
                                        </p:tgtEl>
                                        <p:attrNameLst>
                                          <p:attrName>style.rotation</p:attrName>
                                        </p:attrNameLst>
                                      </p:cBhvr>
                                      <p:tavLst>
                                        <p:tav tm="0">
                                          <p:val>
                                            <p:fltVal val="90"/>
                                          </p:val>
                                        </p:tav>
                                        <p:tav tm="100000">
                                          <p:val>
                                            <p:fltVal val="0"/>
                                          </p:val>
                                        </p:tav>
                                      </p:tavLst>
                                    </p:anim>
                                    <p:animEffect transition="in" filter="fade">
                                      <p:cBhvr>
                                        <p:cTn id="39" dur="1000"/>
                                        <p:tgtEl>
                                          <p:spTgt spid="142366"/>
                                        </p:tgtEl>
                                      </p:cBhvr>
                                    </p:animEffect>
                                  </p:childTnLst>
                                </p:cTn>
                              </p:par>
                            </p:childTnLst>
                          </p:cTn>
                        </p:par>
                      </p:childTnLst>
                    </p:cTn>
                  </p:par>
                  <p:par>
                    <p:cTn id="40" fill="hold">
                      <p:stCondLst>
                        <p:cond delay="indefinite"/>
                      </p:stCondLst>
                      <p:childTnLst>
                        <p:par>
                          <p:cTn id="41" fill="hold">
                            <p:stCondLst>
                              <p:cond delay="0"/>
                            </p:stCondLst>
                            <p:childTnLst>
                              <p:par>
                                <p:cTn id="42" presetID="39" presetClass="entr" presetSubtype="0" accel="100000" fill="hold" nodeType="clickEffect">
                                  <p:stCondLst>
                                    <p:cond delay="0"/>
                                  </p:stCondLst>
                                  <p:childTnLst>
                                    <p:set>
                                      <p:cBhvr>
                                        <p:cTn id="43" dur="1" fill="hold">
                                          <p:stCondLst>
                                            <p:cond delay="0"/>
                                          </p:stCondLst>
                                        </p:cTn>
                                        <p:tgtEl>
                                          <p:spTgt spid="142365">
                                            <p:txEl>
                                              <p:pRg st="0" end="0"/>
                                            </p:txEl>
                                          </p:spTgt>
                                        </p:tgtEl>
                                        <p:attrNameLst>
                                          <p:attrName>style.visibility</p:attrName>
                                        </p:attrNameLst>
                                      </p:cBhvr>
                                      <p:to>
                                        <p:strVal val="visible"/>
                                      </p:to>
                                    </p:set>
                                    <p:anim calcmode="lin" valueType="num">
                                      <p:cBhvr>
                                        <p:cTn id="44" dur="500" fill="hold"/>
                                        <p:tgtEl>
                                          <p:spTgt spid="142365">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45" dur="500" fill="hold"/>
                                        <p:tgtEl>
                                          <p:spTgt spid="142365">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46" dur="500" fill="hold"/>
                                        <p:tgtEl>
                                          <p:spTgt spid="142365">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47" dur="500" fill="hold"/>
                                        <p:tgtEl>
                                          <p:spTgt spid="1423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1" nodeType="clickEffect">
                                  <p:stCondLst>
                                    <p:cond delay="0"/>
                                  </p:stCondLst>
                                  <p:iterate type="lt">
                                    <p:tmPct val="0"/>
                                  </p:iterate>
                                  <p:childTnLst>
                                    <p:animEffect transition="out" filter="blinds(horizontal)">
                                      <p:cBhvr>
                                        <p:cTn id="51" dur="500"/>
                                        <p:tgtEl>
                                          <p:spTgt spid="142366"/>
                                        </p:tgtEl>
                                      </p:cBhvr>
                                    </p:animEffect>
                                    <p:set>
                                      <p:cBhvr>
                                        <p:cTn id="52" dur="1" fill="hold">
                                          <p:stCondLst>
                                            <p:cond delay="499"/>
                                          </p:stCondLst>
                                        </p:cTn>
                                        <p:tgtEl>
                                          <p:spTgt spid="142366"/>
                                        </p:tgtEl>
                                        <p:attrNameLst>
                                          <p:attrName>style.visibility</p:attrName>
                                        </p:attrNameLst>
                                      </p:cBhvr>
                                      <p:to>
                                        <p:strVal val="hidden"/>
                                      </p:to>
                                    </p:set>
                                  </p:childTnLst>
                                </p:cTn>
                              </p:par>
                              <p:par>
                                <p:cTn id="53" presetID="3" presetClass="exit" presetSubtype="10" fill="hold" grpId="0" nodeType="withEffect">
                                  <p:stCondLst>
                                    <p:cond delay="0"/>
                                  </p:stCondLst>
                                  <p:childTnLst>
                                    <p:animEffect transition="out" filter="blinds(horizontal)">
                                      <p:cBhvr>
                                        <p:cTn id="54" dur="500"/>
                                        <p:tgtEl>
                                          <p:spTgt spid="142365">
                                            <p:txEl>
                                              <p:pRg st="0" end="0"/>
                                            </p:txEl>
                                          </p:spTgt>
                                        </p:tgtEl>
                                      </p:cBhvr>
                                    </p:animEffect>
                                    <p:set>
                                      <p:cBhvr>
                                        <p:cTn id="55" dur="1" fill="hold">
                                          <p:stCondLst>
                                            <p:cond delay="499"/>
                                          </p:stCondLst>
                                        </p:cTn>
                                        <p:tgtEl>
                                          <p:spTgt spid="142365">
                                            <p:txEl>
                                              <p:pRg st="0" end="0"/>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grpId="0" nodeType="clickEffect">
                                  <p:stCondLst>
                                    <p:cond delay="0"/>
                                  </p:stCondLst>
                                  <p:iterate type="lt">
                                    <p:tmPct val="5000"/>
                                  </p:iterate>
                                  <p:childTnLst>
                                    <p:set>
                                      <p:cBhvr>
                                        <p:cTn id="59" dur="1" fill="hold">
                                          <p:stCondLst>
                                            <p:cond delay="0"/>
                                          </p:stCondLst>
                                        </p:cTn>
                                        <p:tgtEl>
                                          <p:spTgt spid="142367"/>
                                        </p:tgtEl>
                                        <p:attrNameLst>
                                          <p:attrName>style.visibility</p:attrName>
                                        </p:attrNameLst>
                                      </p:cBhvr>
                                      <p:to>
                                        <p:strVal val="visible"/>
                                      </p:to>
                                    </p:set>
                                    <p:anim calcmode="lin" valueType="num">
                                      <p:cBhvr>
                                        <p:cTn id="60" dur="1000" fill="hold"/>
                                        <p:tgtEl>
                                          <p:spTgt spid="142367"/>
                                        </p:tgtEl>
                                        <p:attrNameLst>
                                          <p:attrName>ppt_w</p:attrName>
                                        </p:attrNameLst>
                                      </p:cBhvr>
                                      <p:tavLst>
                                        <p:tav tm="0">
                                          <p:val>
                                            <p:fltVal val="0"/>
                                          </p:val>
                                        </p:tav>
                                        <p:tav tm="100000">
                                          <p:val>
                                            <p:strVal val="#ppt_w"/>
                                          </p:val>
                                        </p:tav>
                                      </p:tavLst>
                                    </p:anim>
                                    <p:anim calcmode="lin" valueType="num">
                                      <p:cBhvr>
                                        <p:cTn id="61" dur="1000" fill="hold"/>
                                        <p:tgtEl>
                                          <p:spTgt spid="142367"/>
                                        </p:tgtEl>
                                        <p:attrNameLst>
                                          <p:attrName>ppt_h</p:attrName>
                                        </p:attrNameLst>
                                      </p:cBhvr>
                                      <p:tavLst>
                                        <p:tav tm="0">
                                          <p:val>
                                            <p:fltVal val="0"/>
                                          </p:val>
                                        </p:tav>
                                        <p:tav tm="100000">
                                          <p:val>
                                            <p:strVal val="#ppt_h"/>
                                          </p:val>
                                        </p:tav>
                                      </p:tavLst>
                                    </p:anim>
                                    <p:anim calcmode="lin" valueType="num">
                                      <p:cBhvr>
                                        <p:cTn id="62" dur="1000" fill="hold"/>
                                        <p:tgtEl>
                                          <p:spTgt spid="142367"/>
                                        </p:tgtEl>
                                        <p:attrNameLst>
                                          <p:attrName>style.rotation</p:attrName>
                                        </p:attrNameLst>
                                      </p:cBhvr>
                                      <p:tavLst>
                                        <p:tav tm="0">
                                          <p:val>
                                            <p:fltVal val="90"/>
                                          </p:val>
                                        </p:tav>
                                        <p:tav tm="100000">
                                          <p:val>
                                            <p:fltVal val="0"/>
                                          </p:val>
                                        </p:tav>
                                      </p:tavLst>
                                    </p:anim>
                                    <p:animEffect transition="in" filter="fade">
                                      <p:cBhvr>
                                        <p:cTn id="63" dur="1000"/>
                                        <p:tgtEl>
                                          <p:spTgt spid="142367"/>
                                        </p:tgtEl>
                                      </p:cBhvr>
                                    </p:animEffect>
                                  </p:childTnLst>
                                </p:cTn>
                              </p:par>
                            </p:childTnLst>
                          </p:cTn>
                        </p:par>
                      </p:childTnLst>
                    </p:cTn>
                  </p:par>
                  <p:par>
                    <p:cTn id="64" fill="hold">
                      <p:stCondLst>
                        <p:cond delay="indefinite"/>
                      </p:stCondLst>
                      <p:childTnLst>
                        <p:par>
                          <p:cTn id="65" fill="hold">
                            <p:stCondLst>
                              <p:cond delay="0"/>
                            </p:stCondLst>
                            <p:childTnLst>
                              <p:par>
                                <p:cTn id="66" presetID="39" presetClass="entr" presetSubtype="0" accel="100000" fill="hold" nodeType="clickEffect">
                                  <p:stCondLst>
                                    <p:cond delay="0"/>
                                  </p:stCondLst>
                                  <p:childTnLst>
                                    <p:set>
                                      <p:cBhvr>
                                        <p:cTn id="67" dur="1" fill="hold">
                                          <p:stCondLst>
                                            <p:cond delay="0"/>
                                          </p:stCondLst>
                                        </p:cTn>
                                        <p:tgtEl>
                                          <p:spTgt spid="142368">
                                            <p:txEl>
                                              <p:pRg st="0" end="0"/>
                                            </p:txEl>
                                          </p:spTgt>
                                        </p:tgtEl>
                                        <p:attrNameLst>
                                          <p:attrName>style.visibility</p:attrName>
                                        </p:attrNameLst>
                                      </p:cBhvr>
                                      <p:to>
                                        <p:strVal val="visible"/>
                                      </p:to>
                                    </p:set>
                                    <p:anim calcmode="lin" valueType="num">
                                      <p:cBhvr>
                                        <p:cTn id="68" dur="500" fill="hold"/>
                                        <p:tgtEl>
                                          <p:spTgt spid="142368">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69" dur="500" fill="hold"/>
                                        <p:tgtEl>
                                          <p:spTgt spid="142368">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70" dur="500" fill="hold"/>
                                        <p:tgtEl>
                                          <p:spTgt spid="142368">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71" dur="500" fill="hold"/>
                                        <p:tgtEl>
                                          <p:spTgt spid="1423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3" presetClass="exit" presetSubtype="10" fill="hold" grpId="0" nodeType="clickEffect">
                                  <p:stCondLst>
                                    <p:cond delay="0"/>
                                  </p:stCondLst>
                                  <p:childTnLst>
                                    <p:animEffect transition="out" filter="blinds(horizontal)">
                                      <p:cBhvr>
                                        <p:cTn id="75" dur="500"/>
                                        <p:tgtEl>
                                          <p:spTgt spid="142368">
                                            <p:txEl>
                                              <p:pRg st="0" end="0"/>
                                            </p:txEl>
                                          </p:spTgt>
                                        </p:tgtEl>
                                      </p:cBhvr>
                                    </p:animEffect>
                                    <p:set>
                                      <p:cBhvr>
                                        <p:cTn id="76" dur="1" fill="hold">
                                          <p:stCondLst>
                                            <p:cond delay="499"/>
                                          </p:stCondLst>
                                        </p:cTn>
                                        <p:tgtEl>
                                          <p:spTgt spid="142368">
                                            <p:txEl>
                                              <p:pRg st="0" end="0"/>
                                            </p:txEl>
                                          </p:spTgt>
                                        </p:tgtEl>
                                        <p:attrNameLst>
                                          <p:attrName>style.visibility</p:attrName>
                                        </p:attrNameLst>
                                      </p:cBhvr>
                                      <p:to>
                                        <p:strVal val="hidden"/>
                                      </p:to>
                                    </p:set>
                                  </p:childTnLst>
                                </p:cTn>
                              </p:par>
                              <p:par>
                                <p:cTn id="77" presetID="3" presetClass="exit" presetSubtype="10" fill="hold" grpId="1" nodeType="withEffect">
                                  <p:stCondLst>
                                    <p:cond delay="0"/>
                                  </p:stCondLst>
                                  <p:iterate type="lt">
                                    <p:tmPct val="0"/>
                                  </p:iterate>
                                  <p:childTnLst>
                                    <p:animEffect transition="out" filter="blinds(horizontal)">
                                      <p:cBhvr>
                                        <p:cTn id="78" dur="500"/>
                                        <p:tgtEl>
                                          <p:spTgt spid="142367"/>
                                        </p:tgtEl>
                                      </p:cBhvr>
                                    </p:animEffect>
                                    <p:set>
                                      <p:cBhvr>
                                        <p:cTn id="79" dur="1" fill="hold">
                                          <p:stCondLst>
                                            <p:cond delay="499"/>
                                          </p:stCondLst>
                                        </p:cTn>
                                        <p:tgtEl>
                                          <p:spTgt spid="142367"/>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31" presetClass="entr" presetSubtype="0" fill="hold" grpId="0" nodeType="clickEffect">
                                  <p:stCondLst>
                                    <p:cond delay="0"/>
                                  </p:stCondLst>
                                  <p:iterate type="lt">
                                    <p:tmPct val="5000"/>
                                  </p:iterate>
                                  <p:childTnLst>
                                    <p:set>
                                      <p:cBhvr>
                                        <p:cTn id="83" dur="1" fill="hold">
                                          <p:stCondLst>
                                            <p:cond delay="0"/>
                                          </p:stCondLst>
                                        </p:cTn>
                                        <p:tgtEl>
                                          <p:spTgt spid="142369"/>
                                        </p:tgtEl>
                                        <p:attrNameLst>
                                          <p:attrName>style.visibility</p:attrName>
                                        </p:attrNameLst>
                                      </p:cBhvr>
                                      <p:to>
                                        <p:strVal val="visible"/>
                                      </p:to>
                                    </p:set>
                                    <p:anim calcmode="lin" valueType="num">
                                      <p:cBhvr>
                                        <p:cTn id="84" dur="1000" fill="hold"/>
                                        <p:tgtEl>
                                          <p:spTgt spid="142369"/>
                                        </p:tgtEl>
                                        <p:attrNameLst>
                                          <p:attrName>ppt_w</p:attrName>
                                        </p:attrNameLst>
                                      </p:cBhvr>
                                      <p:tavLst>
                                        <p:tav tm="0">
                                          <p:val>
                                            <p:fltVal val="0"/>
                                          </p:val>
                                        </p:tav>
                                        <p:tav tm="100000">
                                          <p:val>
                                            <p:strVal val="#ppt_w"/>
                                          </p:val>
                                        </p:tav>
                                      </p:tavLst>
                                    </p:anim>
                                    <p:anim calcmode="lin" valueType="num">
                                      <p:cBhvr>
                                        <p:cTn id="85" dur="1000" fill="hold"/>
                                        <p:tgtEl>
                                          <p:spTgt spid="142369"/>
                                        </p:tgtEl>
                                        <p:attrNameLst>
                                          <p:attrName>ppt_h</p:attrName>
                                        </p:attrNameLst>
                                      </p:cBhvr>
                                      <p:tavLst>
                                        <p:tav tm="0">
                                          <p:val>
                                            <p:fltVal val="0"/>
                                          </p:val>
                                        </p:tav>
                                        <p:tav tm="100000">
                                          <p:val>
                                            <p:strVal val="#ppt_h"/>
                                          </p:val>
                                        </p:tav>
                                      </p:tavLst>
                                    </p:anim>
                                    <p:anim calcmode="lin" valueType="num">
                                      <p:cBhvr>
                                        <p:cTn id="86" dur="1000" fill="hold"/>
                                        <p:tgtEl>
                                          <p:spTgt spid="142369"/>
                                        </p:tgtEl>
                                        <p:attrNameLst>
                                          <p:attrName>style.rotation</p:attrName>
                                        </p:attrNameLst>
                                      </p:cBhvr>
                                      <p:tavLst>
                                        <p:tav tm="0">
                                          <p:val>
                                            <p:fltVal val="90"/>
                                          </p:val>
                                        </p:tav>
                                        <p:tav tm="100000">
                                          <p:val>
                                            <p:fltVal val="0"/>
                                          </p:val>
                                        </p:tav>
                                      </p:tavLst>
                                    </p:anim>
                                    <p:animEffect transition="in" filter="fade">
                                      <p:cBhvr>
                                        <p:cTn id="87" dur="1000"/>
                                        <p:tgtEl>
                                          <p:spTgt spid="142369"/>
                                        </p:tgtEl>
                                      </p:cBhvr>
                                    </p:animEffect>
                                  </p:childTnLst>
                                </p:cTn>
                              </p:par>
                            </p:childTnLst>
                          </p:cTn>
                        </p:par>
                      </p:childTnLst>
                    </p:cTn>
                  </p:par>
                  <p:par>
                    <p:cTn id="88" fill="hold">
                      <p:stCondLst>
                        <p:cond delay="indefinite"/>
                      </p:stCondLst>
                      <p:childTnLst>
                        <p:par>
                          <p:cTn id="89" fill="hold">
                            <p:stCondLst>
                              <p:cond delay="0"/>
                            </p:stCondLst>
                            <p:childTnLst>
                              <p:par>
                                <p:cTn id="90" presetID="39" presetClass="entr" presetSubtype="0" accel="100000" fill="hold" nodeType="clickEffect">
                                  <p:stCondLst>
                                    <p:cond delay="0"/>
                                  </p:stCondLst>
                                  <p:childTnLst>
                                    <p:set>
                                      <p:cBhvr>
                                        <p:cTn id="91" dur="1" fill="hold">
                                          <p:stCondLst>
                                            <p:cond delay="0"/>
                                          </p:stCondLst>
                                        </p:cTn>
                                        <p:tgtEl>
                                          <p:spTgt spid="142371">
                                            <p:txEl>
                                              <p:pRg st="0" end="0"/>
                                            </p:txEl>
                                          </p:spTgt>
                                        </p:tgtEl>
                                        <p:attrNameLst>
                                          <p:attrName>style.visibility</p:attrName>
                                        </p:attrNameLst>
                                      </p:cBhvr>
                                      <p:to>
                                        <p:strVal val="visible"/>
                                      </p:to>
                                    </p:set>
                                    <p:anim calcmode="lin" valueType="num">
                                      <p:cBhvr>
                                        <p:cTn id="92" dur="500" fill="hold"/>
                                        <p:tgtEl>
                                          <p:spTgt spid="142371">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93" dur="500" fill="hold"/>
                                        <p:tgtEl>
                                          <p:spTgt spid="142371">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4" dur="500" fill="hold"/>
                                        <p:tgtEl>
                                          <p:spTgt spid="142371">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95" dur="500" fill="hold"/>
                                        <p:tgtEl>
                                          <p:spTgt spid="142371">
                                            <p:txEl>
                                              <p:pRg st="0" end="0"/>
                                            </p:txEl>
                                          </p:spTgt>
                                        </p:tgtEl>
                                        <p:attrNameLst>
                                          <p:attrName>ppt_y</p:attrName>
                                        </p:attrNameLst>
                                      </p:cBhvr>
                                      <p:tavLst>
                                        <p:tav tm="0">
                                          <p:val>
                                            <p:strVal val="#ppt_y"/>
                                          </p:val>
                                        </p:tav>
                                        <p:tav tm="100000">
                                          <p:val>
                                            <p:strVal val="#ppt_y"/>
                                          </p:val>
                                        </p:tav>
                                      </p:tavLst>
                                    </p:anim>
                                  </p:childTnLst>
                                </p:cTn>
                              </p:par>
                              <p:par>
                                <p:cTn id="96" presetID="39" presetClass="entr" presetSubtype="0" accel="100000" fill="hold" nodeType="withEffect">
                                  <p:stCondLst>
                                    <p:cond delay="0"/>
                                  </p:stCondLst>
                                  <p:childTnLst>
                                    <p:set>
                                      <p:cBhvr>
                                        <p:cTn id="97" dur="1" fill="hold">
                                          <p:stCondLst>
                                            <p:cond delay="0"/>
                                          </p:stCondLst>
                                        </p:cTn>
                                        <p:tgtEl>
                                          <p:spTgt spid="142371">
                                            <p:txEl>
                                              <p:pRg st="1" end="1"/>
                                            </p:txEl>
                                          </p:spTgt>
                                        </p:tgtEl>
                                        <p:attrNameLst>
                                          <p:attrName>style.visibility</p:attrName>
                                        </p:attrNameLst>
                                      </p:cBhvr>
                                      <p:to>
                                        <p:strVal val="visible"/>
                                      </p:to>
                                    </p:set>
                                    <p:anim calcmode="lin" valueType="num">
                                      <p:cBhvr>
                                        <p:cTn id="98" dur="500" fill="hold"/>
                                        <p:tgtEl>
                                          <p:spTgt spid="142371">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99" dur="500" fill="hold"/>
                                        <p:tgtEl>
                                          <p:spTgt spid="142371">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00" dur="500" fill="hold"/>
                                        <p:tgtEl>
                                          <p:spTgt spid="142371">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1" dur="500" fill="hold"/>
                                        <p:tgtEl>
                                          <p:spTgt spid="142371">
                                            <p:txEl>
                                              <p:pRg st="1" end="1"/>
                                            </p:txEl>
                                          </p:spTgt>
                                        </p:tgtEl>
                                        <p:attrNameLst>
                                          <p:attrName>ppt_y</p:attrName>
                                        </p:attrNameLst>
                                      </p:cBhvr>
                                      <p:tavLst>
                                        <p:tav tm="0">
                                          <p:val>
                                            <p:strVal val="#ppt_y"/>
                                          </p:val>
                                        </p:tav>
                                        <p:tav tm="100000">
                                          <p:val>
                                            <p:strVal val="#ppt_y"/>
                                          </p:val>
                                        </p:tav>
                                      </p:tavLst>
                                    </p:anim>
                                  </p:childTnLst>
                                </p:cTn>
                              </p:par>
                              <p:par>
                                <p:cTn id="102" presetID="39" presetClass="entr" presetSubtype="0" accel="100000" fill="hold" nodeType="withEffect">
                                  <p:stCondLst>
                                    <p:cond delay="0"/>
                                  </p:stCondLst>
                                  <p:childTnLst>
                                    <p:set>
                                      <p:cBhvr>
                                        <p:cTn id="103" dur="1" fill="hold">
                                          <p:stCondLst>
                                            <p:cond delay="0"/>
                                          </p:stCondLst>
                                        </p:cTn>
                                        <p:tgtEl>
                                          <p:spTgt spid="142371">
                                            <p:txEl>
                                              <p:pRg st="2" end="2"/>
                                            </p:txEl>
                                          </p:spTgt>
                                        </p:tgtEl>
                                        <p:attrNameLst>
                                          <p:attrName>style.visibility</p:attrName>
                                        </p:attrNameLst>
                                      </p:cBhvr>
                                      <p:to>
                                        <p:strVal val="visible"/>
                                      </p:to>
                                    </p:set>
                                    <p:anim calcmode="lin" valueType="num">
                                      <p:cBhvr>
                                        <p:cTn id="104" dur="500" fill="hold"/>
                                        <p:tgtEl>
                                          <p:spTgt spid="142371">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05" dur="500" fill="hold"/>
                                        <p:tgtEl>
                                          <p:spTgt spid="142371">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06" dur="500" fill="hold"/>
                                        <p:tgtEl>
                                          <p:spTgt spid="142371">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7" dur="500" fill="hold"/>
                                        <p:tgtEl>
                                          <p:spTgt spid="14237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7" grpId="0" build="p"/>
      <p:bldP spid="142365" grpId="0" build="allAtOnce"/>
      <p:bldP spid="142366" grpId="0"/>
      <p:bldP spid="142366" grpId="1"/>
      <p:bldP spid="142367" grpId="0"/>
      <p:bldP spid="142367" grpId="1"/>
      <p:bldP spid="142368" grpId="0" build="allAtOnce"/>
      <p:bldP spid="14236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516" name="Rectangle 52"/>
          <p:cNvSpPr>
            <a:spLocks noGrp="1" noRot="1" noChangeArrowheads="1"/>
          </p:cNvSpPr>
          <p:nvPr>
            <p:ph type="body" idx="1"/>
          </p:nvPr>
        </p:nvSpPr>
        <p:spPr>
          <a:xfrm>
            <a:off x="571472" y="2000240"/>
            <a:ext cx="8229600" cy="4389120"/>
          </a:xfrm>
          <a:noFill/>
          <a:ln/>
        </p:spPr>
        <p:txBody>
          <a:bodyPr/>
          <a:lstStyle/>
          <a:p>
            <a:r>
              <a:rPr lang="zh-CN" altLang="en-US" sz="2800" dirty="0">
                <a:solidFill>
                  <a:srgbClr val="FF0000"/>
                </a:solidFill>
                <a:latin typeface="+mj-ea"/>
                <a:ea typeface="+mj-ea"/>
              </a:rPr>
              <a:t>最强的马战平时，单一的贪心策略存在</a:t>
            </a:r>
            <a:r>
              <a:rPr lang="zh-CN" altLang="en-US" sz="2800" dirty="0" smtClean="0">
                <a:solidFill>
                  <a:srgbClr val="FF0000"/>
                </a:solidFill>
                <a:latin typeface="+mj-ea"/>
                <a:ea typeface="+mj-ea"/>
              </a:rPr>
              <a:t>反例</a:t>
            </a:r>
            <a:endParaRPr lang="zh-CN" altLang="en-US" dirty="0">
              <a:solidFill>
                <a:srgbClr val="FF0000"/>
              </a:solidFill>
              <a:latin typeface="+mj-ea"/>
              <a:ea typeface="+mj-ea"/>
            </a:endParaRPr>
          </a:p>
          <a:p>
            <a:r>
              <a:rPr lang="zh-CN" altLang="en-US" sz="3200" dirty="0">
                <a:latin typeface="+mj-lt"/>
              </a:rPr>
              <a:t>光是</a:t>
            </a:r>
            <a:r>
              <a:rPr lang="zh-CN" altLang="en-US" sz="3200" b="1" dirty="0">
                <a:latin typeface="+mj-lt"/>
                <a:ea typeface="黑体" pitchFamily="2" charset="-122"/>
              </a:rPr>
              <a:t>打平</a:t>
            </a:r>
            <a:r>
              <a:rPr lang="zh-CN" altLang="en-US" sz="3200" dirty="0">
                <a:latin typeface="+mj-lt"/>
              </a:rPr>
              <a:t>比赛</a:t>
            </a:r>
          </a:p>
          <a:p>
            <a:endParaRPr lang="zh-CN" altLang="en-US" sz="3200" dirty="0">
              <a:latin typeface="+mj-lt"/>
            </a:endParaRPr>
          </a:p>
          <a:p>
            <a:pPr lvl="1"/>
            <a:r>
              <a:rPr lang="zh-CN" altLang="en-US" sz="3200" dirty="0">
                <a:latin typeface="+mj-lt"/>
              </a:rPr>
              <a:t>田忌的马   </a:t>
            </a:r>
            <a:r>
              <a:rPr lang="en-US" altLang="zh-CN" sz="3200" dirty="0">
                <a:latin typeface="+mj-lt"/>
              </a:rPr>
              <a:t>1   2   3 </a:t>
            </a:r>
          </a:p>
          <a:p>
            <a:pPr lvl="1"/>
            <a:endParaRPr lang="en-US" altLang="zh-CN" sz="3200" dirty="0">
              <a:latin typeface="+mj-lt"/>
            </a:endParaRPr>
          </a:p>
          <a:p>
            <a:pPr lvl="1"/>
            <a:r>
              <a:rPr lang="zh-CN" altLang="en-US" sz="3200" dirty="0">
                <a:latin typeface="+mj-lt"/>
              </a:rPr>
              <a:t>齐王的马   </a:t>
            </a:r>
            <a:r>
              <a:rPr lang="en-US" altLang="zh-CN" sz="3200" dirty="0">
                <a:latin typeface="+mj-lt"/>
              </a:rPr>
              <a:t>1   2   3</a:t>
            </a:r>
          </a:p>
        </p:txBody>
      </p:sp>
      <p:sp>
        <p:nvSpPr>
          <p:cNvPr id="190502" name="Text Box 38"/>
          <p:cNvSpPr txBox="1">
            <a:spLocks noChangeArrowheads="1"/>
          </p:cNvSpPr>
          <p:nvPr/>
        </p:nvSpPr>
        <p:spPr bwMode="auto">
          <a:xfrm>
            <a:off x="5334000" y="4419600"/>
            <a:ext cx="2133600" cy="641350"/>
          </a:xfrm>
          <a:prstGeom prst="rect">
            <a:avLst/>
          </a:prstGeom>
          <a:noFill/>
          <a:ln w="9525">
            <a:noFill/>
            <a:miter lim="800000"/>
            <a:headEnd/>
            <a:tailEnd/>
          </a:ln>
          <a:effectLst/>
        </p:spPr>
        <p:txBody>
          <a:bodyPr>
            <a:spAutoFit/>
          </a:bodyPr>
          <a:lstStyle/>
          <a:p>
            <a:pPr>
              <a:spcBef>
                <a:spcPct val="50000"/>
              </a:spcBef>
            </a:pPr>
            <a:r>
              <a:rPr lang="zh-CN" altLang="en-US" sz="3600">
                <a:solidFill>
                  <a:schemeClr val="tx2"/>
                </a:solidFill>
                <a:latin typeface="华文行楷" pitchFamily="2" charset="-122"/>
                <a:ea typeface="华文行楷" pitchFamily="2" charset="-122"/>
              </a:rPr>
              <a:t>收益为</a:t>
            </a:r>
            <a:r>
              <a:rPr lang="en-US" altLang="zh-CN" sz="3600">
                <a:solidFill>
                  <a:schemeClr val="tx2"/>
                </a:solidFill>
                <a:latin typeface="华文行楷" pitchFamily="2" charset="-122"/>
                <a:ea typeface="华文行楷" pitchFamily="2" charset="-122"/>
              </a:rPr>
              <a:t>0</a:t>
            </a:r>
          </a:p>
        </p:txBody>
      </p:sp>
      <p:sp>
        <p:nvSpPr>
          <p:cNvPr id="190504" name="Text Box 40"/>
          <p:cNvSpPr txBox="1">
            <a:spLocks noChangeArrowheads="1"/>
          </p:cNvSpPr>
          <p:nvPr/>
        </p:nvSpPr>
        <p:spPr bwMode="auto">
          <a:xfrm>
            <a:off x="5334000" y="4419600"/>
            <a:ext cx="2209800" cy="641350"/>
          </a:xfrm>
          <a:prstGeom prst="rect">
            <a:avLst/>
          </a:prstGeom>
          <a:noFill/>
          <a:ln w="9525">
            <a:noFill/>
            <a:miter lim="800000"/>
            <a:headEnd/>
            <a:tailEnd/>
          </a:ln>
          <a:effectLst/>
        </p:spPr>
        <p:txBody>
          <a:bodyPr>
            <a:spAutoFit/>
          </a:bodyPr>
          <a:lstStyle/>
          <a:p>
            <a:pPr>
              <a:spcBef>
                <a:spcPct val="50000"/>
              </a:spcBef>
            </a:pPr>
            <a:r>
              <a:rPr lang="zh-CN" altLang="en-US" sz="3600">
                <a:solidFill>
                  <a:schemeClr val="tx2"/>
                </a:solidFill>
                <a:latin typeface="华文行楷" pitchFamily="2" charset="-122"/>
                <a:ea typeface="华文行楷" pitchFamily="2" charset="-122"/>
              </a:rPr>
              <a:t>收益为</a:t>
            </a:r>
            <a:r>
              <a:rPr lang="en-US" altLang="zh-CN" sz="3600">
                <a:solidFill>
                  <a:schemeClr val="tx2"/>
                </a:solidFill>
                <a:latin typeface="华文行楷" pitchFamily="2" charset="-122"/>
                <a:ea typeface="华文行楷" pitchFamily="2" charset="-122"/>
              </a:rPr>
              <a:t>200</a:t>
            </a:r>
          </a:p>
        </p:txBody>
      </p:sp>
      <p:sp>
        <p:nvSpPr>
          <p:cNvPr id="190496" name="Line 32"/>
          <p:cNvSpPr>
            <a:spLocks noChangeShapeType="1"/>
          </p:cNvSpPr>
          <p:nvPr/>
        </p:nvSpPr>
        <p:spPr bwMode="auto">
          <a:xfrm>
            <a:off x="3276600" y="4419600"/>
            <a:ext cx="990600" cy="609600"/>
          </a:xfrm>
          <a:prstGeom prst="line">
            <a:avLst/>
          </a:prstGeom>
          <a:noFill/>
          <a:ln w="28575">
            <a:solidFill>
              <a:schemeClr val="tx2"/>
            </a:solidFill>
            <a:round/>
            <a:headEnd/>
            <a:tailEnd/>
          </a:ln>
          <a:effectLst/>
        </p:spPr>
        <p:txBody>
          <a:bodyPr/>
          <a:lstStyle/>
          <a:p>
            <a:endParaRPr lang="zh-CN" altLang="en-US"/>
          </a:p>
        </p:txBody>
      </p:sp>
      <p:sp>
        <p:nvSpPr>
          <p:cNvPr id="190497" name="Line 33"/>
          <p:cNvSpPr>
            <a:spLocks noChangeShapeType="1"/>
          </p:cNvSpPr>
          <p:nvPr/>
        </p:nvSpPr>
        <p:spPr bwMode="auto">
          <a:xfrm>
            <a:off x="3276600" y="4419600"/>
            <a:ext cx="0" cy="609600"/>
          </a:xfrm>
          <a:prstGeom prst="line">
            <a:avLst/>
          </a:prstGeom>
          <a:noFill/>
          <a:ln w="28575">
            <a:solidFill>
              <a:schemeClr val="tx1"/>
            </a:solidFill>
            <a:round/>
            <a:headEnd/>
            <a:tailEnd/>
          </a:ln>
          <a:effectLst/>
        </p:spPr>
        <p:txBody>
          <a:bodyPr/>
          <a:lstStyle/>
          <a:p>
            <a:endParaRPr lang="zh-CN" altLang="en-US"/>
          </a:p>
        </p:txBody>
      </p:sp>
      <p:sp>
        <p:nvSpPr>
          <p:cNvPr id="190499" name="Line 35"/>
          <p:cNvSpPr>
            <a:spLocks noChangeShapeType="1"/>
          </p:cNvSpPr>
          <p:nvPr/>
        </p:nvSpPr>
        <p:spPr bwMode="auto">
          <a:xfrm>
            <a:off x="4267200" y="4419600"/>
            <a:ext cx="0" cy="609600"/>
          </a:xfrm>
          <a:prstGeom prst="line">
            <a:avLst/>
          </a:prstGeom>
          <a:noFill/>
          <a:ln w="25400">
            <a:solidFill>
              <a:schemeClr val="tx1"/>
            </a:solidFill>
            <a:round/>
            <a:headEnd/>
            <a:tailEnd/>
          </a:ln>
          <a:effectLst/>
        </p:spPr>
        <p:txBody>
          <a:bodyPr/>
          <a:lstStyle/>
          <a:p>
            <a:endParaRPr lang="zh-CN" altLang="en-US"/>
          </a:p>
        </p:txBody>
      </p:sp>
      <p:sp>
        <p:nvSpPr>
          <p:cNvPr id="190500" name="Line 36"/>
          <p:cNvSpPr>
            <a:spLocks noChangeShapeType="1"/>
          </p:cNvSpPr>
          <p:nvPr/>
        </p:nvSpPr>
        <p:spPr bwMode="auto">
          <a:xfrm>
            <a:off x="3733800" y="4419600"/>
            <a:ext cx="0" cy="609600"/>
          </a:xfrm>
          <a:prstGeom prst="line">
            <a:avLst/>
          </a:prstGeom>
          <a:noFill/>
          <a:ln w="28575">
            <a:solidFill>
              <a:schemeClr val="tx1"/>
            </a:solidFill>
            <a:round/>
            <a:headEnd/>
            <a:tailEnd/>
          </a:ln>
          <a:effectLst/>
        </p:spPr>
        <p:txBody>
          <a:bodyPr/>
          <a:lstStyle/>
          <a:p>
            <a:endParaRPr lang="zh-CN" altLang="en-US"/>
          </a:p>
        </p:txBody>
      </p:sp>
      <p:sp>
        <p:nvSpPr>
          <p:cNvPr id="190501" name="AutoShape 37"/>
          <p:cNvSpPr>
            <a:spLocks/>
          </p:cNvSpPr>
          <p:nvPr/>
        </p:nvSpPr>
        <p:spPr bwMode="auto">
          <a:xfrm>
            <a:off x="4876800" y="4191000"/>
            <a:ext cx="228600" cy="1143000"/>
          </a:xfrm>
          <a:prstGeom prst="rightBrace">
            <a:avLst>
              <a:gd name="adj1" fmla="val 41667"/>
              <a:gd name="adj2" fmla="val 50000"/>
            </a:avLst>
          </a:prstGeom>
          <a:noFill/>
          <a:ln w="9525">
            <a:solidFill>
              <a:schemeClr val="tx1"/>
            </a:solidFill>
            <a:round/>
            <a:headEnd/>
            <a:tailEnd/>
          </a:ln>
          <a:effectLst/>
        </p:spPr>
        <p:txBody>
          <a:bodyPr wrap="none" anchor="ctr"/>
          <a:lstStyle/>
          <a:p>
            <a:endParaRPr lang="zh-CN" altLang="en-US"/>
          </a:p>
        </p:txBody>
      </p:sp>
      <p:sp>
        <p:nvSpPr>
          <p:cNvPr id="190505" name="Line 41"/>
          <p:cNvSpPr>
            <a:spLocks noChangeShapeType="1"/>
          </p:cNvSpPr>
          <p:nvPr/>
        </p:nvSpPr>
        <p:spPr bwMode="auto">
          <a:xfrm flipH="1">
            <a:off x="3733800" y="4419600"/>
            <a:ext cx="533400" cy="609600"/>
          </a:xfrm>
          <a:prstGeom prst="line">
            <a:avLst/>
          </a:prstGeom>
          <a:noFill/>
          <a:ln w="28575">
            <a:solidFill>
              <a:srgbClr val="008000"/>
            </a:solidFill>
            <a:round/>
            <a:headEnd/>
            <a:tailEnd/>
          </a:ln>
          <a:effectLst/>
        </p:spPr>
        <p:txBody>
          <a:bodyPr/>
          <a:lstStyle/>
          <a:p>
            <a:endParaRPr lang="zh-CN" altLang="en-US"/>
          </a:p>
        </p:txBody>
      </p:sp>
      <p:sp>
        <p:nvSpPr>
          <p:cNvPr id="190506" name="Line 42"/>
          <p:cNvSpPr>
            <a:spLocks noChangeShapeType="1"/>
          </p:cNvSpPr>
          <p:nvPr/>
        </p:nvSpPr>
        <p:spPr bwMode="auto">
          <a:xfrm flipH="1">
            <a:off x="3276600" y="4419600"/>
            <a:ext cx="457200" cy="609600"/>
          </a:xfrm>
          <a:prstGeom prst="line">
            <a:avLst/>
          </a:prstGeom>
          <a:noFill/>
          <a:ln w="28575">
            <a:solidFill>
              <a:srgbClr val="008000"/>
            </a:solidFill>
            <a:round/>
            <a:headEnd/>
            <a:tailEnd/>
          </a:ln>
          <a:effectLst/>
        </p:spPr>
        <p:txBody>
          <a:bodyPr/>
          <a:lstStyle/>
          <a:p>
            <a:endParaRPr lang="zh-CN" altLang="en-US"/>
          </a:p>
        </p:txBody>
      </p:sp>
      <p:sp>
        <p:nvSpPr>
          <p:cNvPr id="13" name="标题 1"/>
          <p:cNvSpPr txBox="1">
            <a:spLocks/>
          </p:cNvSpPr>
          <p:nvPr/>
        </p:nvSpPr>
        <p:spPr>
          <a:xfrm>
            <a:off x="500063" y="357188"/>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例</a:t>
            </a:r>
            <a:r>
              <a:rPr kumimoji="0" lang="en-US" altLang="zh-CN" sz="5000" b="0" i="0" u="none" strike="noStrike" kern="1200" cap="none" spc="0" normalizeH="0" baseline="0" noProof="0" dirty="0" smtClean="0">
                <a:ln>
                  <a:noFill/>
                </a:ln>
                <a:solidFill>
                  <a:schemeClr val="tx2"/>
                </a:solidFill>
                <a:effectLst/>
                <a:uLnTx/>
                <a:uFillTx/>
                <a:latin typeface="+mj-lt"/>
                <a:ea typeface="+mj-ea"/>
                <a:cs typeface="+mj-cs"/>
              </a:rPr>
              <a:t>3:</a:t>
            </a: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田忌赛马</a:t>
            </a:r>
            <a:endParaRPr kumimoji="0" lang="zh-CN" alt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0516">
                                            <p:txEl>
                                              <p:pRg st="1" end="1"/>
                                            </p:txEl>
                                          </p:spTgt>
                                        </p:tgtEl>
                                        <p:attrNameLst>
                                          <p:attrName>style.visibility</p:attrName>
                                        </p:attrNameLst>
                                      </p:cBhvr>
                                      <p:to>
                                        <p:strVal val="visible"/>
                                      </p:to>
                                    </p:set>
                                    <p:animEffect transition="in" filter="blinds(horizontal)">
                                      <p:cBhvr>
                                        <p:cTn id="7" dur="500"/>
                                        <p:tgtEl>
                                          <p:spTgt spid="19051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0516">
                                            <p:txEl>
                                              <p:pRg st="3" end="3"/>
                                            </p:txEl>
                                          </p:spTgt>
                                        </p:tgtEl>
                                        <p:attrNameLst>
                                          <p:attrName>style.visibility</p:attrName>
                                        </p:attrNameLst>
                                      </p:cBhvr>
                                      <p:to>
                                        <p:strVal val="visible"/>
                                      </p:to>
                                    </p:set>
                                    <p:animEffect transition="in" filter="blinds(horizontal)">
                                      <p:cBhvr>
                                        <p:cTn id="10" dur="500"/>
                                        <p:tgtEl>
                                          <p:spTgt spid="190516">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0516">
                                            <p:txEl>
                                              <p:pRg st="5" end="5"/>
                                            </p:txEl>
                                          </p:spTgt>
                                        </p:tgtEl>
                                        <p:attrNameLst>
                                          <p:attrName>style.visibility</p:attrName>
                                        </p:attrNameLst>
                                      </p:cBhvr>
                                      <p:to>
                                        <p:strVal val="visible"/>
                                      </p:to>
                                    </p:set>
                                    <p:animEffect transition="in" filter="blinds(horizontal)">
                                      <p:cBhvr>
                                        <p:cTn id="13" dur="500"/>
                                        <p:tgtEl>
                                          <p:spTgt spid="190516">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90499"/>
                                        </p:tgtEl>
                                        <p:attrNameLst>
                                          <p:attrName>style.visibility</p:attrName>
                                        </p:attrNameLst>
                                      </p:cBhvr>
                                      <p:to>
                                        <p:strVal val="visible"/>
                                      </p:to>
                                    </p:set>
                                    <p:animEffect transition="in" filter="wipe(up)">
                                      <p:cBhvr>
                                        <p:cTn id="18" dur="500"/>
                                        <p:tgtEl>
                                          <p:spTgt spid="190499"/>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190500"/>
                                        </p:tgtEl>
                                        <p:attrNameLst>
                                          <p:attrName>style.visibility</p:attrName>
                                        </p:attrNameLst>
                                      </p:cBhvr>
                                      <p:to>
                                        <p:strVal val="visible"/>
                                      </p:to>
                                    </p:set>
                                    <p:animEffect transition="in" filter="wipe(up)">
                                      <p:cBhvr>
                                        <p:cTn id="22" dur="500"/>
                                        <p:tgtEl>
                                          <p:spTgt spid="190500"/>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190497"/>
                                        </p:tgtEl>
                                        <p:attrNameLst>
                                          <p:attrName>style.visibility</p:attrName>
                                        </p:attrNameLst>
                                      </p:cBhvr>
                                      <p:to>
                                        <p:strVal val="visible"/>
                                      </p:to>
                                    </p:set>
                                    <p:animEffect transition="in" filter="wipe(up)">
                                      <p:cBhvr>
                                        <p:cTn id="26" dur="500"/>
                                        <p:tgtEl>
                                          <p:spTgt spid="19049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90501"/>
                                        </p:tgtEl>
                                        <p:attrNameLst>
                                          <p:attrName>style.visibility</p:attrName>
                                        </p:attrNameLst>
                                      </p:cBhvr>
                                      <p:to>
                                        <p:strVal val="visible"/>
                                      </p:to>
                                    </p:set>
                                    <p:animEffect transition="in" filter="wipe(up)">
                                      <p:cBhvr>
                                        <p:cTn id="31" dur="500"/>
                                        <p:tgtEl>
                                          <p:spTgt spid="190501"/>
                                        </p:tgtEl>
                                      </p:cBhvr>
                                    </p:animEffect>
                                  </p:childTnLst>
                                </p:cTn>
                              </p:par>
                            </p:childTnLst>
                          </p:cTn>
                        </p:par>
                        <p:par>
                          <p:cTn id="32" fill="hold">
                            <p:stCondLst>
                              <p:cond delay="50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90502"/>
                                        </p:tgtEl>
                                        <p:attrNameLst>
                                          <p:attrName>style.visibility</p:attrName>
                                        </p:attrNameLst>
                                      </p:cBhvr>
                                      <p:to>
                                        <p:strVal val="visible"/>
                                      </p:to>
                                    </p:set>
                                    <p:anim calcmode="lin" valueType="num">
                                      <p:cBhvr>
                                        <p:cTn id="35" dur="500" fill="hold"/>
                                        <p:tgtEl>
                                          <p:spTgt spid="190502"/>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90502"/>
                                        </p:tgtEl>
                                        <p:attrNameLst>
                                          <p:attrName>ppt_y</p:attrName>
                                        </p:attrNameLst>
                                      </p:cBhvr>
                                      <p:tavLst>
                                        <p:tav tm="0">
                                          <p:val>
                                            <p:strVal val="#ppt_y"/>
                                          </p:val>
                                        </p:tav>
                                        <p:tav tm="100000">
                                          <p:val>
                                            <p:strVal val="#ppt_y"/>
                                          </p:val>
                                        </p:tav>
                                      </p:tavLst>
                                    </p:anim>
                                    <p:anim calcmode="lin" valueType="num">
                                      <p:cBhvr>
                                        <p:cTn id="37" dur="500" fill="hold"/>
                                        <p:tgtEl>
                                          <p:spTgt spid="190502"/>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90502"/>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9050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xit" presetSubtype="10" fill="hold" grpId="1" nodeType="clickEffect">
                                  <p:stCondLst>
                                    <p:cond delay="0"/>
                                  </p:stCondLst>
                                  <p:childTnLst>
                                    <p:animEffect transition="out" filter="blinds(horizontal)">
                                      <p:cBhvr>
                                        <p:cTn id="43" dur="500"/>
                                        <p:tgtEl>
                                          <p:spTgt spid="190499"/>
                                        </p:tgtEl>
                                      </p:cBhvr>
                                    </p:animEffect>
                                    <p:set>
                                      <p:cBhvr>
                                        <p:cTn id="44" dur="1" fill="hold">
                                          <p:stCondLst>
                                            <p:cond delay="499"/>
                                          </p:stCondLst>
                                        </p:cTn>
                                        <p:tgtEl>
                                          <p:spTgt spid="190499"/>
                                        </p:tgtEl>
                                        <p:attrNameLst>
                                          <p:attrName>style.visibility</p:attrName>
                                        </p:attrNameLst>
                                      </p:cBhvr>
                                      <p:to>
                                        <p:strVal val="hidden"/>
                                      </p:to>
                                    </p:set>
                                  </p:childTnLst>
                                </p:cTn>
                              </p:par>
                              <p:par>
                                <p:cTn id="45" presetID="3" presetClass="exit" presetSubtype="10" fill="hold" grpId="1" nodeType="withEffect">
                                  <p:stCondLst>
                                    <p:cond delay="0"/>
                                  </p:stCondLst>
                                  <p:childTnLst>
                                    <p:animEffect transition="out" filter="blinds(horizontal)">
                                      <p:cBhvr>
                                        <p:cTn id="46" dur="500"/>
                                        <p:tgtEl>
                                          <p:spTgt spid="190500"/>
                                        </p:tgtEl>
                                      </p:cBhvr>
                                    </p:animEffect>
                                    <p:set>
                                      <p:cBhvr>
                                        <p:cTn id="47" dur="1" fill="hold">
                                          <p:stCondLst>
                                            <p:cond delay="499"/>
                                          </p:stCondLst>
                                        </p:cTn>
                                        <p:tgtEl>
                                          <p:spTgt spid="190500"/>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90497"/>
                                        </p:tgtEl>
                                      </p:cBhvr>
                                    </p:animEffect>
                                    <p:set>
                                      <p:cBhvr>
                                        <p:cTn id="50" dur="1" fill="hold">
                                          <p:stCondLst>
                                            <p:cond delay="499"/>
                                          </p:stCondLst>
                                        </p:cTn>
                                        <p:tgtEl>
                                          <p:spTgt spid="190497"/>
                                        </p:tgtEl>
                                        <p:attrNameLst>
                                          <p:attrName>style.visibility</p:attrName>
                                        </p:attrNameLst>
                                      </p:cBhvr>
                                      <p:to>
                                        <p:strVal val="hidden"/>
                                      </p:to>
                                    </p:set>
                                  </p:childTnLst>
                                </p:cTn>
                              </p:par>
                            </p:childTnLst>
                          </p:cTn>
                        </p:par>
                        <p:par>
                          <p:cTn id="51" fill="hold">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190496"/>
                                        </p:tgtEl>
                                        <p:attrNameLst>
                                          <p:attrName>style.visibility</p:attrName>
                                        </p:attrNameLst>
                                      </p:cBhvr>
                                      <p:to>
                                        <p:strVal val="visible"/>
                                      </p:to>
                                    </p:set>
                                    <p:animEffect transition="in" filter="wipe(up)">
                                      <p:cBhvr>
                                        <p:cTn id="54" dur="500"/>
                                        <p:tgtEl>
                                          <p:spTgt spid="190496"/>
                                        </p:tgtEl>
                                      </p:cBhvr>
                                    </p:animEffect>
                                  </p:childTnLst>
                                </p:cTn>
                              </p:par>
                            </p:childTnLst>
                          </p:cTn>
                        </p:par>
                        <p:par>
                          <p:cTn id="55" fill="hold">
                            <p:stCondLst>
                              <p:cond delay="1000"/>
                            </p:stCondLst>
                            <p:childTnLst>
                              <p:par>
                                <p:cTn id="56" presetID="22" presetClass="entr" presetSubtype="1" fill="hold" grpId="0" nodeType="afterEffect">
                                  <p:stCondLst>
                                    <p:cond delay="0"/>
                                  </p:stCondLst>
                                  <p:childTnLst>
                                    <p:set>
                                      <p:cBhvr>
                                        <p:cTn id="57" dur="1" fill="hold">
                                          <p:stCondLst>
                                            <p:cond delay="0"/>
                                          </p:stCondLst>
                                        </p:cTn>
                                        <p:tgtEl>
                                          <p:spTgt spid="190505"/>
                                        </p:tgtEl>
                                        <p:attrNameLst>
                                          <p:attrName>style.visibility</p:attrName>
                                        </p:attrNameLst>
                                      </p:cBhvr>
                                      <p:to>
                                        <p:strVal val="visible"/>
                                      </p:to>
                                    </p:set>
                                    <p:animEffect transition="in" filter="wipe(up)">
                                      <p:cBhvr>
                                        <p:cTn id="58" dur="500"/>
                                        <p:tgtEl>
                                          <p:spTgt spid="190505"/>
                                        </p:tgtEl>
                                      </p:cBhvr>
                                    </p:animEffect>
                                  </p:childTnLst>
                                </p:cTn>
                              </p:par>
                            </p:childTnLst>
                          </p:cTn>
                        </p:par>
                        <p:par>
                          <p:cTn id="59" fill="hold">
                            <p:stCondLst>
                              <p:cond delay="1500"/>
                            </p:stCondLst>
                            <p:childTnLst>
                              <p:par>
                                <p:cTn id="60" presetID="22" presetClass="entr" presetSubtype="1" fill="hold" grpId="0" nodeType="afterEffect">
                                  <p:stCondLst>
                                    <p:cond delay="0"/>
                                  </p:stCondLst>
                                  <p:childTnLst>
                                    <p:set>
                                      <p:cBhvr>
                                        <p:cTn id="61" dur="1" fill="hold">
                                          <p:stCondLst>
                                            <p:cond delay="0"/>
                                          </p:stCondLst>
                                        </p:cTn>
                                        <p:tgtEl>
                                          <p:spTgt spid="190506"/>
                                        </p:tgtEl>
                                        <p:attrNameLst>
                                          <p:attrName>style.visibility</p:attrName>
                                        </p:attrNameLst>
                                      </p:cBhvr>
                                      <p:to>
                                        <p:strVal val="visible"/>
                                      </p:to>
                                    </p:set>
                                    <p:animEffect transition="in" filter="wipe(up)">
                                      <p:cBhvr>
                                        <p:cTn id="62" dur="500"/>
                                        <p:tgtEl>
                                          <p:spTgt spid="190506"/>
                                        </p:tgtEl>
                                      </p:cBhvr>
                                    </p:animEffect>
                                  </p:childTnLst>
                                </p:cTn>
                              </p:par>
                            </p:childTnLst>
                          </p:cTn>
                        </p:par>
                      </p:childTnLst>
                    </p:cTn>
                  </p:par>
                  <p:par>
                    <p:cTn id="63" fill="hold">
                      <p:stCondLst>
                        <p:cond delay="indefinite"/>
                      </p:stCondLst>
                      <p:childTnLst>
                        <p:par>
                          <p:cTn id="64" fill="hold">
                            <p:stCondLst>
                              <p:cond delay="0"/>
                            </p:stCondLst>
                            <p:childTnLst>
                              <p:par>
                                <p:cTn id="65" presetID="41" presetClass="exit" presetSubtype="0" fill="hold" grpId="1" nodeType="clickEffect">
                                  <p:stCondLst>
                                    <p:cond delay="0"/>
                                  </p:stCondLst>
                                  <p:iterate type="lt">
                                    <p:tmPct val="10000"/>
                                  </p:iterate>
                                  <p:childTnLst>
                                    <p:anim calcmode="lin" valueType="num">
                                      <p:cBhvr>
                                        <p:cTn id="66" dur="500"/>
                                        <p:tgtEl>
                                          <p:spTgt spid="190502"/>
                                        </p:tgtEl>
                                        <p:attrNameLst>
                                          <p:attrName>ppt_x</p:attrName>
                                        </p:attrNameLst>
                                      </p:cBhvr>
                                      <p:tavLst>
                                        <p:tav tm="0">
                                          <p:val>
                                            <p:strVal val="ppt_x"/>
                                          </p:val>
                                        </p:tav>
                                        <p:tav tm="50000">
                                          <p:val>
                                            <p:strVal val="ppt_x+.1"/>
                                          </p:val>
                                        </p:tav>
                                        <p:tav tm="100000">
                                          <p:val>
                                            <p:strVal val="ppt_x"/>
                                          </p:val>
                                        </p:tav>
                                      </p:tavLst>
                                    </p:anim>
                                    <p:anim calcmode="lin" valueType="num">
                                      <p:cBhvr>
                                        <p:cTn id="67" dur="500"/>
                                        <p:tgtEl>
                                          <p:spTgt spid="190502"/>
                                        </p:tgtEl>
                                        <p:attrNameLst>
                                          <p:attrName>ppt_y</p:attrName>
                                        </p:attrNameLst>
                                      </p:cBhvr>
                                      <p:tavLst>
                                        <p:tav tm="0">
                                          <p:val>
                                            <p:strVal val="ppt_y"/>
                                          </p:val>
                                        </p:tav>
                                        <p:tav tm="100000">
                                          <p:val>
                                            <p:strVal val="ppt_y"/>
                                          </p:val>
                                        </p:tav>
                                      </p:tavLst>
                                    </p:anim>
                                    <p:anim calcmode="lin" valueType="num">
                                      <p:cBhvr>
                                        <p:cTn id="68" dur="500"/>
                                        <p:tgtEl>
                                          <p:spTgt spid="190502"/>
                                        </p:tgtEl>
                                        <p:attrNameLst>
                                          <p:attrName>ppt_h</p:attrName>
                                        </p:attrNameLst>
                                      </p:cBhvr>
                                      <p:tavLst>
                                        <p:tav tm="0">
                                          <p:val>
                                            <p:strVal val="ppt_h"/>
                                          </p:val>
                                        </p:tav>
                                        <p:tav tm="50000">
                                          <p:val>
                                            <p:strVal val="ppt_h+.01"/>
                                          </p:val>
                                        </p:tav>
                                        <p:tav tm="100000">
                                          <p:val>
                                            <p:strVal val="ppt_h/10"/>
                                          </p:val>
                                        </p:tav>
                                      </p:tavLst>
                                    </p:anim>
                                    <p:anim calcmode="lin" valueType="num">
                                      <p:cBhvr>
                                        <p:cTn id="69" dur="500"/>
                                        <p:tgtEl>
                                          <p:spTgt spid="190502"/>
                                        </p:tgtEl>
                                        <p:attrNameLst>
                                          <p:attrName>ppt_w</p:attrName>
                                        </p:attrNameLst>
                                      </p:cBhvr>
                                      <p:tavLst>
                                        <p:tav tm="0">
                                          <p:val>
                                            <p:strVal val="ppt_w"/>
                                          </p:val>
                                        </p:tav>
                                        <p:tav tm="50000">
                                          <p:val>
                                            <p:strVal val="ppt_w+.01"/>
                                          </p:val>
                                        </p:tav>
                                        <p:tav tm="100000">
                                          <p:val>
                                            <p:strVal val="ppt_w/10"/>
                                          </p:val>
                                        </p:tav>
                                      </p:tavLst>
                                    </p:anim>
                                    <p:animEffect transition="out" filter="fade">
                                      <p:cBhvr>
                                        <p:cTn id="70" dur="500" tmFilter="0,0; .5, 0; 1, 1"/>
                                        <p:tgtEl>
                                          <p:spTgt spid="190502"/>
                                        </p:tgtEl>
                                      </p:cBhvr>
                                    </p:animEffect>
                                    <p:set>
                                      <p:cBhvr>
                                        <p:cTn id="71" dur="1" fill="hold">
                                          <p:stCondLst>
                                            <p:cond delay="499"/>
                                          </p:stCondLst>
                                        </p:cTn>
                                        <p:tgtEl>
                                          <p:spTgt spid="190502"/>
                                        </p:tgtEl>
                                        <p:attrNameLst>
                                          <p:attrName>style.visibility</p:attrName>
                                        </p:attrNameLst>
                                      </p:cBhvr>
                                      <p:to>
                                        <p:strVal val="hidden"/>
                                      </p:to>
                                    </p:set>
                                  </p:childTnLst>
                                </p:cTn>
                              </p:par>
                              <p:par>
                                <p:cTn id="72" presetID="41" presetClass="entr" presetSubtype="0" fill="hold" grpId="0" nodeType="withEffect">
                                  <p:stCondLst>
                                    <p:cond delay="0"/>
                                  </p:stCondLst>
                                  <p:iterate type="lt">
                                    <p:tmPct val="10000"/>
                                  </p:iterate>
                                  <p:childTnLst>
                                    <p:set>
                                      <p:cBhvr>
                                        <p:cTn id="73" dur="1" fill="hold">
                                          <p:stCondLst>
                                            <p:cond delay="0"/>
                                          </p:stCondLst>
                                        </p:cTn>
                                        <p:tgtEl>
                                          <p:spTgt spid="190504"/>
                                        </p:tgtEl>
                                        <p:attrNameLst>
                                          <p:attrName>style.visibility</p:attrName>
                                        </p:attrNameLst>
                                      </p:cBhvr>
                                      <p:to>
                                        <p:strVal val="visible"/>
                                      </p:to>
                                    </p:set>
                                    <p:anim calcmode="lin" valueType="num">
                                      <p:cBhvr>
                                        <p:cTn id="74" dur="500" fill="hold"/>
                                        <p:tgtEl>
                                          <p:spTgt spid="190504"/>
                                        </p:tgtEl>
                                        <p:attrNameLst>
                                          <p:attrName>ppt_x</p:attrName>
                                        </p:attrNameLst>
                                      </p:cBhvr>
                                      <p:tavLst>
                                        <p:tav tm="0">
                                          <p:val>
                                            <p:strVal val="#ppt_x"/>
                                          </p:val>
                                        </p:tav>
                                        <p:tav tm="50000">
                                          <p:val>
                                            <p:strVal val="#ppt_x+.1"/>
                                          </p:val>
                                        </p:tav>
                                        <p:tav tm="100000">
                                          <p:val>
                                            <p:strVal val="#ppt_x"/>
                                          </p:val>
                                        </p:tav>
                                      </p:tavLst>
                                    </p:anim>
                                    <p:anim calcmode="lin" valueType="num">
                                      <p:cBhvr>
                                        <p:cTn id="75" dur="500" fill="hold"/>
                                        <p:tgtEl>
                                          <p:spTgt spid="190504"/>
                                        </p:tgtEl>
                                        <p:attrNameLst>
                                          <p:attrName>ppt_y</p:attrName>
                                        </p:attrNameLst>
                                      </p:cBhvr>
                                      <p:tavLst>
                                        <p:tav tm="0">
                                          <p:val>
                                            <p:strVal val="#ppt_y"/>
                                          </p:val>
                                        </p:tav>
                                        <p:tav tm="100000">
                                          <p:val>
                                            <p:strVal val="#ppt_y"/>
                                          </p:val>
                                        </p:tav>
                                      </p:tavLst>
                                    </p:anim>
                                    <p:anim calcmode="lin" valueType="num">
                                      <p:cBhvr>
                                        <p:cTn id="76" dur="500" fill="hold"/>
                                        <p:tgtEl>
                                          <p:spTgt spid="190504"/>
                                        </p:tgtEl>
                                        <p:attrNameLst>
                                          <p:attrName>ppt_h</p:attrName>
                                        </p:attrNameLst>
                                      </p:cBhvr>
                                      <p:tavLst>
                                        <p:tav tm="0">
                                          <p:val>
                                            <p:strVal val="#ppt_h/10"/>
                                          </p:val>
                                        </p:tav>
                                        <p:tav tm="50000">
                                          <p:val>
                                            <p:strVal val="#ppt_h+.01"/>
                                          </p:val>
                                        </p:tav>
                                        <p:tav tm="100000">
                                          <p:val>
                                            <p:strVal val="#ppt_h"/>
                                          </p:val>
                                        </p:tav>
                                      </p:tavLst>
                                    </p:anim>
                                    <p:anim calcmode="lin" valueType="num">
                                      <p:cBhvr>
                                        <p:cTn id="77" dur="500" fill="hold"/>
                                        <p:tgtEl>
                                          <p:spTgt spid="190504"/>
                                        </p:tgtEl>
                                        <p:attrNameLst>
                                          <p:attrName>ppt_w</p:attrName>
                                        </p:attrNameLst>
                                      </p:cBhvr>
                                      <p:tavLst>
                                        <p:tav tm="0">
                                          <p:val>
                                            <p:strVal val="#ppt_w/10"/>
                                          </p:val>
                                        </p:tav>
                                        <p:tav tm="50000">
                                          <p:val>
                                            <p:strVal val="#ppt_w+.01"/>
                                          </p:val>
                                        </p:tav>
                                        <p:tav tm="100000">
                                          <p:val>
                                            <p:strVal val="#ppt_w"/>
                                          </p:val>
                                        </p:tav>
                                      </p:tavLst>
                                    </p:anim>
                                    <p:animEffect transition="in" filter="fade">
                                      <p:cBhvr>
                                        <p:cTn id="78" dur="500" tmFilter="0,0; .5, 1; 1, 1"/>
                                        <p:tgtEl>
                                          <p:spTgt spid="190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502" grpId="0"/>
      <p:bldP spid="190502" grpId="1"/>
      <p:bldP spid="190504" grpId="0"/>
      <p:bldP spid="190496" grpId="0" animBg="1"/>
      <p:bldP spid="190497" grpId="0" animBg="1"/>
      <p:bldP spid="190497" grpId="1" animBg="1"/>
      <p:bldP spid="190499" grpId="0" animBg="1"/>
      <p:bldP spid="190499" grpId="1" animBg="1"/>
      <p:bldP spid="190500" grpId="0" animBg="1"/>
      <p:bldP spid="190500" grpId="1" animBg="1"/>
      <p:bldP spid="190501" grpId="0" animBg="1"/>
      <p:bldP spid="190505" grpId="0" animBg="1"/>
      <p:bldP spid="19050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rrowheads="1"/>
          </p:cNvSpPr>
          <p:nvPr>
            <p:ph type="body" idx="1"/>
          </p:nvPr>
        </p:nvSpPr>
        <p:spPr>
          <a:xfrm>
            <a:off x="500034" y="1714488"/>
            <a:ext cx="8229600" cy="4389120"/>
          </a:xfrm>
          <a:noFill/>
          <a:ln/>
        </p:spPr>
        <p:txBody>
          <a:bodyPr/>
          <a:lstStyle/>
          <a:p>
            <a:r>
              <a:rPr lang="zh-CN" altLang="en-US" sz="2800" dirty="0">
                <a:solidFill>
                  <a:srgbClr val="FF0000"/>
                </a:solidFill>
                <a:latin typeface="+mj-ea"/>
                <a:ea typeface="+mj-ea"/>
              </a:rPr>
              <a:t>最强的马战平时，单一的贪心策略存在反例</a:t>
            </a:r>
          </a:p>
          <a:p>
            <a:endParaRPr lang="zh-CN" altLang="en-US" b="1" i="1" dirty="0">
              <a:solidFill>
                <a:schemeClr val="tx2"/>
              </a:solidFill>
            </a:endParaRPr>
          </a:p>
          <a:p>
            <a:r>
              <a:rPr lang="zh-CN" altLang="en-US" sz="3200" dirty="0">
                <a:latin typeface="+mj-lt"/>
              </a:rPr>
              <a:t>光是输掉比赛</a:t>
            </a:r>
          </a:p>
          <a:p>
            <a:endParaRPr lang="zh-CN" altLang="en-US" sz="3200" dirty="0">
              <a:latin typeface="+mj-lt"/>
            </a:endParaRPr>
          </a:p>
          <a:p>
            <a:pPr lvl="1"/>
            <a:r>
              <a:rPr lang="zh-CN" altLang="en-US" sz="3200" dirty="0">
                <a:latin typeface="+mj-lt"/>
              </a:rPr>
              <a:t>田忌的马   </a:t>
            </a:r>
            <a:r>
              <a:rPr lang="en-US" altLang="zh-CN" sz="3200" dirty="0">
                <a:latin typeface="+mj-lt"/>
              </a:rPr>
              <a:t>2   3 </a:t>
            </a:r>
          </a:p>
          <a:p>
            <a:pPr lvl="1"/>
            <a:endParaRPr lang="en-US" altLang="zh-CN" sz="3200" dirty="0">
              <a:latin typeface="+mj-lt"/>
            </a:endParaRPr>
          </a:p>
          <a:p>
            <a:pPr lvl="1"/>
            <a:r>
              <a:rPr lang="zh-CN" altLang="en-US" sz="3200" dirty="0">
                <a:latin typeface="+mj-lt"/>
              </a:rPr>
              <a:t>齐王的马   </a:t>
            </a:r>
            <a:r>
              <a:rPr lang="en-US" altLang="zh-CN" sz="3200" dirty="0">
                <a:latin typeface="+mj-lt"/>
              </a:rPr>
              <a:t>1   3</a:t>
            </a:r>
          </a:p>
        </p:txBody>
      </p:sp>
      <p:sp>
        <p:nvSpPr>
          <p:cNvPr id="191493" name="Text Box 5"/>
          <p:cNvSpPr txBox="1">
            <a:spLocks noChangeArrowheads="1"/>
          </p:cNvSpPr>
          <p:nvPr/>
        </p:nvSpPr>
        <p:spPr bwMode="auto">
          <a:xfrm>
            <a:off x="4724400" y="4343400"/>
            <a:ext cx="2209800" cy="641350"/>
          </a:xfrm>
          <a:prstGeom prst="rect">
            <a:avLst/>
          </a:prstGeom>
          <a:noFill/>
          <a:ln w="9525">
            <a:noFill/>
            <a:miter lim="800000"/>
            <a:headEnd/>
            <a:tailEnd/>
          </a:ln>
          <a:effectLst/>
        </p:spPr>
        <p:txBody>
          <a:bodyPr>
            <a:spAutoFit/>
          </a:bodyPr>
          <a:lstStyle/>
          <a:p>
            <a:pPr>
              <a:spcBef>
                <a:spcPct val="50000"/>
              </a:spcBef>
            </a:pPr>
            <a:r>
              <a:rPr lang="zh-CN" altLang="en-US" sz="3600">
                <a:solidFill>
                  <a:schemeClr val="tx2"/>
                </a:solidFill>
                <a:latin typeface="华文行楷" pitchFamily="2" charset="-122"/>
                <a:ea typeface="华文行楷" pitchFamily="2" charset="-122"/>
              </a:rPr>
              <a:t>收益为</a:t>
            </a:r>
            <a:r>
              <a:rPr lang="en-US" altLang="zh-CN" sz="3600">
                <a:solidFill>
                  <a:schemeClr val="tx2"/>
                </a:solidFill>
                <a:latin typeface="华文行楷" pitchFamily="2" charset="-122"/>
                <a:ea typeface="华文行楷" pitchFamily="2" charset="-122"/>
              </a:rPr>
              <a:t>200</a:t>
            </a:r>
          </a:p>
        </p:txBody>
      </p:sp>
      <p:sp>
        <p:nvSpPr>
          <p:cNvPr id="191492" name="Text Box 4"/>
          <p:cNvSpPr txBox="1">
            <a:spLocks noChangeArrowheads="1"/>
          </p:cNvSpPr>
          <p:nvPr/>
        </p:nvSpPr>
        <p:spPr bwMode="auto">
          <a:xfrm>
            <a:off x="4724400" y="4343400"/>
            <a:ext cx="2133600" cy="641350"/>
          </a:xfrm>
          <a:prstGeom prst="rect">
            <a:avLst/>
          </a:prstGeom>
          <a:noFill/>
          <a:ln w="9525">
            <a:noFill/>
            <a:miter lim="800000"/>
            <a:headEnd/>
            <a:tailEnd/>
          </a:ln>
          <a:effectLst/>
        </p:spPr>
        <p:txBody>
          <a:bodyPr>
            <a:spAutoFit/>
          </a:bodyPr>
          <a:lstStyle/>
          <a:p>
            <a:pPr>
              <a:spcBef>
                <a:spcPct val="50000"/>
              </a:spcBef>
            </a:pPr>
            <a:r>
              <a:rPr lang="zh-CN" altLang="en-US" sz="3600">
                <a:solidFill>
                  <a:schemeClr val="tx2"/>
                </a:solidFill>
                <a:latin typeface="华文行楷" pitchFamily="2" charset="-122"/>
                <a:ea typeface="华文行楷" pitchFamily="2" charset="-122"/>
              </a:rPr>
              <a:t>收益为</a:t>
            </a:r>
            <a:r>
              <a:rPr lang="en-US" altLang="zh-CN" sz="3600">
                <a:solidFill>
                  <a:schemeClr val="tx2"/>
                </a:solidFill>
                <a:latin typeface="华文行楷" pitchFamily="2" charset="-122"/>
                <a:ea typeface="华文行楷" pitchFamily="2" charset="-122"/>
              </a:rPr>
              <a:t>0</a:t>
            </a:r>
          </a:p>
        </p:txBody>
      </p:sp>
      <p:sp>
        <p:nvSpPr>
          <p:cNvPr id="191494" name="Line 6"/>
          <p:cNvSpPr>
            <a:spLocks noChangeShapeType="1"/>
          </p:cNvSpPr>
          <p:nvPr/>
        </p:nvSpPr>
        <p:spPr bwMode="auto">
          <a:xfrm>
            <a:off x="3276600" y="4419600"/>
            <a:ext cx="457200" cy="609600"/>
          </a:xfrm>
          <a:prstGeom prst="line">
            <a:avLst/>
          </a:prstGeom>
          <a:noFill/>
          <a:ln w="28575">
            <a:solidFill>
              <a:schemeClr val="tx2"/>
            </a:solidFill>
            <a:round/>
            <a:headEnd/>
            <a:tailEnd/>
          </a:ln>
          <a:effectLst/>
        </p:spPr>
        <p:txBody>
          <a:bodyPr/>
          <a:lstStyle/>
          <a:p>
            <a:endParaRPr lang="zh-CN" altLang="en-US"/>
          </a:p>
        </p:txBody>
      </p:sp>
      <p:sp>
        <p:nvSpPr>
          <p:cNvPr id="191495" name="Line 7"/>
          <p:cNvSpPr>
            <a:spLocks noChangeShapeType="1"/>
          </p:cNvSpPr>
          <p:nvPr/>
        </p:nvSpPr>
        <p:spPr bwMode="auto">
          <a:xfrm>
            <a:off x="3276600" y="4419600"/>
            <a:ext cx="0" cy="609600"/>
          </a:xfrm>
          <a:prstGeom prst="line">
            <a:avLst/>
          </a:prstGeom>
          <a:noFill/>
          <a:ln w="28575">
            <a:solidFill>
              <a:srgbClr val="008000"/>
            </a:solidFill>
            <a:round/>
            <a:headEnd/>
            <a:tailEnd/>
          </a:ln>
          <a:effectLst/>
        </p:spPr>
        <p:txBody>
          <a:bodyPr/>
          <a:lstStyle/>
          <a:p>
            <a:endParaRPr lang="zh-CN" altLang="en-US"/>
          </a:p>
        </p:txBody>
      </p:sp>
      <p:sp>
        <p:nvSpPr>
          <p:cNvPr id="191497" name="Line 9"/>
          <p:cNvSpPr>
            <a:spLocks noChangeShapeType="1"/>
          </p:cNvSpPr>
          <p:nvPr/>
        </p:nvSpPr>
        <p:spPr bwMode="auto">
          <a:xfrm>
            <a:off x="3733800" y="4419600"/>
            <a:ext cx="0" cy="609600"/>
          </a:xfrm>
          <a:prstGeom prst="line">
            <a:avLst/>
          </a:prstGeom>
          <a:noFill/>
          <a:ln w="28575">
            <a:solidFill>
              <a:schemeClr val="tx1"/>
            </a:solidFill>
            <a:round/>
            <a:headEnd/>
            <a:tailEnd/>
          </a:ln>
          <a:effectLst/>
        </p:spPr>
        <p:txBody>
          <a:bodyPr/>
          <a:lstStyle/>
          <a:p>
            <a:endParaRPr lang="zh-CN" altLang="en-US"/>
          </a:p>
        </p:txBody>
      </p:sp>
      <p:sp>
        <p:nvSpPr>
          <p:cNvPr id="191498" name="AutoShape 10"/>
          <p:cNvSpPr>
            <a:spLocks/>
          </p:cNvSpPr>
          <p:nvPr/>
        </p:nvSpPr>
        <p:spPr bwMode="auto">
          <a:xfrm>
            <a:off x="4267200" y="4114800"/>
            <a:ext cx="228600" cy="1143000"/>
          </a:xfrm>
          <a:prstGeom prst="rightBrace">
            <a:avLst>
              <a:gd name="adj1" fmla="val 41667"/>
              <a:gd name="adj2" fmla="val 50000"/>
            </a:avLst>
          </a:prstGeom>
          <a:noFill/>
          <a:ln w="9525">
            <a:solidFill>
              <a:schemeClr val="tx1"/>
            </a:solidFill>
            <a:round/>
            <a:headEnd/>
            <a:tailEnd/>
          </a:ln>
          <a:effectLst/>
        </p:spPr>
        <p:txBody>
          <a:bodyPr wrap="none" anchor="ctr"/>
          <a:lstStyle/>
          <a:p>
            <a:endParaRPr lang="zh-CN" altLang="en-US"/>
          </a:p>
        </p:txBody>
      </p:sp>
      <p:sp>
        <p:nvSpPr>
          <p:cNvPr id="191500" name="Line 12"/>
          <p:cNvSpPr>
            <a:spLocks noChangeShapeType="1"/>
          </p:cNvSpPr>
          <p:nvPr/>
        </p:nvSpPr>
        <p:spPr bwMode="auto">
          <a:xfrm flipH="1">
            <a:off x="3276600" y="4419600"/>
            <a:ext cx="457200" cy="609600"/>
          </a:xfrm>
          <a:prstGeom prst="line">
            <a:avLst/>
          </a:prstGeom>
          <a:noFill/>
          <a:ln w="28575">
            <a:solidFill>
              <a:srgbClr val="008000"/>
            </a:solidFill>
            <a:round/>
            <a:headEnd/>
            <a:tailEnd/>
          </a:ln>
          <a:effectLst/>
        </p:spPr>
        <p:txBody>
          <a:bodyPr/>
          <a:lstStyle/>
          <a:p>
            <a:endParaRPr lang="zh-CN" altLang="en-US"/>
          </a:p>
        </p:txBody>
      </p:sp>
      <p:sp>
        <p:nvSpPr>
          <p:cNvPr id="12" name="标题 1"/>
          <p:cNvSpPr txBox="1">
            <a:spLocks noGrp="1"/>
          </p:cNvSpPr>
          <p:nvPr>
            <p:ph type="title"/>
          </p:nvPr>
        </p:nvSpPr>
        <p:spPr>
          <a:xfrm>
            <a:off x="428625" y="500063"/>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例</a:t>
            </a:r>
            <a:r>
              <a:rPr kumimoji="0" lang="en-US" altLang="zh-CN" sz="5000" b="0" i="0" u="none" strike="noStrike" kern="1200" cap="none" spc="0" normalizeH="0" baseline="0" noProof="0" dirty="0" smtClean="0">
                <a:ln>
                  <a:noFill/>
                </a:ln>
                <a:solidFill>
                  <a:schemeClr val="tx2"/>
                </a:solidFill>
                <a:effectLst/>
                <a:uLnTx/>
                <a:uFillTx/>
                <a:latin typeface="+mj-lt"/>
                <a:ea typeface="+mj-ea"/>
                <a:cs typeface="+mj-cs"/>
              </a:rPr>
              <a:t>3:</a:t>
            </a: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田忌赛马</a:t>
            </a:r>
            <a:endParaRPr kumimoji="0" lang="zh-CN" alt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1494"/>
                                        </p:tgtEl>
                                        <p:attrNameLst>
                                          <p:attrName>style.visibility</p:attrName>
                                        </p:attrNameLst>
                                      </p:cBhvr>
                                      <p:to>
                                        <p:strVal val="visible"/>
                                      </p:to>
                                    </p:set>
                                    <p:animEffect transition="in" filter="wipe(up)">
                                      <p:cBhvr>
                                        <p:cTn id="7" dur="500"/>
                                        <p:tgtEl>
                                          <p:spTgt spid="19149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1500"/>
                                        </p:tgtEl>
                                        <p:attrNameLst>
                                          <p:attrName>style.visibility</p:attrName>
                                        </p:attrNameLst>
                                      </p:cBhvr>
                                      <p:to>
                                        <p:strVal val="visible"/>
                                      </p:to>
                                    </p:set>
                                    <p:animEffect transition="in" filter="wipe(up)">
                                      <p:cBhvr>
                                        <p:cTn id="11" dur="500"/>
                                        <p:tgtEl>
                                          <p:spTgt spid="19150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91498"/>
                                        </p:tgtEl>
                                        <p:attrNameLst>
                                          <p:attrName>style.visibility</p:attrName>
                                        </p:attrNameLst>
                                      </p:cBhvr>
                                      <p:to>
                                        <p:strVal val="visible"/>
                                      </p:to>
                                    </p:set>
                                    <p:animEffect transition="in" filter="wipe(up)">
                                      <p:cBhvr>
                                        <p:cTn id="16" dur="500"/>
                                        <p:tgtEl>
                                          <p:spTgt spid="191498"/>
                                        </p:tgtEl>
                                      </p:cBhvr>
                                    </p:animEffect>
                                  </p:childTnLst>
                                </p:cTn>
                              </p:par>
                            </p:childTnLst>
                          </p:cTn>
                        </p:par>
                        <p:par>
                          <p:cTn id="17" fill="hold">
                            <p:stCondLst>
                              <p:cond delay="5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191492"/>
                                        </p:tgtEl>
                                        <p:attrNameLst>
                                          <p:attrName>style.visibility</p:attrName>
                                        </p:attrNameLst>
                                      </p:cBhvr>
                                      <p:to>
                                        <p:strVal val="visible"/>
                                      </p:to>
                                    </p:set>
                                    <p:anim calcmode="lin" valueType="num">
                                      <p:cBhvr>
                                        <p:cTn id="20" dur="500" fill="hold"/>
                                        <p:tgtEl>
                                          <p:spTgt spid="191492"/>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191492"/>
                                        </p:tgtEl>
                                        <p:attrNameLst>
                                          <p:attrName>ppt_y</p:attrName>
                                        </p:attrNameLst>
                                      </p:cBhvr>
                                      <p:tavLst>
                                        <p:tav tm="0">
                                          <p:val>
                                            <p:strVal val="#ppt_y"/>
                                          </p:val>
                                        </p:tav>
                                        <p:tav tm="100000">
                                          <p:val>
                                            <p:strVal val="#ppt_y"/>
                                          </p:val>
                                        </p:tav>
                                      </p:tavLst>
                                    </p:anim>
                                    <p:anim calcmode="lin" valueType="num">
                                      <p:cBhvr>
                                        <p:cTn id="22" dur="500" fill="hold"/>
                                        <p:tgtEl>
                                          <p:spTgt spid="191492"/>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191492"/>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19149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grpId="1" nodeType="clickEffect">
                                  <p:stCondLst>
                                    <p:cond delay="0"/>
                                  </p:stCondLst>
                                  <p:childTnLst>
                                    <p:animEffect transition="out" filter="blinds(horizontal)">
                                      <p:cBhvr>
                                        <p:cTn id="28" dur="500"/>
                                        <p:tgtEl>
                                          <p:spTgt spid="191494"/>
                                        </p:tgtEl>
                                      </p:cBhvr>
                                    </p:animEffect>
                                    <p:set>
                                      <p:cBhvr>
                                        <p:cTn id="29" dur="1" fill="hold">
                                          <p:stCondLst>
                                            <p:cond delay="499"/>
                                          </p:stCondLst>
                                        </p:cTn>
                                        <p:tgtEl>
                                          <p:spTgt spid="191494"/>
                                        </p:tgtEl>
                                        <p:attrNameLst>
                                          <p:attrName>style.visibility</p:attrName>
                                        </p:attrNameLst>
                                      </p:cBhvr>
                                      <p:to>
                                        <p:strVal val="hidden"/>
                                      </p:to>
                                    </p:set>
                                  </p:childTnLst>
                                </p:cTn>
                              </p:par>
                              <p:par>
                                <p:cTn id="30" presetID="3" presetClass="exit" presetSubtype="10" fill="hold" grpId="1" nodeType="withEffect">
                                  <p:stCondLst>
                                    <p:cond delay="0"/>
                                  </p:stCondLst>
                                  <p:childTnLst>
                                    <p:animEffect transition="out" filter="blinds(horizontal)">
                                      <p:cBhvr>
                                        <p:cTn id="31" dur="500"/>
                                        <p:tgtEl>
                                          <p:spTgt spid="191500"/>
                                        </p:tgtEl>
                                      </p:cBhvr>
                                    </p:animEffect>
                                    <p:set>
                                      <p:cBhvr>
                                        <p:cTn id="32" dur="1" fill="hold">
                                          <p:stCondLst>
                                            <p:cond delay="499"/>
                                          </p:stCondLst>
                                        </p:cTn>
                                        <p:tgtEl>
                                          <p:spTgt spid="191500"/>
                                        </p:tgtEl>
                                        <p:attrNameLst>
                                          <p:attrName>style.visibility</p:attrName>
                                        </p:attrNameLst>
                                      </p:cBhvr>
                                      <p:to>
                                        <p:strVal val="hidden"/>
                                      </p:to>
                                    </p:se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91497"/>
                                        </p:tgtEl>
                                        <p:attrNameLst>
                                          <p:attrName>style.visibility</p:attrName>
                                        </p:attrNameLst>
                                      </p:cBhvr>
                                      <p:to>
                                        <p:strVal val="visible"/>
                                      </p:to>
                                    </p:set>
                                    <p:animEffect transition="in" filter="wipe(up)">
                                      <p:cBhvr>
                                        <p:cTn id="36" dur="500"/>
                                        <p:tgtEl>
                                          <p:spTgt spid="191497"/>
                                        </p:tgtEl>
                                      </p:cBhvr>
                                    </p:animEffec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191495"/>
                                        </p:tgtEl>
                                        <p:attrNameLst>
                                          <p:attrName>style.visibility</p:attrName>
                                        </p:attrNameLst>
                                      </p:cBhvr>
                                      <p:to>
                                        <p:strVal val="visible"/>
                                      </p:to>
                                    </p:set>
                                    <p:animEffect transition="in" filter="wipe(up)">
                                      <p:cBhvr>
                                        <p:cTn id="40" dur="500"/>
                                        <p:tgtEl>
                                          <p:spTgt spid="191495"/>
                                        </p:tgtEl>
                                      </p:cBhvr>
                                    </p:animEffect>
                                  </p:childTnLst>
                                </p:cTn>
                              </p:par>
                            </p:childTnLst>
                          </p:cTn>
                        </p:par>
                      </p:childTnLst>
                    </p:cTn>
                  </p:par>
                  <p:par>
                    <p:cTn id="41" fill="hold">
                      <p:stCondLst>
                        <p:cond delay="indefinite"/>
                      </p:stCondLst>
                      <p:childTnLst>
                        <p:par>
                          <p:cTn id="42" fill="hold">
                            <p:stCondLst>
                              <p:cond delay="0"/>
                            </p:stCondLst>
                            <p:childTnLst>
                              <p:par>
                                <p:cTn id="43" presetID="41" presetClass="exit" presetSubtype="0" fill="hold" grpId="1" nodeType="clickEffect">
                                  <p:stCondLst>
                                    <p:cond delay="0"/>
                                  </p:stCondLst>
                                  <p:iterate type="lt">
                                    <p:tmPct val="10000"/>
                                  </p:iterate>
                                  <p:childTnLst>
                                    <p:anim calcmode="lin" valueType="num">
                                      <p:cBhvr>
                                        <p:cTn id="44" dur="500"/>
                                        <p:tgtEl>
                                          <p:spTgt spid="191492"/>
                                        </p:tgtEl>
                                        <p:attrNameLst>
                                          <p:attrName>ppt_x</p:attrName>
                                        </p:attrNameLst>
                                      </p:cBhvr>
                                      <p:tavLst>
                                        <p:tav tm="0">
                                          <p:val>
                                            <p:strVal val="ppt_x"/>
                                          </p:val>
                                        </p:tav>
                                        <p:tav tm="50000">
                                          <p:val>
                                            <p:strVal val="ppt_x+.1"/>
                                          </p:val>
                                        </p:tav>
                                        <p:tav tm="100000">
                                          <p:val>
                                            <p:strVal val="ppt_x"/>
                                          </p:val>
                                        </p:tav>
                                      </p:tavLst>
                                    </p:anim>
                                    <p:anim calcmode="lin" valueType="num">
                                      <p:cBhvr>
                                        <p:cTn id="45" dur="500"/>
                                        <p:tgtEl>
                                          <p:spTgt spid="191492"/>
                                        </p:tgtEl>
                                        <p:attrNameLst>
                                          <p:attrName>ppt_y</p:attrName>
                                        </p:attrNameLst>
                                      </p:cBhvr>
                                      <p:tavLst>
                                        <p:tav tm="0">
                                          <p:val>
                                            <p:strVal val="ppt_y"/>
                                          </p:val>
                                        </p:tav>
                                        <p:tav tm="100000">
                                          <p:val>
                                            <p:strVal val="ppt_y"/>
                                          </p:val>
                                        </p:tav>
                                      </p:tavLst>
                                    </p:anim>
                                    <p:anim calcmode="lin" valueType="num">
                                      <p:cBhvr>
                                        <p:cTn id="46" dur="500"/>
                                        <p:tgtEl>
                                          <p:spTgt spid="191492"/>
                                        </p:tgtEl>
                                        <p:attrNameLst>
                                          <p:attrName>ppt_h</p:attrName>
                                        </p:attrNameLst>
                                      </p:cBhvr>
                                      <p:tavLst>
                                        <p:tav tm="0">
                                          <p:val>
                                            <p:strVal val="ppt_h"/>
                                          </p:val>
                                        </p:tav>
                                        <p:tav tm="50000">
                                          <p:val>
                                            <p:strVal val="ppt_h+.01"/>
                                          </p:val>
                                        </p:tav>
                                        <p:tav tm="100000">
                                          <p:val>
                                            <p:strVal val="ppt_h/10"/>
                                          </p:val>
                                        </p:tav>
                                      </p:tavLst>
                                    </p:anim>
                                    <p:anim calcmode="lin" valueType="num">
                                      <p:cBhvr>
                                        <p:cTn id="47" dur="500"/>
                                        <p:tgtEl>
                                          <p:spTgt spid="191492"/>
                                        </p:tgtEl>
                                        <p:attrNameLst>
                                          <p:attrName>ppt_w</p:attrName>
                                        </p:attrNameLst>
                                      </p:cBhvr>
                                      <p:tavLst>
                                        <p:tav tm="0">
                                          <p:val>
                                            <p:strVal val="ppt_w"/>
                                          </p:val>
                                        </p:tav>
                                        <p:tav tm="50000">
                                          <p:val>
                                            <p:strVal val="ppt_w+.01"/>
                                          </p:val>
                                        </p:tav>
                                        <p:tav tm="100000">
                                          <p:val>
                                            <p:strVal val="ppt_w/10"/>
                                          </p:val>
                                        </p:tav>
                                      </p:tavLst>
                                    </p:anim>
                                    <p:animEffect transition="out" filter="fade">
                                      <p:cBhvr>
                                        <p:cTn id="48" dur="500" tmFilter="0,0; .5, 0; 1, 1"/>
                                        <p:tgtEl>
                                          <p:spTgt spid="191492"/>
                                        </p:tgtEl>
                                      </p:cBhvr>
                                    </p:animEffect>
                                    <p:set>
                                      <p:cBhvr>
                                        <p:cTn id="49" dur="1" fill="hold">
                                          <p:stCondLst>
                                            <p:cond delay="499"/>
                                          </p:stCondLst>
                                        </p:cTn>
                                        <p:tgtEl>
                                          <p:spTgt spid="191492"/>
                                        </p:tgtEl>
                                        <p:attrNameLst>
                                          <p:attrName>style.visibility</p:attrName>
                                        </p:attrNameLst>
                                      </p:cBhvr>
                                      <p:to>
                                        <p:strVal val="hidden"/>
                                      </p:to>
                                    </p:set>
                                  </p:childTnLst>
                                </p:cTn>
                              </p:par>
                              <p:par>
                                <p:cTn id="50" presetID="41" presetClass="entr" presetSubtype="0" fill="hold" grpId="0" nodeType="withEffect">
                                  <p:stCondLst>
                                    <p:cond delay="0"/>
                                  </p:stCondLst>
                                  <p:iterate type="lt">
                                    <p:tmPct val="10000"/>
                                  </p:iterate>
                                  <p:childTnLst>
                                    <p:set>
                                      <p:cBhvr>
                                        <p:cTn id="51" dur="1" fill="hold">
                                          <p:stCondLst>
                                            <p:cond delay="0"/>
                                          </p:stCondLst>
                                        </p:cTn>
                                        <p:tgtEl>
                                          <p:spTgt spid="191493"/>
                                        </p:tgtEl>
                                        <p:attrNameLst>
                                          <p:attrName>style.visibility</p:attrName>
                                        </p:attrNameLst>
                                      </p:cBhvr>
                                      <p:to>
                                        <p:strVal val="visible"/>
                                      </p:to>
                                    </p:set>
                                    <p:anim calcmode="lin" valueType="num">
                                      <p:cBhvr>
                                        <p:cTn id="52" dur="500" fill="hold"/>
                                        <p:tgtEl>
                                          <p:spTgt spid="191493"/>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191493"/>
                                        </p:tgtEl>
                                        <p:attrNameLst>
                                          <p:attrName>ppt_y</p:attrName>
                                        </p:attrNameLst>
                                      </p:cBhvr>
                                      <p:tavLst>
                                        <p:tav tm="0">
                                          <p:val>
                                            <p:strVal val="#ppt_y"/>
                                          </p:val>
                                        </p:tav>
                                        <p:tav tm="100000">
                                          <p:val>
                                            <p:strVal val="#ppt_y"/>
                                          </p:val>
                                        </p:tav>
                                      </p:tavLst>
                                    </p:anim>
                                    <p:anim calcmode="lin" valueType="num">
                                      <p:cBhvr>
                                        <p:cTn id="54" dur="500" fill="hold"/>
                                        <p:tgtEl>
                                          <p:spTgt spid="191493"/>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191493"/>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191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3" grpId="0"/>
      <p:bldP spid="191492" grpId="0"/>
      <p:bldP spid="191492" grpId="1"/>
      <p:bldP spid="191494" grpId="0" animBg="1"/>
      <p:bldP spid="191494" grpId="1" animBg="1"/>
      <p:bldP spid="191495" grpId="0" animBg="1"/>
      <p:bldP spid="191497" grpId="0" animBg="1"/>
      <p:bldP spid="191498" grpId="0" animBg="1"/>
      <p:bldP spid="191500" grpId="0" animBg="1"/>
      <p:bldP spid="19150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总结</a:t>
            </a:r>
            <a:r>
              <a:rPr lang="zh-CN" altLang="en-US" dirty="0" smtClean="0">
                <a:latin typeface="+mj-lt"/>
              </a:rPr>
              <a:t>起来就是：田忌能赢要赢得最少，如果一定输就要输的最惨，如果</a:t>
            </a:r>
            <a:r>
              <a:rPr lang="zh-CN" altLang="en-US" dirty="0" smtClean="0"/>
              <a:t>能打平就出现打平和输两种情况。</a:t>
            </a:r>
            <a:endParaRPr lang="en-US" altLang="zh-CN" dirty="0" smtClean="0"/>
          </a:p>
          <a:p>
            <a:r>
              <a:rPr lang="zh-CN" altLang="en-US" dirty="0" smtClean="0"/>
              <a:t>所以：</a:t>
            </a:r>
            <a:endParaRPr lang="en-US" altLang="zh-CN" dirty="0" smtClean="0"/>
          </a:p>
          <a:p>
            <a:r>
              <a:rPr lang="zh-CN" altLang="en-US" sz="2800" dirty="0" smtClean="0">
                <a:solidFill>
                  <a:srgbClr val="FF33CC"/>
                </a:solidFill>
                <a:latin typeface="华文行楷" pitchFamily="2" charset="-122"/>
                <a:ea typeface="华文行楷" pitchFamily="2" charset="-122"/>
              </a:rPr>
              <a:t>田忌出马不是出最强的，就是出最弱的</a:t>
            </a:r>
            <a:endParaRPr lang="en-US" altLang="zh-CN" sz="2800" dirty="0" smtClean="0">
              <a:solidFill>
                <a:srgbClr val="FF33CC"/>
              </a:solidFill>
              <a:latin typeface="华文行楷" pitchFamily="2" charset="-122"/>
              <a:ea typeface="华文行楷" pitchFamily="2" charset="-122"/>
            </a:endParaRPr>
          </a:p>
          <a:p>
            <a:endParaRPr lang="en-US" altLang="zh-CN" sz="2800" dirty="0" smtClean="0">
              <a:solidFill>
                <a:srgbClr val="FF33CC"/>
              </a:solidFill>
              <a:latin typeface="华文行楷" pitchFamily="2" charset="-122"/>
              <a:ea typeface="华文行楷" pitchFamily="2" charset="-122"/>
            </a:endParaRPr>
          </a:p>
          <a:p>
            <a:r>
              <a:rPr lang="zh-CN" altLang="en-US" dirty="0" smtClean="0">
                <a:latin typeface="+mj-lt"/>
              </a:rPr>
              <a:t>先将田忌和齐王的马按从大到小顺序排序且默认齐王按从大到小出马（齐王出马的顺序不影响田忌的策略和得分）</a:t>
            </a:r>
            <a:endParaRPr lang="en-US" altLang="zh-CN" dirty="0" smtClean="0">
              <a:latin typeface="+mj-lt"/>
            </a:endParaRPr>
          </a:p>
        </p:txBody>
      </p:sp>
      <p:sp>
        <p:nvSpPr>
          <p:cNvPr id="4" name="标题 1"/>
          <p:cNvSpPr txBox="1">
            <a:spLocks noGrp="1"/>
          </p:cNvSpPr>
          <p:nvPr>
            <p:ph type="title"/>
          </p:nvPr>
        </p:nvSpPr>
        <p:spPr>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例</a:t>
            </a:r>
            <a:r>
              <a:rPr kumimoji="0" lang="en-US" altLang="zh-CN" sz="5000" b="0" i="0" u="none" strike="noStrike" kern="1200" cap="none" spc="0" normalizeH="0" baseline="0" noProof="0" dirty="0" smtClean="0">
                <a:ln>
                  <a:noFill/>
                </a:ln>
                <a:solidFill>
                  <a:schemeClr val="tx2"/>
                </a:solidFill>
                <a:effectLst/>
                <a:uLnTx/>
                <a:uFillTx/>
                <a:latin typeface="+mj-lt"/>
                <a:ea typeface="+mj-ea"/>
                <a:cs typeface="+mj-cs"/>
              </a:rPr>
              <a:t>3:</a:t>
            </a: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田忌赛马</a:t>
            </a:r>
            <a:endParaRPr kumimoji="0" lang="zh-CN" alt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第一步：确定状态</a:t>
            </a:r>
            <a:endParaRPr lang="en-US" b="1" i="1" dirty="0" smtClean="0"/>
          </a:p>
          <a:p>
            <a:r>
              <a:rPr lang="en-US" altLang="en-US" b="1" dirty="0" smtClean="0">
                <a:latin typeface="+mj-lt"/>
              </a:rPr>
              <a:t>F</a:t>
            </a:r>
            <a:r>
              <a:rPr lang="en-US" altLang="zh-CN" b="1" dirty="0" smtClean="0">
                <a:latin typeface="+mj-lt"/>
              </a:rPr>
              <a:t>[</a:t>
            </a:r>
            <a:r>
              <a:rPr lang="en-US" altLang="en-US" b="1" dirty="0" err="1" smtClean="0">
                <a:latin typeface="+mj-lt"/>
              </a:rPr>
              <a:t>i</a:t>
            </a:r>
            <a:r>
              <a:rPr lang="en-US" altLang="zh-CN" b="1" dirty="0" smtClean="0">
                <a:latin typeface="+mj-lt"/>
              </a:rPr>
              <a:t>][</a:t>
            </a:r>
            <a:r>
              <a:rPr lang="en-US" altLang="en-US" b="1" dirty="0" smtClean="0">
                <a:latin typeface="+mj-lt"/>
              </a:rPr>
              <a:t>j</a:t>
            </a:r>
            <a:r>
              <a:rPr lang="en-US" altLang="zh-CN" b="1" dirty="0" smtClean="0">
                <a:latin typeface="+mj-lt"/>
              </a:rPr>
              <a:t>]</a:t>
            </a:r>
            <a:r>
              <a:rPr lang="zh-CN" altLang="en-US" b="1" dirty="0" smtClean="0">
                <a:latin typeface="+mj-lt"/>
              </a:rPr>
              <a:t>表示田忌区间</a:t>
            </a:r>
            <a:r>
              <a:rPr lang="en-US" altLang="zh-CN" b="1" dirty="0" smtClean="0">
                <a:latin typeface="+mj-lt"/>
              </a:rPr>
              <a:t>[</a:t>
            </a:r>
            <a:r>
              <a:rPr lang="en-US" altLang="en-US" b="1" dirty="0" err="1" smtClean="0">
                <a:latin typeface="+mj-lt"/>
              </a:rPr>
              <a:t>i</a:t>
            </a:r>
            <a:r>
              <a:rPr lang="zh-CN" altLang="en-US" b="1" dirty="0" smtClean="0">
                <a:latin typeface="+mj-lt"/>
              </a:rPr>
              <a:t>，</a:t>
            </a:r>
            <a:r>
              <a:rPr lang="en-US" altLang="en-US" b="1" dirty="0" smtClean="0">
                <a:latin typeface="+mj-lt"/>
              </a:rPr>
              <a:t>j]</a:t>
            </a:r>
            <a:r>
              <a:rPr lang="zh-CN" altLang="en-US" b="1" dirty="0" smtClean="0">
                <a:latin typeface="+mj-lt"/>
              </a:rPr>
              <a:t>的马比下去的最优得分</a:t>
            </a:r>
            <a:endParaRPr lang="en-US" altLang="zh-CN" b="1" dirty="0" smtClean="0">
              <a:latin typeface="+mj-lt"/>
            </a:endParaRPr>
          </a:p>
          <a:p>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第二步：确定状态转移方程</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marL="274320" lvl="1" indent="-274320">
              <a:buClr>
                <a:schemeClr val="accent3"/>
              </a:buClr>
              <a:buSzPct val="95000"/>
            </a:pPr>
            <a:r>
              <a:rPr lang="en-US" altLang="en-US" sz="2600" b="1" dirty="0" smtClean="0">
                <a:latin typeface="+mj-lt"/>
              </a:rPr>
              <a:t>f[</a:t>
            </a:r>
            <a:r>
              <a:rPr lang="en-US" altLang="en-US" sz="2600" b="1" dirty="0" err="1" smtClean="0">
                <a:latin typeface="+mj-lt"/>
              </a:rPr>
              <a:t>i</a:t>
            </a:r>
            <a:r>
              <a:rPr lang="en-US" altLang="zh-CN" sz="2600" b="1" dirty="0" smtClean="0">
                <a:latin typeface="+mj-lt"/>
              </a:rPr>
              <a:t>][</a:t>
            </a:r>
            <a:r>
              <a:rPr lang="en-US" altLang="en-US" sz="2600" b="1" dirty="0" smtClean="0">
                <a:latin typeface="+mj-lt"/>
              </a:rPr>
              <a:t>j]:=max(f[i+1</a:t>
            </a:r>
            <a:r>
              <a:rPr lang="en-US" altLang="zh-CN" sz="2600" b="1" dirty="0" smtClean="0">
                <a:latin typeface="+mj-lt"/>
              </a:rPr>
              <a:t>][</a:t>
            </a:r>
            <a:r>
              <a:rPr lang="en-US" altLang="en-US" sz="2600" b="1" dirty="0" smtClean="0">
                <a:latin typeface="+mj-lt"/>
              </a:rPr>
              <a:t>j]+cost(</a:t>
            </a:r>
            <a:r>
              <a:rPr lang="en-US" altLang="en-US" sz="2600" b="1" dirty="0" err="1" smtClean="0">
                <a:latin typeface="+mj-lt"/>
              </a:rPr>
              <a:t>i,k</a:t>
            </a:r>
            <a:r>
              <a:rPr lang="en-US" altLang="en-US" sz="2600" b="1" dirty="0" smtClean="0">
                <a:latin typeface="+mj-lt"/>
              </a:rPr>
              <a:t>),f[</a:t>
            </a:r>
            <a:r>
              <a:rPr lang="en-US" altLang="en-US" sz="2600" b="1" dirty="0" err="1" smtClean="0">
                <a:latin typeface="+mj-lt"/>
              </a:rPr>
              <a:t>i</a:t>
            </a:r>
            <a:r>
              <a:rPr lang="en-US" altLang="zh-CN" sz="2600" b="1" dirty="0" smtClean="0">
                <a:latin typeface="+mj-lt"/>
              </a:rPr>
              <a:t>][</a:t>
            </a:r>
            <a:r>
              <a:rPr lang="en-US" altLang="en-US" sz="2600" b="1" dirty="0" smtClean="0">
                <a:latin typeface="+mj-lt"/>
              </a:rPr>
              <a:t>j-1]+cost(</a:t>
            </a:r>
            <a:r>
              <a:rPr lang="en-US" altLang="en-US" sz="2600" b="1" dirty="0" err="1" smtClean="0">
                <a:latin typeface="+mj-lt"/>
              </a:rPr>
              <a:t>j,k</a:t>
            </a:r>
            <a:r>
              <a:rPr lang="en-US" altLang="en-US" sz="2600" b="1" dirty="0" smtClean="0">
                <a:latin typeface="+mj-lt"/>
              </a:rPr>
              <a:t>));           </a:t>
            </a:r>
          </a:p>
          <a:p>
            <a:pPr marL="274320" lvl="1" indent="-274320">
              <a:buClr>
                <a:schemeClr val="accent3"/>
              </a:buClr>
              <a:buSzPct val="95000"/>
            </a:pPr>
            <a:r>
              <a:rPr lang="en-US" altLang="en-US" sz="2600" b="1" dirty="0" smtClean="0">
                <a:latin typeface="+mj-lt"/>
              </a:rPr>
              <a:t>k</a:t>
            </a:r>
            <a:r>
              <a:rPr lang="zh-CN" altLang="en-US" sz="2600" b="1" dirty="0" smtClean="0">
                <a:latin typeface="+mj-lt"/>
              </a:rPr>
              <a:t>表示齐王当前出的马</a:t>
            </a:r>
            <a:r>
              <a:rPr lang="en-US" altLang="en-US" sz="2600" b="1" dirty="0" smtClean="0">
                <a:latin typeface="+mj-lt"/>
              </a:rPr>
              <a:t>,cost(</a:t>
            </a:r>
            <a:r>
              <a:rPr lang="en-US" altLang="en-US" sz="2600" b="1" dirty="0" err="1" smtClean="0">
                <a:latin typeface="+mj-lt"/>
              </a:rPr>
              <a:t>i,k</a:t>
            </a:r>
            <a:r>
              <a:rPr lang="en-US" altLang="en-US" sz="2600" b="1" dirty="0" smtClean="0">
                <a:latin typeface="+mj-lt"/>
              </a:rPr>
              <a:t>)</a:t>
            </a:r>
            <a:r>
              <a:rPr lang="zh-CN" altLang="en-US" sz="2600" b="1" dirty="0" smtClean="0">
                <a:latin typeface="+mj-lt"/>
              </a:rPr>
              <a:t>是田忌第</a:t>
            </a:r>
            <a:r>
              <a:rPr lang="en-US" altLang="en-US" sz="2600" b="1" dirty="0" err="1" smtClean="0">
                <a:latin typeface="+mj-lt"/>
              </a:rPr>
              <a:t>i</a:t>
            </a:r>
            <a:r>
              <a:rPr lang="zh-CN" altLang="en-US" sz="2600" b="1" dirty="0" smtClean="0">
                <a:latin typeface="+mj-lt"/>
              </a:rPr>
              <a:t>匹马与齐王第</a:t>
            </a:r>
            <a:r>
              <a:rPr lang="en-US" altLang="en-US" sz="2600" b="1" dirty="0" smtClean="0">
                <a:latin typeface="+mj-lt"/>
              </a:rPr>
              <a:t>k</a:t>
            </a:r>
            <a:r>
              <a:rPr lang="zh-CN" altLang="en-US" sz="2600" b="1" dirty="0" smtClean="0">
                <a:latin typeface="+mj-lt"/>
              </a:rPr>
              <a:t>匹马相比的结果。</a:t>
            </a:r>
          </a:p>
          <a:p>
            <a:r>
              <a:rPr lang="zh-CN" altLang="en-US" dirty="0" smtClean="0"/>
              <a:t>（本题还有若干其他的状态转移方程，大家可以自己思考）</a:t>
            </a:r>
            <a:endParaRPr lang="zh-CN" altLang="en-US" dirty="0"/>
          </a:p>
        </p:txBody>
      </p:sp>
      <p:sp>
        <p:nvSpPr>
          <p:cNvPr id="4" name="标题 1"/>
          <p:cNvSpPr txBox="1">
            <a:spLocks noGrp="1"/>
          </p:cNvSpPr>
          <p:nvPr>
            <p:ph type="title"/>
          </p:nvPr>
        </p:nvSpPr>
        <p:spPr>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例</a:t>
            </a:r>
            <a:r>
              <a:rPr kumimoji="0" lang="en-US" altLang="zh-CN" sz="5000" b="0" i="0" u="none" strike="noStrike" kern="1200" cap="none" spc="0" normalizeH="0" baseline="0" noProof="0" dirty="0" smtClean="0">
                <a:ln>
                  <a:noFill/>
                </a:ln>
                <a:solidFill>
                  <a:schemeClr val="tx2"/>
                </a:solidFill>
                <a:effectLst/>
                <a:uLnTx/>
                <a:uFillTx/>
                <a:latin typeface="+mj-lt"/>
                <a:ea typeface="+mj-ea"/>
                <a:cs typeface="+mj-cs"/>
              </a:rPr>
              <a:t>3:</a:t>
            </a: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田忌赛马</a:t>
            </a:r>
            <a:endParaRPr kumimoji="0" lang="zh-CN" alt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华文新魏" pitchFamily="2" charset="-122"/>
                <a:ea typeface="华文新魏" pitchFamily="2" charset="-122"/>
              </a:rPr>
              <a:t>然后要考虑边界，边界是什么？边界一定是</a:t>
            </a:r>
            <a:r>
              <a:rPr lang="en-US" dirty="0" err="1" smtClean="0">
                <a:latin typeface="华文新魏" pitchFamily="2" charset="-122"/>
                <a:ea typeface="华文新魏" pitchFamily="2" charset="-122"/>
              </a:rPr>
              <a:t>i</a:t>
            </a:r>
            <a:r>
              <a:rPr lang="en-US" dirty="0" smtClean="0">
                <a:latin typeface="华文新魏" pitchFamily="2" charset="-122"/>
                <a:ea typeface="华文新魏" pitchFamily="2" charset="-122"/>
              </a:rPr>
              <a:t>=j</a:t>
            </a:r>
            <a:r>
              <a:rPr lang="zh-CN" altLang="en-US" dirty="0" smtClean="0">
                <a:latin typeface="华文新魏" pitchFamily="2" charset="-122"/>
                <a:ea typeface="华文新魏" pitchFamily="2" charset="-122"/>
              </a:rPr>
              <a:t>时的值，</a:t>
            </a:r>
            <a:r>
              <a:rPr lang="en-US" dirty="0" smtClean="0">
                <a:latin typeface="华文新魏" pitchFamily="2" charset="-122"/>
                <a:ea typeface="华文新魏" pitchFamily="2" charset="-122"/>
              </a:rPr>
              <a:t>f[</a:t>
            </a:r>
            <a:r>
              <a:rPr lang="en-US" dirty="0" err="1" smtClean="0">
                <a:latin typeface="华文新魏" pitchFamily="2" charset="-122"/>
                <a:ea typeface="华文新魏" pitchFamily="2" charset="-122"/>
              </a:rPr>
              <a:t>i</a:t>
            </a:r>
            <a:r>
              <a:rPr lang="en-US" dirty="0" smtClean="0">
                <a:latin typeface="华文新魏" pitchFamily="2" charset="-122"/>
                <a:ea typeface="华文新魏" pitchFamily="2" charset="-122"/>
              </a:rPr>
              <a:t>][</a:t>
            </a:r>
            <a:r>
              <a:rPr lang="en-US" dirty="0" err="1" smtClean="0">
                <a:latin typeface="华文新魏" pitchFamily="2" charset="-122"/>
                <a:ea typeface="华文新魏" pitchFamily="2" charset="-122"/>
              </a:rPr>
              <a:t>i</a:t>
            </a:r>
            <a:r>
              <a:rPr lang="en-US"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又等于什么呢？</a:t>
            </a:r>
            <a:endParaRPr lang="en-US" altLang="zh-CN" dirty="0" smtClean="0">
              <a:latin typeface="华文新魏" pitchFamily="2" charset="-122"/>
              <a:ea typeface="华文新魏" pitchFamily="2" charset="-122"/>
            </a:endParaRPr>
          </a:p>
          <a:p>
            <a:r>
              <a:rPr lang="zh-CN" altLang="en-US" dirty="0" smtClean="0">
                <a:latin typeface="华文新魏" pitchFamily="2" charset="-122"/>
                <a:ea typeface="华文新魏" pitchFamily="2" charset="-122"/>
              </a:rPr>
              <a:t>由于齐王是从大到小派出马的，当区间为</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n】</a:t>
            </a:r>
            <a:r>
              <a:rPr lang="zh-CN" altLang="en-US" dirty="0" smtClean="0">
                <a:latin typeface="华文新魏" pitchFamily="2" charset="-122"/>
                <a:ea typeface="华文新魏" pitchFamily="2" charset="-122"/>
              </a:rPr>
              <a:t>的时候齐王出的马是第一匹，随着区间长度的减少，齐王的出的马变成了后面的，于是</a:t>
            </a:r>
            <a:r>
              <a:rPr lang="en-US" altLang="zh-CN" dirty="0" smtClean="0">
                <a:latin typeface="华文新魏" pitchFamily="2" charset="-122"/>
                <a:ea typeface="华文新魏" pitchFamily="2" charset="-122"/>
              </a:rPr>
              <a:t>——f[</a:t>
            </a:r>
            <a:r>
              <a:rPr lang="en-US" altLang="zh-CN" dirty="0" err="1" smtClean="0">
                <a:latin typeface="华文新魏" pitchFamily="2" charset="-122"/>
                <a:ea typeface="华文新魏" pitchFamily="2" charset="-122"/>
              </a:rPr>
              <a:t>i</a:t>
            </a:r>
            <a:r>
              <a:rPr lang="en-US" altLang="zh-CN" dirty="0" smtClean="0">
                <a:latin typeface="华文新魏" pitchFamily="2" charset="-122"/>
                <a:ea typeface="华文新魏" pitchFamily="2" charset="-122"/>
              </a:rPr>
              <a:t>][</a:t>
            </a:r>
            <a:r>
              <a:rPr lang="en-US" altLang="zh-CN" dirty="0" err="1" smtClean="0">
                <a:latin typeface="华文新魏" pitchFamily="2" charset="-122"/>
                <a:ea typeface="华文新魏" pitchFamily="2" charset="-122"/>
              </a:rPr>
              <a:t>i</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是齐王出最弱那匹马的时候的与田忌第</a:t>
            </a:r>
            <a:r>
              <a:rPr lang="en-US" altLang="zh-CN" dirty="0" err="1" smtClean="0">
                <a:latin typeface="华文新魏" pitchFamily="2" charset="-122"/>
                <a:ea typeface="华文新魏" pitchFamily="2" charset="-122"/>
              </a:rPr>
              <a:t>i</a:t>
            </a:r>
            <a:r>
              <a:rPr lang="zh-CN" altLang="en-US" dirty="0" smtClean="0">
                <a:latin typeface="华文新魏" pitchFamily="2" charset="-122"/>
                <a:ea typeface="华文新魏" pitchFamily="2" charset="-122"/>
              </a:rPr>
              <a:t>匹马相比的收益。</a:t>
            </a:r>
            <a:endParaRPr lang="zh-CN" altLang="en-US" dirty="0">
              <a:latin typeface="华文新魏" pitchFamily="2" charset="-122"/>
              <a:ea typeface="华文新魏" pitchFamily="2" charset="-122"/>
            </a:endParaRPr>
          </a:p>
        </p:txBody>
      </p:sp>
      <p:sp>
        <p:nvSpPr>
          <p:cNvPr id="4" name="标题 1"/>
          <p:cNvSpPr txBox="1">
            <a:spLocks noGrp="1"/>
          </p:cNvSpPr>
          <p:nvPr>
            <p:ph type="title"/>
          </p:nvPr>
        </p:nvSpPr>
        <p:spPr>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例</a:t>
            </a:r>
            <a:r>
              <a:rPr kumimoji="0" lang="en-US" altLang="zh-CN" sz="5000" b="0" i="0" u="none" strike="noStrike" kern="1200" cap="none" spc="0" normalizeH="0" baseline="0" noProof="0" dirty="0" smtClean="0">
                <a:ln>
                  <a:noFill/>
                </a:ln>
                <a:solidFill>
                  <a:schemeClr val="tx2"/>
                </a:solidFill>
                <a:effectLst/>
                <a:uLnTx/>
                <a:uFillTx/>
                <a:latin typeface="+mj-lt"/>
                <a:ea typeface="+mj-ea"/>
                <a:cs typeface="+mj-cs"/>
              </a:rPr>
              <a:t>3:</a:t>
            </a: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田忌赛马</a:t>
            </a:r>
            <a:endParaRPr kumimoji="0" lang="zh-CN" alt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noGrp="1"/>
          </p:cNvSpPr>
          <p:nvPr>
            <p:ph type="title"/>
          </p:nvPr>
        </p:nvSpPr>
        <p:spPr>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例</a:t>
            </a:r>
            <a:r>
              <a:rPr kumimoji="0" lang="en-US" altLang="zh-CN" sz="5000" b="0" i="0" u="none" strike="noStrike" kern="1200" cap="none" spc="0" normalizeH="0" baseline="0" noProof="0" dirty="0" smtClean="0">
                <a:ln>
                  <a:noFill/>
                </a:ln>
                <a:solidFill>
                  <a:schemeClr val="tx2"/>
                </a:solidFill>
                <a:effectLst/>
                <a:uLnTx/>
                <a:uFillTx/>
                <a:latin typeface="+mj-lt"/>
                <a:ea typeface="+mj-ea"/>
                <a:cs typeface="+mj-cs"/>
              </a:rPr>
              <a:t>3:</a:t>
            </a: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田忌赛马</a:t>
            </a:r>
            <a:endParaRPr kumimoji="0" lang="zh-CN" altLang="en-US" sz="5000" b="0" i="0" u="none" strike="noStrike" kern="1200" cap="none" spc="0" normalizeH="0" baseline="0" noProof="0" dirty="0">
              <a:ln>
                <a:noFill/>
              </a:ln>
              <a:solidFill>
                <a:schemeClr val="tx2"/>
              </a:solidFill>
              <a:effectLst/>
              <a:uLnTx/>
              <a:uFillTx/>
              <a:latin typeface="+mj-lt"/>
              <a:ea typeface="+mj-ea"/>
              <a:cs typeface="+mj-cs"/>
            </a:endParaRPr>
          </a:p>
        </p:txBody>
      </p:sp>
      <p:pic>
        <p:nvPicPr>
          <p:cNvPr id="1027" name="Picture 3"/>
          <p:cNvPicPr>
            <a:picLocks noChangeAspect="1" noChangeArrowheads="1"/>
          </p:cNvPicPr>
          <p:nvPr/>
        </p:nvPicPr>
        <p:blipFill>
          <a:blip r:embed="rId2"/>
          <a:srcRect/>
          <a:stretch>
            <a:fillRect/>
          </a:stretch>
        </p:blipFill>
        <p:spPr bwMode="auto">
          <a:xfrm>
            <a:off x="4099931" y="1692268"/>
            <a:ext cx="5068315" cy="4880004"/>
          </a:xfrm>
          <a:prstGeom prst="rect">
            <a:avLst/>
          </a:prstGeom>
          <a:noFill/>
          <a:ln w="9525">
            <a:noFill/>
            <a:miter lim="800000"/>
            <a:headEnd/>
            <a:tailEnd/>
          </a:ln>
          <a:effectLst/>
        </p:spPr>
      </p:pic>
      <p:sp>
        <p:nvSpPr>
          <p:cNvPr id="3" name="内容占位符 2"/>
          <p:cNvSpPr>
            <a:spLocks noGrp="1"/>
          </p:cNvSpPr>
          <p:nvPr>
            <p:ph idx="1"/>
          </p:nvPr>
        </p:nvSpPr>
        <p:spPr>
          <a:xfrm>
            <a:off x="214282" y="1928802"/>
            <a:ext cx="4143404" cy="3012366"/>
          </a:xfrm>
        </p:spPr>
        <p:txBody>
          <a:bodyPr>
            <a:normAutofit fontScale="92500" lnSpcReduction="10000"/>
          </a:bodyPr>
          <a:lstStyle/>
          <a:p>
            <a:r>
              <a:rPr lang="zh-CN" altLang="en-US" dirty="0" smtClean="0">
                <a:latin typeface="+mj-lt"/>
              </a:rPr>
              <a:t>送大家一张表好了：</a:t>
            </a:r>
            <a:endParaRPr lang="en-US" altLang="zh-CN" dirty="0" smtClean="0">
              <a:latin typeface="+mj-lt"/>
            </a:endParaRPr>
          </a:p>
          <a:p>
            <a:r>
              <a:rPr lang="zh-CN" altLang="en-US" dirty="0" smtClean="0">
                <a:latin typeface="+mj-lt"/>
              </a:rPr>
              <a:t>数据如下</a:t>
            </a:r>
          </a:p>
          <a:p>
            <a:r>
              <a:rPr lang="en-US" altLang="en-US" dirty="0" smtClean="0">
                <a:latin typeface="+mj-lt"/>
              </a:rPr>
              <a:t>   </a:t>
            </a:r>
            <a:r>
              <a:rPr lang="zh-CN" altLang="en-US" dirty="0" smtClean="0">
                <a:latin typeface="+mj-lt"/>
              </a:rPr>
              <a:t>排序后：</a:t>
            </a:r>
            <a:r>
              <a:rPr lang="en-US" altLang="en-US" dirty="0" smtClean="0">
                <a:latin typeface="+mj-lt"/>
              </a:rPr>
              <a:t> </a:t>
            </a:r>
          </a:p>
          <a:p>
            <a:r>
              <a:rPr lang="en-US" altLang="en-US" dirty="0" smtClean="0">
                <a:latin typeface="+mj-lt"/>
              </a:rPr>
              <a:t> </a:t>
            </a:r>
            <a:r>
              <a:rPr lang="zh-CN" altLang="en-US" dirty="0" smtClean="0">
                <a:latin typeface="+mj-lt"/>
              </a:rPr>
              <a:t>田忌：</a:t>
            </a:r>
            <a:r>
              <a:rPr lang="en-US" altLang="en-US" dirty="0" smtClean="0">
                <a:latin typeface="+mj-lt"/>
              </a:rPr>
              <a:t>97 94 94 32 71 57 44</a:t>
            </a:r>
            <a:endParaRPr lang="zh-CN" altLang="en-US" dirty="0" smtClean="0">
              <a:latin typeface="+mj-lt"/>
            </a:endParaRPr>
          </a:p>
          <a:p>
            <a:r>
              <a:rPr lang="en-US" altLang="en-US" dirty="0" smtClean="0">
                <a:latin typeface="+mj-lt"/>
              </a:rPr>
              <a:t> </a:t>
            </a:r>
            <a:r>
              <a:rPr lang="zh-CN" altLang="en-US" dirty="0" smtClean="0">
                <a:latin typeface="+mj-lt"/>
              </a:rPr>
              <a:t>齐王：</a:t>
            </a:r>
            <a:r>
              <a:rPr lang="en-US" altLang="en-US" dirty="0" smtClean="0">
                <a:latin typeface="+mj-lt"/>
              </a:rPr>
              <a:t>94 94 94 82 71 64 60</a:t>
            </a:r>
          </a:p>
          <a:p>
            <a:r>
              <a:rPr lang="en-US" b="1" i="1" dirty="0" smtClean="0"/>
              <a:t>  </a:t>
            </a:r>
            <a:r>
              <a:rPr lang="zh-CN" altLang="en-US" dirty="0" smtClean="0">
                <a:latin typeface="+mj-lt"/>
              </a:rPr>
              <a:t>（表格中数据表示赢的次数</a:t>
            </a:r>
            <a:r>
              <a:rPr lang="en-US" altLang="en-US" dirty="0" smtClean="0">
                <a:latin typeface="+mj-lt"/>
              </a:rPr>
              <a:t>-</a:t>
            </a:r>
            <a:r>
              <a:rPr lang="zh-CN" altLang="en-US" dirty="0" smtClean="0">
                <a:latin typeface="+mj-lt"/>
              </a:rPr>
              <a:t>输的次数）</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27"/>
                                        </p:tgtEl>
                                        <p:attrNameLst>
                                          <p:attrName>style.visibility</p:attrName>
                                        </p:attrNameLst>
                                      </p:cBhvr>
                                      <p:to>
                                        <p:strVal val="visible"/>
                                      </p:to>
                                    </p:set>
                                    <p:anim calcmode="lin" valueType="num">
                                      <p:cBhvr additive="base">
                                        <p:cTn id="43" dur="500" fill="hold"/>
                                        <p:tgtEl>
                                          <p:spTgt spid="1027"/>
                                        </p:tgtEl>
                                        <p:attrNameLst>
                                          <p:attrName>ppt_x</p:attrName>
                                        </p:attrNameLst>
                                      </p:cBhvr>
                                      <p:tavLst>
                                        <p:tav tm="0">
                                          <p:val>
                                            <p:strVal val="#ppt_x"/>
                                          </p:val>
                                        </p:tav>
                                        <p:tav tm="100000">
                                          <p:val>
                                            <p:strVal val="#ppt_x"/>
                                          </p:val>
                                        </p:tav>
                                      </p:tavLst>
                                    </p:anim>
                                    <p:anim calcmode="lin" valueType="num">
                                      <p:cBhvr additive="base">
                                        <p:cTn id="4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rot="437154">
            <a:off x="3701993" y="1769039"/>
            <a:ext cx="4316492" cy="1200329"/>
          </a:xfrm>
          <a:prstGeom prst="rect">
            <a:avLst/>
          </a:prstGeom>
          <a:noFill/>
        </p:spPr>
        <p:txBody>
          <a:bodyPr wrap="square" rtlCol="0">
            <a:spAutoFit/>
          </a:bodyPr>
          <a:lstStyle/>
          <a:p>
            <a:r>
              <a:rPr lang="zh-CN" altLang="en-US" sz="7200" dirty="0" smtClean="0">
                <a:latin typeface="华文新魏" pitchFamily="2" charset="-122"/>
                <a:ea typeface="华文新魏" pitchFamily="2" charset="-122"/>
              </a:rPr>
              <a:t>多线程</a:t>
            </a:r>
            <a:r>
              <a:rPr lang="en-US" altLang="zh-CN" sz="7200" dirty="0" err="1" smtClean="0">
                <a:latin typeface="华文新魏" pitchFamily="2" charset="-122"/>
                <a:ea typeface="华文新魏" pitchFamily="2" charset="-122"/>
              </a:rPr>
              <a:t>dp</a:t>
            </a:r>
            <a:endParaRPr lang="zh-CN" altLang="en-US" sz="7200" dirty="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rot="437154">
            <a:off x="3990747" y="1721880"/>
            <a:ext cx="3572813" cy="1200329"/>
          </a:xfrm>
          <a:prstGeom prst="rect">
            <a:avLst/>
          </a:prstGeom>
          <a:noFill/>
        </p:spPr>
        <p:txBody>
          <a:bodyPr wrap="square" rtlCol="0">
            <a:spAutoFit/>
          </a:bodyPr>
          <a:lstStyle/>
          <a:p>
            <a:r>
              <a:rPr lang="zh-CN" altLang="en-US" sz="7200" dirty="0" smtClean="0">
                <a:latin typeface="华文新魏" pitchFamily="2" charset="-122"/>
                <a:ea typeface="华文新魏" pitchFamily="2" charset="-122"/>
              </a:rPr>
              <a:t>区间</a:t>
            </a:r>
            <a:r>
              <a:rPr lang="en-US" altLang="zh-CN" sz="7200" dirty="0" err="1" smtClean="0">
                <a:latin typeface="华文新魏" pitchFamily="2" charset="-122"/>
                <a:ea typeface="华文新魏" pitchFamily="2" charset="-122"/>
              </a:rPr>
              <a:t>dp</a:t>
            </a:r>
            <a:endParaRPr lang="zh-CN" altLang="en-US" sz="7200" dirty="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表格 19"/>
          <p:cNvGraphicFramePr>
            <a:graphicFrameLocks noGrp="1"/>
          </p:cNvGraphicFramePr>
          <p:nvPr/>
        </p:nvGraphicFramePr>
        <p:xfrm>
          <a:off x="4357686" y="3571876"/>
          <a:ext cx="3357585" cy="2643207"/>
        </p:xfrm>
        <a:graphic>
          <a:graphicData uri="http://schemas.openxmlformats.org/drawingml/2006/table">
            <a:tbl>
              <a:tblPr firstRow="1" bandRow="1">
                <a:tableStyleId>{5940675A-B579-460E-94D1-54222C63F5DA}</a:tableStyleId>
              </a:tblPr>
              <a:tblGrid>
                <a:gridCol w="1119195"/>
                <a:gridCol w="1119195"/>
                <a:gridCol w="1119195"/>
              </a:tblGrid>
              <a:tr h="881069">
                <a:tc>
                  <a:txBody>
                    <a:bodyPr/>
                    <a:lstStyle/>
                    <a:p>
                      <a:endParaRPr lang="zh-CN" altLang="en-US" dirty="0"/>
                    </a:p>
                  </a:txBody>
                  <a:tcPr/>
                </a:tc>
                <a:tc>
                  <a:txBody>
                    <a:bodyPr/>
                    <a:lstStyle/>
                    <a:p>
                      <a:endParaRPr lang="zh-CN" altLang="en-US"/>
                    </a:p>
                  </a:txBody>
                  <a:tcPr/>
                </a:tc>
                <a:tc>
                  <a:txBody>
                    <a:bodyPr/>
                    <a:lstStyle/>
                    <a:p>
                      <a:endParaRPr lang="zh-CN" altLang="en-US"/>
                    </a:p>
                  </a:txBody>
                  <a:tcPr/>
                </a:tc>
              </a:tr>
              <a:tr h="881069">
                <a:tc>
                  <a:txBody>
                    <a:bodyPr/>
                    <a:lstStyle/>
                    <a:p>
                      <a:endParaRPr lang="zh-CN" altLang="en-US" dirty="0"/>
                    </a:p>
                  </a:txBody>
                  <a:tcPr/>
                </a:tc>
                <a:tc>
                  <a:txBody>
                    <a:bodyPr/>
                    <a:lstStyle/>
                    <a:p>
                      <a:endParaRPr lang="zh-CN" altLang="en-US"/>
                    </a:p>
                  </a:txBody>
                  <a:tcPr/>
                </a:tc>
                <a:tc>
                  <a:txBody>
                    <a:bodyPr/>
                    <a:lstStyle/>
                    <a:p>
                      <a:endParaRPr lang="zh-CN" altLang="en-US"/>
                    </a:p>
                  </a:txBody>
                  <a:tcPr/>
                </a:tc>
              </a:tr>
              <a:tr h="881069">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bl>
          </a:graphicData>
        </a:graphic>
      </p:graphicFrame>
      <p:sp>
        <p:nvSpPr>
          <p:cNvPr id="2" name="标题 1"/>
          <p:cNvSpPr>
            <a:spLocks noGrp="1"/>
          </p:cNvSpPr>
          <p:nvPr>
            <p:ph type="title"/>
          </p:nvPr>
        </p:nvSpPr>
        <p:spPr/>
        <p:txBody>
          <a:bodyPr/>
          <a:lstStyle/>
          <a:p>
            <a:r>
              <a:rPr lang="zh-CN" altLang="en-US" dirty="0" smtClean="0"/>
              <a:t>引入：取数</a:t>
            </a:r>
            <a:endParaRPr lang="zh-CN" altLang="en-US" dirty="0"/>
          </a:p>
        </p:txBody>
      </p:sp>
      <p:sp>
        <p:nvSpPr>
          <p:cNvPr id="3" name="内容占位符 2"/>
          <p:cNvSpPr>
            <a:spLocks noGrp="1"/>
          </p:cNvSpPr>
          <p:nvPr>
            <p:ph idx="1"/>
          </p:nvPr>
        </p:nvSpPr>
        <p:spPr/>
        <p:txBody>
          <a:bodyPr/>
          <a:lstStyle/>
          <a:p>
            <a:r>
              <a:rPr lang="zh-CN" altLang="en-US" dirty="0" smtClean="0"/>
              <a:t>有一个</a:t>
            </a:r>
            <a:r>
              <a:rPr lang="en-US" altLang="zh-CN" dirty="0" smtClean="0"/>
              <a:t>n</a:t>
            </a:r>
            <a:r>
              <a:rPr lang="zh-CN" altLang="en-US" dirty="0" smtClean="0"/>
              <a:t>*</a:t>
            </a:r>
            <a:r>
              <a:rPr lang="en-US" altLang="zh-CN" dirty="0" smtClean="0"/>
              <a:t>m</a:t>
            </a:r>
            <a:r>
              <a:rPr lang="zh-CN" altLang="en-US" dirty="0" smtClean="0"/>
              <a:t>矩形网格的道路，其每一个格点上有若干钱，一个人从左上角走到右下角，每一步只能向右或向下走，经过的格点上的钱他可以拿走，问最他多能拿到多少钱！</a:t>
            </a:r>
            <a:endParaRPr lang="zh-CN" altLang="en-US" dirty="0"/>
          </a:p>
        </p:txBody>
      </p:sp>
      <p:sp>
        <p:nvSpPr>
          <p:cNvPr id="8" name="椭圆 7"/>
          <p:cNvSpPr/>
          <p:nvPr/>
        </p:nvSpPr>
        <p:spPr bwMode="auto">
          <a:xfrm>
            <a:off x="6286512" y="4214818"/>
            <a:ext cx="500066" cy="500066"/>
          </a:xfrm>
          <a:prstGeom prst="ellipse">
            <a:avLst/>
          </a:prstGeom>
          <a:solidFill>
            <a:schemeClr val="bg2">
              <a:lumMod val="90000"/>
            </a:schemeClr>
          </a:solidFill>
          <a:ln w="28575">
            <a:noFill/>
            <a:round/>
            <a:headEnd/>
            <a:tailEnd/>
          </a:ln>
          <a:effectLst/>
          <a:scene3d>
            <a:camera prst="orthographicFront"/>
            <a:lightRig rig="threePt" dir="t"/>
          </a:scene3d>
          <a:sp3d>
            <a:bevelT/>
          </a:sp3d>
        </p:spPr>
        <p:txBody>
          <a:bodyPr wrap="none" rtlCol="0" anchor="ctr"/>
          <a:lstStyle/>
          <a:p>
            <a:pPr algn="ctr"/>
            <a:r>
              <a:rPr lang="en-US" altLang="zh-CN" sz="2000" dirty="0" smtClean="0">
                <a:latin typeface="Arial" charset="0"/>
                <a:ea typeface="宋体" charset="-122"/>
              </a:rPr>
              <a:t>2</a:t>
            </a:r>
            <a:endParaRPr lang="zh-CN" altLang="en-US" sz="2000" dirty="0" smtClean="0">
              <a:latin typeface="Arial" charset="0"/>
              <a:ea typeface="宋体" charset="-122"/>
            </a:endParaRPr>
          </a:p>
        </p:txBody>
      </p:sp>
      <p:sp>
        <p:nvSpPr>
          <p:cNvPr id="14" name="椭圆 13"/>
          <p:cNvSpPr/>
          <p:nvPr/>
        </p:nvSpPr>
        <p:spPr bwMode="auto">
          <a:xfrm>
            <a:off x="5214942" y="4214818"/>
            <a:ext cx="500066" cy="500066"/>
          </a:xfrm>
          <a:prstGeom prst="ellipse">
            <a:avLst/>
          </a:prstGeom>
          <a:solidFill>
            <a:schemeClr val="bg2">
              <a:lumMod val="90000"/>
            </a:schemeClr>
          </a:solidFill>
          <a:ln w="28575">
            <a:noFill/>
            <a:round/>
            <a:headEnd/>
            <a:tailEnd/>
          </a:ln>
          <a:effectLst/>
          <a:scene3d>
            <a:camera prst="orthographicFront"/>
            <a:lightRig rig="threePt" dir="t"/>
          </a:scene3d>
          <a:sp3d>
            <a:bevelT/>
          </a:sp3d>
        </p:spPr>
        <p:txBody>
          <a:bodyPr wrap="none" rtlCol="0" anchor="ctr"/>
          <a:lstStyle/>
          <a:p>
            <a:pPr algn="ctr"/>
            <a:r>
              <a:rPr lang="en-US" altLang="zh-CN" sz="2000" dirty="0" smtClean="0">
                <a:latin typeface="Arial" charset="0"/>
                <a:ea typeface="宋体" charset="-122"/>
              </a:rPr>
              <a:t>5</a:t>
            </a:r>
            <a:endParaRPr lang="zh-CN" altLang="en-US" sz="2000" dirty="0" smtClean="0">
              <a:latin typeface="Arial" charset="0"/>
              <a:ea typeface="宋体" charset="-122"/>
            </a:endParaRPr>
          </a:p>
        </p:txBody>
      </p:sp>
      <p:sp>
        <p:nvSpPr>
          <p:cNvPr id="15" name="椭圆 14"/>
          <p:cNvSpPr/>
          <p:nvPr/>
        </p:nvSpPr>
        <p:spPr bwMode="auto">
          <a:xfrm>
            <a:off x="4071934" y="4214818"/>
            <a:ext cx="500066" cy="500066"/>
          </a:xfrm>
          <a:prstGeom prst="ellipse">
            <a:avLst/>
          </a:prstGeom>
          <a:solidFill>
            <a:schemeClr val="bg2">
              <a:lumMod val="90000"/>
            </a:schemeClr>
          </a:solidFill>
          <a:ln w="28575">
            <a:noFill/>
            <a:round/>
            <a:headEnd/>
            <a:tailEnd/>
          </a:ln>
          <a:effectLst/>
          <a:scene3d>
            <a:camera prst="orthographicFront"/>
            <a:lightRig rig="threePt" dir="t"/>
          </a:scene3d>
          <a:sp3d>
            <a:bevelT/>
          </a:sp3d>
        </p:spPr>
        <p:txBody>
          <a:bodyPr wrap="none" rtlCol="0" anchor="ctr"/>
          <a:lstStyle/>
          <a:p>
            <a:pPr algn="ctr"/>
            <a:r>
              <a:rPr lang="en-US" altLang="zh-CN" sz="2000" dirty="0" smtClean="0">
                <a:latin typeface="Arial" charset="0"/>
                <a:ea typeface="宋体" charset="-122"/>
              </a:rPr>
              <a:t>6</a:t>
            </a:r>
            <a:endParaRPr lang="zh-CN" altLang="en-US" sz="2000" dirty="0" smtClean="0">
              <a:latin typeface="Arial" charset="0"/>
              <a:ea typeface="宋体" charset="-122"/>
            </a:endParaRPr>
          </a:p>
        </p:txBody>
      </p:sp>
      <p:sp>
        <p:nvSpPr>
          <p:cNvPr id="17" name="椭圆 16"/>
          <p:cNvSpPr/>
          <p:nvPr/>
        </p:nvSpPr>
        <p:spPr bwMode="auto">
          <a:xfrm>
            <a:off x="7358082" y="3357562"/>
            <a:ext cx="500066" cy="500066"/>
          </a:xfrm>
          <a:prstGeom prst="ellipse">
            <a:avLst/>
          </a:prstGeom>
          <a:solidFill>
            <a:schemeClr val="bg2">
              <a:lumMod val="90000"/>
            </a:schemeClr>
          </a:solidFill>
          <a:ln w="28575">
            <a:noFill/>
            <a:round/>
            <a:headEnd/>
            <a:tailEnd/>
          </a:ln>
          <a:effectLst/>
          <a:scene3d>
            <a:camera prst="orthographicFront"/>
            <a:lightRig rig="threePt" dir="t"/>
          </a:scene3d>
          <a:sp3d>
            <a:bevelT/>
          </a:sp3d>
        </p:spPr>
        <p:txBody>
          <a:bodyPr wrap="none" rtlCol="0" anchor="ctr"/>
          <a:lstStyle/>
          <a:p>
            <a:pPr algn="ctr"/>
            <a:r>
              <a:rPr lang="en-US" altLang="zh-CN" sz="2000" dirty="0" smtClean="0">
                <a:latin typeface="Arial" charset="0"/>
                <a:ea typeface="宋体" charset="-122"/>
              </a:rPr>
              <a:t>7</a:t>
            </a:r>
            <a:endParaRPr lang="zh-CN" altLang="en-US" sz="2000" dirty="0" smtClean="0">
              <a:latin typeface="Arial" charset="0"/>
              <a:ea typeface="宋体" charset="-122"/>
            </a:endParaRPr>
          </a:p>
        </p:txBody>
      </p:sp>
      <p:sp>
        <p:nvSpPr>
          <p:cNvPr id="18" name="椭圆 17"/>
          <p:cNvSpPr/>
          <p:nvPr/>
        </p:nvSpPr>
        <p:spPr bwMode="auto">
          <a:xfrm>
            <a:off x="6286512" y="3357562"/>
            <a:ext cx="500066" cy="500066"/>
          </a:xfrm>
          <a:prstGeom prst="ellipse">
            <a:avLst/>
          </a:prstGeom>
          <a:solidFill>
            <a:schemeClr val="bg2">
              <a:lumMod val="90000"/>
            </a:schemeClr>
          </a:solidFill>
          <a:ln w="28575">
            <a:noFill/>
            <a:round/>
            <a:headEnd/>
            <a:tailEnd/>
          </a:ln>
          <a:effectLst/>
          <a:scene3d>
            <a:camera prst="orthographicFront"/>
            <a:lightRig rig="threePt" dir="t"/>
          </a:scene3d>
          <a:sp3d>
            <a:bevelT/>
          </a:sp3d>
        </p:spPr>
        <p:txBody>
          <a:bodyPr wrap="none" rtlCol="0" anchor="ctr"/>
          <a:lstStyle/>
          <a:p>
            <a:pPr algn="ctr"/>
            <a:r>
              <a:rPr lang="en-US" altLang="zh-CN" sz="2000" dirty="0" smtClean="0">
                <a:latin typeface="Arial" charset="0"/>
                <a:ea typeface="宋体" charset="-122"/>
              </a:rPr>
              <a:t>4</a:t>
            </a:r>
            <a:endParaRPr lang="zh-CN" altLang="en-US" sz="2000" dirty="0" smtClean="0">
              <a:latin typeface="Arial" charset="0"/>
              <a:ea typeface="宋体" charset="-122"/>
            </a:endParaRPr>
          </a:p>
        </p:txBody>
      </p:sp>
      <p:sp>
        <p:nvSpPr>
          <p:cNvPr id="19" name="椭圆 18"/>
          <p:cNvSpPr/>
          <p:nvPr/>
        </p:nvSpPr>
        <p:spPr bwMode="auto">
          <a:xfrm>
            <a:off x="5143504" y="3357562"/>
            <a:ext cx="500066" cy="500066"/>
          </a:xfrm>
          <a:prstGeom prst="ellipse">
            <a:avLst/>
          </a:prstGeom>
          <a:solidFill>
            <a:schemeClr val="bg2">
              <a:lumMod val="90000"/>
            </a:schemeClr>
          </a:solidFill>
          <a:ln w="28575">
            <a:noFill/>
            <a:round/>
            <a:headEnd/>
            <a:tailEnd/>
          </a:ln>
          <a:effectLst/>
          <a:scene3d>
            <a:camera prst="orthographicFront"/>
            <a:lightRig rig="threePt" dir="t"/>
          </a:scene3d>
          <a:sp3d>
            <a:bevelT/>
          </a:sp3d>
        </p:spPr>
        <p:txBody>
          <a:bodyPr wrap="none" rtlCol="0" anchor="ctr"/>
          <a:lstStyle/>
          <a:p>
            <a:pPr algn="ctr"/>
            <a:r>
              <a:rPr lang="en-US" altLang="zh-CN" sz="2000" dirty="0" smtClean="0">
                <a:latin typeface="Arial" charset="0"/>
                <a:ea typeface="宋体" charset="-122"/>
              </a:rPr>
              <a:t>2</a:t>
            </a:r>
            <a:endParaRPr lang="zh-CN" altLang="en-US" sz="2000" dirty="0" smtClean="0">
              <a:latin typeface="Arial" charset="0"/>
              <a:ea typeface="宋体" charset="-122"/>
            </a:endParaRPr>
          </a:p>
        </p:txBody>
      </p:sp>
      <p:sp>
        <p:nvSpPr>
          <p:cNvPr id="24" name="椭圆 23"/>
          <p:cNvSpPr/>
          <p:nvPr/>
        </p:nvSpPr>
        <p:spPr bwMode="auto">
          <a:xfrm>
            <a:off x="7429520" y="6000768"/>
            <a:ext cx="500066" cy="500066"/>
          </a:xfrm>
          <a:prstGeom prst="ellipse">
            <a:avLst/>
          </a:prstGeom>
          <a:solidFill>
            <a:schemeClr val="bg2">
              <a:lumMod val="90000"/>
            </a:schemeClr>
          </a:solidFill>
          <a:ln w="28575">
            <a:noFill/>
            <a:round/>
            <a:headEnd/>
            <a:tailEnd/>
          </a:ln>
          <a:effectLst/>
          <a:scene3d>
            <a:camera prst="orthographicFront"/>
            <a:lightRig rig="threePt" dir="t"/>
          </a:scene3d>
          <a:sp3d>
            <a:bevelT/>
          </a:sp3d>
        </p:spPr>
        <p:txBody>
          <a:bodyPr wrap="none" rtlCol="0" anchor="ctr"/>
          <a:lstStyle/>
          <a:p>
            <a:pPr algn="ctr"/>
            <a:r>
              <a:rPr lang="en-US" altLang="zh-CN" sz="2000" dirty="0" smtClean="0">
                <a:latin typeface="Arial" charset="0"/>
                <a:ea typeface="宋体" charset="-122"/>
              </a:rPr>
              <a:t>3</a:t>
            </a:r>
            <a:endParaRPr lang="zh-CN" altLang="en-US" sz="2000" dirty="0" smtClean="0">
              <a:latin typeface="Arial" charset="0"/>
              <a:ea typeface="宋体" charset="-122"/>
            </a:endParaRPr>
          </a:p>
        </p:txBody>
      </p:sp>
      <p:sp>
        <p:nvSpPr>
          <p:cNvPr id="25" name="椭圆 24"/>
          <p:cNvSpPr/>
          <p:nvPr/>
        </p:nvSpPr>
        <p:spPr bwMode="auto">
          <a:xfrm>
            <a:off x="7358082" y="5143512"/>
            <a:ext cx="500066" cy="500066"/>
          </a:xfrm>
          <a:prstGeom prst="ellipse">
            <a:avLst/>
          </a:prstGeom>
          <a:solidFill>
            <a:schemeClr val="bg2">
              <a:lumMod val="90000"/>
            </a:schemeClr>
          </a:solidFill>
          <a:ln w="28575">
            <a:noFill/>
            <a:round/>
            <a:headEnd/>
            <a:tailEnd/>
          </a:ln>
          <a:effectLst/>
          <a:scene3d>
            <a:camera prst="orthographicFront"/>
            <a:lightRig rig="threePt" dir="t"/>
          </a:scene3d>
          <a:sp3d>
            <a:bevelT/>
          </a:sp3d>
        </p:spPr>
        <p:txBody>
          <a:bodyPr wrap="none" rtlCol="0" anchor="ctr"/>
          <a:lstStyle/>
          <a:p>
            <a:pPr algn="ctr"/>
            <a:r>
              <a:rPr lang="en-US" altLang="zh-CN" sz="2000" dirty="0" smtClean="0">
                <a:latin typeface="Arial" charset="0"/>
                <a:ea typeface="宋体" charset="-122"/>
              </a:rPr>
              <a:t>1</a:t>
            </a:r>
            <a:endParaRPr lang="zh-CN" altLang="en-US" sz="2000" dirty="0" smtClean="0">
              <a:latin typeface="Arial" charset="0"/>
              <a:ea typeface="宋体" charset="-122"/>
            </a:endParaRPr>
          </a:p>
        </p:txBody>
      </p:sp>
      <p:sp>
        <p:nvSpPr>
          <p:cNvPr id="27" name="椭圆 26"/>
          <p:cNvSpPr/>
          <p:nvPr/>
        </p:nvSpPr>
        <p:spPr bwMode="auto">
          <a:xfrm>
            <a:off x="6286512" y="5072074"/>
            <a:ext cx="500066" cy="500066"/>
          </a:xfrm>
          <a:prstGeom prst="ellipse">
            <a:avLst/>
          </a:prstGeom>
          <a:solidFill>
            <a:schemeClr val="bg2">
              <a:lumMod val="90000"/>
            </a:schemeClr>
          </a:solidFill>
          <a:ln w="28575">
            <a:noFill/>
            <a:round/>
            <a:headEnd/>
            <a:tailEnd/>
          </a:ln>
          <a:effectLst/>
          <a:scene3d>
            <a:camera prst="orthographicFront"/>
            <a:lightRig rig="threePt" dir="t"/>
          </a:scene3d>
          <a:sp3d>
            <a:bevelT/>
          </a:sp3d>
        </p:spPr>
        <p:txBody>
          <a:bodyPr wrap="none" rtlCol="0" anchor="ctr"/>
          <a:lstStyle/>
          <a:p>
            <a:pPr algn="ctr"/>
            <a:r>
              <a:rPr lang="en-US" altLang="zh-CN" sz="2000" dirty="0" smtClean="0">
                <a:latin typeface="Arial" charset="0"/>
                <a:ea typeface="宋体" charset="-122"/>
              </a:rPr>
              <a:t>5</a:t>
            </a:r>
            <a:endParaRPr lang="zh-CN" altLang="en-US" sz="2000" dirty="0" smtClean="0">
              <a:latin typeface="Arial" charset="0"/>
              <a:ea typeface="宋体" charset="-122"/>
            </a:endParaRPr>
          </a:p>
        </p:txBody>
      </p:sp>
      <p:sp>
        <p:nvSpPr>
          <p:cNvPr id="28" name="椭圆 27"/>
          <p:cNvSpPr/>
          <p:nvPr/>
        </p:nvSpPr>
        <p:spPr bwMode="auto">
          <a:xfrm>
            <a:off x="5214942" y="5072074"/>
            <a:ext cx="500066" cy="500066"/>
          </a:xfrm>
          <a:prstGeom prst="ellipse">
            <a:avLst/>
          </a:prstGeom>
          <a:solidFill>
            <a:schemeClr val="bg2">
              <a:lumMod val="90000"/>
            </a:schemeClr>
          </a:solidFill>
          <a:ln w="28575">
            <a:noFill/>
            <a:round/>
            <a:headEnd/>
            <a:tailEnd/>
          </a:ln>
          <a:effectLst/>
          <a:scene3d>
            <a:camera prst="orthographicFront"/>
            <a:lightRig rig="threePt" dir="t"/>
          </a:scene3d>
          <a:sp3d>
            <a:bevelT/>
          </a:sp3d>
        </p:spPr>
        <p:txBody>
          <a:bodyPr wrap="none" rtlCol="0" anchor="ctr"/>
          <a:lstStyle/>
          <a:p>
            <a:pPr algn="ctr"/>
            <a:r>
              <a:rPr lang="en-US" altLang="zh-CN" sz="2000" dirty="0" smtClean="0">
                <a:latin typeface="Arial" charset="0"/>
                <a:ea typeface="宋体" charset="-122"/>
              </a:rPr>
              <a:t>2</a:t>
            </a:r>
            <a:endParaRPr lang="zh-CN" altLang="en-US" sz="2000" dirty="0" smtClean="0">
              <a:latin typeface="Arial" charset="0"/>
              <a:ea typeface="宋体" charset="-122"/>
            </a:endParaRPr>
          </a:p>
        </p:txBody>
      </p:sp>
      <p:sp>
        <p:nvSpPr>
          <p:cNvPr id="29" name="椭圆 28"/>
          <p:cNvSpPr/>
          <p:nvPr/>
        </p:nvSpPr>
        <p:spPr bwMode="auto">
          <a:xfrm>
            <a:off x="4071934" y="5143512"/>
            <a:ext cx="500066" cy="500066"/>
          </a:xfrm>
          <a:prstGeom prst="ellipse">
            <a:avLst/>
          </a:prstGeom>
          <a:solidFill>
            <a:schemeClr val="bg2">
              <a:lumMod val="90000"/>
            </a:schemeClr>
          </a:solidFill>
          <a:ln w="28575">
            <a:noFill/>
            <a:round/>
            <a:headEnd/>
            <a:tailEnd/>
          </a:ln>
          <a:effectLst/>
          <a:scene3d>
            <a:camera prst="orthographicFront"/>
            <a:lightRig rig="threePt" dir="t"/>
          </a:scene3d>
          <a:sp3d>
            <a:bevelT/>
          </a:sp3d>
        </p:spPr>
        <p:txBody>
          <a:bodyPr wrap="none" rtlCol="0" anchor="ctr"/>
          <a:lstStyle/>
          <a:p>
            <a:pPr algn="ctr"/>
            <a:r>
              <a:rPr lang="en-US" altLang="zh-CN" sz="2000" dirty="0" smtClean="0">
                <a:latin typeface="Arial" charset="0"/>
                <a:ea typeface="宋体" charset="-122"/>
              </a:rPr>
              <a:t>3</a:t>
            </a:r>
            <a:endParaRPr lang="zh-CN" altLang="en-US" sz="2000" dirty="0" smtClean="0">
              <a:latin typeface="Arial" charset="0"/>
              <a:ea typeface="宋体" charset="-122"/>
            </a:endParaRPr>
          </a:p>
        </p:txBody>
      </p:sp>
      <p:sp>
        <p:nvSpPr>
          <p:cNvPr id="32" name="椭圆 31"/>
          <p:cNvSpPr/>
          <p:nvPr/>
        </p:nvSpPr>
        <p:spPr bwMode="auto">
          <a:xfrm>
            <a:off x="4071934" y="3357562"/>
            <a:ext cx="500066" cy="500066"/>
          </a:xfrm>
          <a:prstGeom prst="ellipse">
            <a:avLst/>
          </a:prstGeom>
          <a:solidFill>
            <a:schemeClr val="bg2">
              <a:lumMod val="90000"/>
            </a:schemeClr>
          </a:solidFill>
          <a:ln w="28575">
            <a:noFill/>
            <a:round/>
            <a:headEnd/>
            <a:tailEnd/>
          </a:ln>
          <a:effectLst/>
          <a:scene3d>
            <a:camera prst="orthographicFront"/>
            <a:lightRig rig="threePt" dir="t"/>
          </a:scene3d>
          <a:sp3d>
            <a:bevelT/>
          </a:sp3d>
        </p:spPr>
        <p:txBody>
          <a:bodyPr wrap="none" rtlCol="0" anchor="ctr"/>
          <a:lstStyle/>
          <a:p>
            <a:pPr algn="ctr"/>
            <a:r>
              <a:rPr lang="en-US" altLang="zh-CN" sz="2000" dirty="0" smtClean="0">
                <a:latin typeface="Arial" charset="0"/>
                <a:ea typeface="宋体" charset="-122"/>
              </a:rPr>
              <a:t>4</a:t>
            </a:r>
            <a:endParaRPr lang="zh-CN" altLang="en-US" sz="2000" dirty="0" smtClean="0">
              <a:latin typeface="Arial" charset="0"/>
              <a:ea typeface="宋体" charset="-122"/>
            </a:endParaRPr>
          </a:p>
        </p:txBody>
      </p:sp>
      <p:sp>
        <p:nvSpPr>
          <p:cNvPr id="33" name="椭圆 32"/>
          <p:cNvSpPr/>
          <p:nvPr/>
        </p:nvSpPr>
        <p:spPr bwMode="auto">
          <a:xfrm>
            <a:off x="7358082" y="4214818"/>
            <a:ext cx="500066" cy="500066"/>
          </a:xfrm>
          <a:prstGeom prst="ellipse">
            <a:avLst/>
          </a:prstGeom>
          <a:solidFill>
            <a:schemeClr val="bg2">
              <a:lumMod val="90000"/>
            </a:schemeClr>
          </a:solidFill>
          <a:ln w="28575">
            <a:noFill/>
            <a:round/>
            <a:headEnd/>
            <a:tailEnd/>
          </a:ln>
          <a:effectLst/>
          <a:scene3d>
            <a:camera prst="orthographicFront"/>
            <a:lightRig rig="threePt" dir="t"/>
          </a:scene3d>
          <a:sp3d>
            <a:bevelT/>
          </a:sp3d>
        </p:spPr>
        <p:txBody>
          <a:bodyPr wrap="none" rtlCol="0" anchor="ctr"/>
          <a:lstStyle/>
          <a:p>
            <a:pPr algn="ctr"/>
            <a:r>
              <a:rPr lang="en-US" altLang="zh-CN" sz="2000" dirty="0" smtClean="0">
                <a:latin typeface="Arial" charset="0"/>
                <a:ea typeface="宋体" charset="-122"/>
              </a:rPr>
              <a:t>6</a:t>
            </a:r>
            <a:endParaRPr lang="zh-CN" altLang="en-US" sz="2000" dirty="0" smtClean="0">
              <a:latin typeface="Arial" charset="0"/>
              <a:ea typeface="宋体" charset="-122"/>
            </a:endParaRPr>
          </a:p>
        </p:txBody>
      </p:sp>
      <p:sp>
        <p:nvSpPr>
          <p:cNvPr id="36" name="椭圆 35"/>
          <p:cNvSpPr/>
          <p:nvPr/>
        </p:nvSpPr>
        <p:spPr bwMode="auto">
          <a:xfrm>
            <a:off x="6286512" y="6000768"/>
            <a:ext cx="500066" cy="500066"/>
          </a:xfrm>
          <a:prstGeom prst="ellipse">
            <a:avLst/>
          </a:prstGeom>
          <a:solidFill>
            <a:schemeClr val="bg2">
              <a:lumMod val="90000"/>
            </a:schemeClr>
          </a:solidFill>
          <a:ln w="28575">
            <a:noFill/>
            <a:round/>
            <a:headEnd/>
            <a:tailEnd/>
          </a:ln>
          <a:effectLst/>
          <a:scene3d>
            <a:camera prst="orthographicFront"/>
            <a:lightRig rig="threePt" dir="t"/>
          </a:scene3d>
          <a:sp3d>
            <a:bevelT/>
          </a:sp3d>
        </p:spPr>
        <p:txBody>
          <a:bodyPr wrap="none" rtlCol="0" anchor="ctr"/>
          <a:lstStyle/>
          <a:p>
            <a:pPr algn="ctr"/>
            <a:r>
              <a:rPr lang="en-US" altLang="zh-CN" sz="2000" dirty="0" smtClean="0">
                <a:latin typeface="Arial" charset="0"/>
                <a:ea typeface="宋体" charset="-122"/>
              </a:rPr>
              <a:t>3</a:t>
            </a:r>
            <a:endParaRPr lang="zh-CN" altLang="en-US" sz="2000" dirty="0" smtClean="0">
              <a:latin typeface="Arial" charset="0"/>
              <a:ea typeface="宋体" charset="-122"/>
            </a:endParaRPr>
          </a:p>
        </p:txBody>
      </p:sp>
      <p:sp>
        <p:nvSpPr>
          <p:cNvPr id="37" name="椭圆 36"/>
          <p:cNvSpPr/>
          <p:nvPr/>
        </p:nvSpPr>
        <p:spPr bwMode="auto">
          <a:xfrm>
            <a:off x="5214942" y="6000768"/>
            <a:ext cx="500066" cy="500066"/>
          </a:xfrm>
          <a:prstGeom prst="ellipse">
            <a:avLst/>
          </a:prstGeom>
          <a:solidFill>
            <a:schemeClr val="bg2">
              <a:lumMod val="90000"/>
            </a:schemeClr>
          </a:solidFill>
          <a:ln w="28575">
            <a:noFill/>
            <a:round/>
            <a:headEnd/>
            <a:tailEnd/>
          </a:ln>
          <a:effectLst/>
          <a:scene3d>
            <a:camera prst="orthographicFront"/>
            <a:lightRig rig="threePt" dir="t"/>
          </a:scene3d>
          <a:sp3d>
            <a:bevelT/>
          </a:sp3d>
        </p:spPr>
        <p:txBody>
          <a:bodyPr wrap="none" rtlCol="0" anchor="ctr"/>
          <a:lstStyle/>
          <a:p>
            <a:pPr algn="ctr"/>
            <a:r>
              <a:rPr lang="en-US" altLang="zh-CN" sz="2000" dirty="0" smtClean="0">
                <a:latin typeface="Arial" charset="0"/>
                <a:ea typeface="宋体" charset="-122"/>
              </a:rPr>
              <a:t>8</a:t>
            </a:r>
            <a:endParaRPr lang="zh-CN" altLang="en-US" sz="2000" dirty="0" smtClean="0">
              <a:latin typeface="Arial" charset="0"/>
              <a:ea typeface="宋体" charset="-122"/>
            </a:endParaRPr>
          </a:p>
        </p:txBody>
      </p:sp>
      <p:sp>
        <p:nvSpPr>
          <p:cNvPr id="38" name="椭圆 37"/>
          <p:cNvSpPr/>
          <p:nvPr/>
        </p:nvSpPr>
        <p:spPr bwMode="auto">
          <a:xfrm>
            <a:off x="4143372" y="6000768"/>
            <a:ext cx="500066" cy="500066"/>
          </a:xfrm>
          <a:prstGeom prst="ellipse">
            <a:avLst/>
          </a:prstGeom>
          <a:solidFill>
            <a:schemeClr val="bg2">
              <a:lumMod val="90000"/>
            </a:schemeClr>
          </a:solidFill>
          <a:ln w="28575">
            <a:noFill/>
            <a:round/>
            <a:headEnd/>
            <a:tailEnd/>
          </a:ln>
          <a:effectLst/>
          <a:scene3d>
            <a:camera prst="orthographicFront"/>
            <a:lightRig rig="threePt" dir="t"/>
          </a:scene3d>
          <a:sp3d>
            <a:bevelT/>
          </a:sp3d>
        </p:spPr>
        <p:txBody>
          <a:bodyPr wrap="none" rtlCol="0" anchor="ctr"/>
          <a:lstStyle/>
          <a:p>
            <a:pPr algn="ctr"/>
            <a:r>
              <a:rPr lang="en-US" altLang="zh-CN" sz="2000" dirty="0" smtClean="0">
                <a:latin typeface="Arial" charset="0"/>
                <a:ea typeface="宋体" charset="-122"/>
              </a:rPr>
              <a:t>2</a:t>
            </a:r>
            <a:endParaRPr lang="zh-CN" altLang="en-US" sz="2000" dirty="0" smtClean="0">
              <a:latin typeface="Arial" charset="0"/>
              <a:ea typeface="宋体" charset="-122"/>
            </a:endParaRPr>
          </a:p>
        </p:txBody>
      </p:sp>
      <p:cxnSp>
        <p:nvCxnSpPr>
          <p:cNvPr id="56" name="直接连接符 55"/>
          <p:cNvCxnSpPr>
            <a:stCxn id="32" idx="4"/>
            <a:endCxn id="15" idx="0"/>
          </p:cNvCxnSpPr>
          <p:nvPr/>
        </p:nvCxnSpPr>
        <p:spPr>
          <a:xfrm rot="5400000">
            <a:off x="4143372" y="4036223"/>
            <a:ext cx="357190" cy="1588"/>
          </a:xfrm>
          <a:prstGeom prst="line">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5" idx="6"/>
            <a:endCxn id="14" idx="2"/>
          </p:cNvCxnSpPr>
          <p:nvPr/>
        </p:nvCxnSpPr>
        <p:spPr>
          <a:xfrm>
            <a:off x="4572000" y="4464851"/>
            <a:ext cx="642942" cy="1588"/>
          </a:xfrm>
          <a:prstGeom prst="line">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14" idx="4"/>
            <a:endCxn id="28" idx="0"/>
          </p:cNvCxnSpPr>
          <p:nvPr/>
        </p:nvCxnSpPr>
        <p:spPr>
          <a:xfrm rot="5400000">
            <a:off x="5286380" y="4893479"/>
            <a:ext cx="357190" cy="1588"/>
          </a:xfrm>
          <a:prstGeom prst="line">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28" idx="4"/>
            <a:endCxn id="37" idx="0"/>
          </p:cNvCxnSpPr>
          <p:nvPr/>
        </p:nvCxnSpPr>
        <p:spPr>
          <a:xfrm rot="5400000">
            <a:off x="5250661" y="5786454"/>
            <a:ext cx="428628" cy="1588"/>
          </a:xfrm>
          <a:prstGeom prst="line">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37" idx="6"/>
            <a:endCxn id="36" idx="2"/>
          </p:cNvCxnSpPr>
          <p:nvPr/>
        </p:nvCxnSpPr>
        <p:spPr>
          <a:xfrm>
            <a:off x="5715008" y="6250801"/>
            <a:ext cx="571504" cy="1588"/>
          </a:xfrm>
          <a:prstGeom prst="line">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36" idx="6"/>
            <a:endCxn id="24" idx="2"/>
          </p:cNvCxnSpPr>
          <p:nvPr/>
        </p:nvCxnSpPr>
        <p:spPr>
          <a:xfrm>
            <a:off x="6786578" y="6250801"/>
            <a:ext cx="642942" cy="1588"/>
          </a:xfrm>
          <a:prstGeom prst="line">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ppt_x"/>
                                          </p:val>
                                        </p:tav>
                                        <p:tav tm="100000">
                                          <p:val>
                                            <p:strVal val="#ppt_x"/>
                                          </p:val>
                                        </p:tav>
                                      </p:tavLst>
                                    </p:anim>
                                    <p:anim calcmode="lin" valueType="num">
                                      <p:cBhvr additive="base">
                                        <p:cTn id="14"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ppt_x"/>
                                          </p:val>
                                        </p:tav>
                                        <p:tav tm="100000">
                                          <p:val>
                                            <p:strVal val="#ppt_x"/>
                                          </p:val>
                                        </p:tav>
                                      </p:tavLst>
                                    </p:anim>
                                    <p:anim calcmode="lin" valueType="num">
                                      <p:cBhvr additive="base">
                                        <p:cTn id="20"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anim calcmode="lin" valueType="num">
                                      <p:cBhvr additive="base">
                                        <p:cTn id="25" dur="500" fill="hold"/>
                                        <p:tgtEl>
                                          <p:spTgt spid="64"/>
                                        </p:tgtEl>
                                        <p:attrNameLst>
                                          <p:attrName>ppt_x</p:attrName>
                                        </p:attrNameLst>
                                      </p:cBhvr>
                                      <p:tavLst>
                                        <p:tav tm="0">
                                          <p:val>
                                            <p:strVal val="#ppt_x"/>
                                          </p:val>
                                        </p:tav>
                                        <p:tav tm="100000">
                                          <p:val>
                                            <p:strVal val="#ppt_x"/>
                                          </p:val>
                                        </p:tav>
                                      </p:tavLst>
                                    </p:anim>
                                    <p:anim calcmode="lin" valueType="num">
                                      <p:cBhvr additive="base">
                                        <p:cTn id="26"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additive="base">
                                        <p:cTn id="31" dur="500" fill="hold"/>
                                        <p:tgtEl>
                                          <p:spTgt spid="67"/>
                                        </p:tgtEl>
                                        <p:attrNameLst>
                                          <p:attrName>ppt_x</p:attrName>
                                        </p:attrNameLst>
                                      </p:cBhvr>
                                      <p:tavLst>
                                        <p:tav tm="0">
                                          <p:val>
                                            <p:strVal val="#ppt_x"/>
                                          </p:val>
                                        </p:tav>
                                        <p:tav tm="100000">
                                          <p:val>
                                            <p:strVal val="#ppt_x"/>
                                          </p:val>
                                        </p:tav>
                                      </p:tavLst>
                                    </p:anim>
                                    <p:anim calcmode="lin" valueType="num">
                                      <p:cBhvr additive="base">
                                        <p:cTn id="32"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9"/>
                                        </p:tgtEl>
                                        <p:attrNameLst>
                                          <p:attrName>style.visibility</p:attrName>
                                        </p:attrNameLst>
                                      </p:cBhvr>
                                      <p:to>
                                        <p:strVal val="visible"/>
                                      </p:to>
                                    </p:set>
                                    <p:anim calcmode="lin" valueType="num">
                                      <p:cBhvr additive="base">
                                        <p:cTn id="37" dur="500" fill="hold"/>
                                        <p:tgtEl>
                                          <p:spTgt spid="69"/>
                                        </p:tgtEl>
                                        <p:attrNameLst>
                                          <p:attrName>ppt_x</p:attrName>
                                        </p:attrNameLst>
                                      </p:cBhvr>
                                      <p:tavLst>
                                        <p:tav tm="0">
                                          <p:val>
                                            <p:strVal val="#ppt_x"/>
                                          </p:val>
                                        </p:tav>
                                        <p:tav tm="100000">
                                          <p:val>
                                            <p:strVal val="#ppt_x"/>
                                          </p:val>
                                        </p:tav>
                                      </p:tavLst>
                                    </p:anim>
                                    <p:anim calcmode="lin" valueType="num">
                                      <p:cBhvr additive="base">
                                        <p:cTn id="3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这个题属于之前的内容，想必大家觉得不难</a:t>
            </a:r>
            <a:r>
              <a:rPr lang="en-US" altLang="zh-CN" dirty="0" smtClean="0"/>
              <a:t>!</a:t>
            </a:r>
          </a:p>
          <a:p>
            <a:r>
              <a:rPr lang="en-US" altLang="zh-CN" dirty="0" smtClean="0">
                <a:latin typeface="+mj-lt"/>
              </a:rPr>
              <a:t>F[</a:t>
            </a:r>
            <a:r>
              <a:rPr lang="en-US" altLang="zh-CN" dirty="0" err="1" smtClean="0">
                <a:latin typeface="+mj-lt"/>
              </a:rPr>
              <a:t>i</a:t>
            </a:r>
            <a:r>
              <a:rPr lang="en-US" altLang="zh-CN" dirty="0" smtClean="0">
                <a:latin typeface="+mj-lt"/>
              </a:rPr>
              <a:t>][j]</a:t>
            </a:r>
            <a:r>
              <a:rPr lang="zh-CN" altLang="en-US" dirty="0" smtClean="0">
                <a:latin typeface="+mj-lt"/>
              </a:rPr>
              <a:t>表示走到（</a:t>
            </a:r>
            <a:r>
              <a:rPr lang="en-US" altLang="zh-CN" dirty="0" err="1" smtClean="0">
                <a:latin typeface="+mj-lt"/>
              </a:rPr>
              <a:t>i</a:t>
            </a:r>
            <a:r>
              <a:rPr lang="zh-CN" altLang="en-US" dirty="0" smtClean="0">
                <a:latin typeface="+mj-lt"/>
              </a:rPr>
              <a:t>，</a:t>
            </a:r>
            <a:r>
              <a:rPr lang="en-US" altLang="zh-CN" dirty="0" smtClean="0">
                <a:latin typeface="+mj-lt"/>
              </a:rPr>
              <a:t>j</a:t>
            </a:r>
            <a:r>
              <a:rPr lang="zh-CN" altLang="en-US" dirty="0" smtClean="0">
                <a:latin typeface="+mj-lt"/>
              </a:rPr>
              <a:t>）时所能取得的最大值</a:t>
            </a:r>
            <a:endParaRPr lang="en-US" altLang="zh-CN" dirty="0" smtClean="0">
              <a:latin typeface="+mj-lt"/>
            </a:endParaRPr>
          </a:p>
          <a:p>
            <a:r>
              <a:rPr lang="en-US" altLang="zh-CN" dirty="0" smtClean="0">
                <a:latin typeface="+mj-lt"/>
              </a:rPr>
              <a:t>F[</a:t>
            </a:r>
            <a:r>
              <a:rPr lang="en-US" altLang="zh-CN" dirty="0" err="1" smtClean="0">
                <a:latin typeface="+mj-lt"/>
              </a:rPr>
              <a:t>i</a:t>
            </a:r>
            <a:r>
              <a:rPr lang="en-US" altLang="zh-CN" dirty="0" smtClean="0">
                <a:latin typeface="+mj-lt"/>
              </a:rPr>
              <a:t>][j] = max(f[</a:t>
            </a:r>
            <a:r>
              <a:rPr lang="en-US" altLang="zh-CN" dirty="0" err="1" smtClean="0">
                <a:latin typeface="+mj-lt"/>
              </a:rPr>
              <a:t>i</a:t>
            </a:r>
            <a:r>
              <a:rPr lang="en-US" altLang="zh-CN" dirty="0" smtClean="0">
                <a:latin typeface="+mj-lt"/>
              </a:rPr>
              <a:t> - 1][j], f[</a:t>
            </a:r>
            <a:r>
              <a:rPr lang="en-US" altLang="zh-CN" dirty="0" err="1" smtClean="0">
                <a:latin typeface="+mj-lt"/>
              </a:rPr>
              <a:t>i</a:t>
            </a:r>
            <a:r>
              <a:rPr lang="en-US" altLang="zh-CN" dirty="0" smtClean="0">
                <a:latin typeface="+mj-lt"/>
              </a:rPr>
              <a:t>][j - 1])</a:t>
            </a:r>
          </a:p>
        </p:txBody>
      </p:sp>
      <p:sp>
        <p:nvSpPr>
          <p:cNvPr id="4" name="标题 1"/>
          <p:cNvSpPr>
            <a:spLocks noGrp="1"/>
          </p:cNvSpPr>
          <p:nvPr>
            <p:ph type="title"/>
          </p:nvPr>
        </p:nvSpPr>
        <p:spPr/>
        <p:txBody>
          <a:bodyPr/>
          <a:lstStyle/>
          <a:p>
            <a:r>
              <a:rPr lang="zh-CN" altLang="en-US" dirty="0" smtClean="0"/>
              <a:t>引入：取数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4</a:t>
            </a:r>
            <a:r>
              <a:rPr lang="zh-CN" altLang="en-US" dirty="0" smtClean="0"/>
              <a:t>：二取方格数</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有一个</a:t>
            </a:r>
            <a:r>
              <a:rPr lang="en-US" altLang="zh-CN" dirty="0" smtClean="0"/>
              <a:t>n</a:t>
            </a:r>
            <a:r>
              <a:rPr lang="zh-CN" altLang="en-US" dirty="0" smtClean="0"/>
              <a:t>*</a:t>
            </a:r>
            <a:r>
              <a:rPr lang="en-US" altLang="zh-CN" dirty="0" smtClean="0"/>
              <a:t>m</a:t>
            </a:r>
            <a:r>
              <a:rPr lang="zh-CN" altLang="en-US" dirty="0" smtClean="0"/>
              <a:t>矩形网格的道路，其每一个格点上有若干钱，一个人从左上角走到右下角，每一步只能向右或向下走，然后他又要从右下角走到左上角了，每一步只能向上或向左走，凡是他所经过的格点上的钱他可以拿走，问他最多可以得多少钱。</a:t>
            </a:r>
            <a:endParaRPr lang="en-US" altLang="zh-CN" dirty="0" smtClean="0"/>
          </a:p>
          <a:p>
            <a:r>
              <a:rPr lang="zh-CN" altLang="en-US" dirty="0" smtClean="0">
                <a:latin typeface="+mj-lt"/>
              </a:rPr>
              <a:t>输入</a:t>
            </a:r>
            <a:endParaRPr lang="en-US" altLang="zh-CN" dirty="0" smtClean="0">
              <a:latin typeface="+mj-lt"/>
            </a:endParaRPr>
          </a:p>
          <a:p>
            <a:r>
              <a:rPr lang="en-US" altLang="zh-CN" dirty="0" smtClean="0">
                <a:latin typeface="+mj-lt"/>
              </a:rPr>
              <a:t>3 </a:t>
            </a:r>
            <a:r>
              <a:rPr lang="en-US" altLang="zh-CN" dirty="0">
                <a:latin typeface="+mj-lt"/>
              </a:rPr>
              <a:t>3</a:t>
            </a:r>
            <a:br>
              <a:rPr lang="en-US" altLang="zh-CN" dirty="0">
                <a:latin typeface="+mj-lt"/>
              </a:rPr>
            </a:br>
            <a:r>
              <a:rPr lang="en-US" altLang="zh-CN" dirty="0">
                <a:latin typeface="+mj-lt"/>
              </a:rPr>
              <a:t>0 3 9</a:t>
            </a:r>
            <a:br>
              <a:rPr lang="en-US" altLang="zh-CN" dirty="0">
                <a:latin typeface="+mj-lt"/>
              </a:rPr>
            </a:br>
            <a:r>
              <a:rPr lang="en-US" altLang="zh-CN" dirty="0">
                <a:latin typeface="+mj-lt"/>
              </a:rPr>
              <a:t>2 8 5</a:t>
            </a:r>
            <a:br>
              <a:rPr lang="en-US" altLang="zh-CN" dirty="0">
                <a:latin typeface="+mj-lt"/>
              </a:rPr>
            </a:br>
            <a:r>
              <a:rPr lang="en-US" altLang="zh-CN" dirty="0">
                <a:latin typeface="+mj-lt"/>
              </a:rPr>
              <a:t>5 7 </a:t>
            </a:r>
            <a:r>
              <a:rPr lang="en-US" altLang="zh-CN" dirty="0" smtClean="0">
                <a:latin typeface="+mj-lt"/>
              </a:rPr>
              <a:t>0</a:t>
            </a:r>
          </a:p>
          <a:p>
            <a:r>
              <a:rPr lang="zh-CN" altLang="en-US" dirty="0" smtClean="0">
                <a:latin typeface="+mj-lt"/>
              </a:rPr>
              <a:t>输出：</a:t>
            </a:r>
            <a:r>
              <a:rPr lang="en-US" altLang="zh-CN" dirty="0">
                <a:latin typeface="+mj-lt"/>
              </a:rPr>
              <a:t> 34</a:t>
            </a:r>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84784"/>
            <a:ext cx="8229600" cy="5525616"/>
          </a:xfrm>
        </p:spPr>
        <p:txBody>
          <a:bodyPr>
            <a:normAutofit fontScale="92500"/>
          </a:bodyPr>
          <a:lstStyle/>
          <a:p>
            <a:r>
              <a:rPr lang="zh-CN" altLang="en-US" dirty="0" smtClean="0">
                <a:latin typeface="+mj-lt"/>
              </a:rPr>
              <a:t>我们可以将问题转化为为两个人</a:t>
            </a:r>
            <a:r>
              <a:rPr lang="zh-CN" altLang="en-US" dirty="0">
                <a:latin typeface="+mj-lt"/>
              </a:rPr>
              <a:t>一起</a:t>
            </a:r>
            <a:r>
              <a:rPr lang="zh-CN" altLang="en-US" dirty="0" smtClean="0">
                <a:latin typeface="+mj-lt"/>
              </a:rPr>
              <a:t>从左上角走到右下角</a:t>
            </a:r>
            <a:endParaRPr lang="en-US" altLang="zh-CN" dirty="0" smtClean="0">
              <a:latin typeface="+mj-lt"/>
            </a:endParaRPr>
          </a:p>
          <a:p>
            <a:r>
              <a:rPr lang="zh-CN" altLang="en-US" dirty="0" smtClean="0">
                <a:latin typeface="+mj-lt"/>
              </a:rPr>
              <a:t>首先</a:t>
            </a:r>
            <a:r>
              <a:rPr lang="zh-CN" altLang="en-US" dirty="0">
                <a:latin typeface="+mj-lt"/>
              </a:rPr>
              <a:t>说明两次</a:t>
            </a:r>
            <a:r>
              <a:rPr lang="en-US" altLang="zh-CN" dirty="0" err="1">
                <a:latin typeface="+mj-lt"/>
              </a:rPr>
              <a:t>dp</a:t>
            </a:r>
            <a:r>
              <a:rPr lang="zh-CN" altLang="en-US" dirty="0">
                <a:latin typeface="+mj-lt"/>
              </a:rPr>
              <a:t>取和是不对的，</a:t>
            </a:r>
            <a:endParaRPr lang="en-US" altLang="zh-CN" dirty="0">
              <a:latin typeface="+mj-lt"/>
            </a:endParaRPr>
          </a:p>
          <a:p>
            <a:r>
              <a:rPr lang="en-US" altLang="zh-CN" dirty="0" err="1" smtClean="0">
                <a:latin typeface="+mj-lt"/>
              </a:rPr>
              <a:t>eg</a:t>
            </a:r>
            <a:r>
              <a:rPr lang="zh-CN" altLang="en-US" dirty="0" smtClean="0">
                <a:latin typeface="+mj-lt"/>
              </a:rPr>
              <a:t>：</a:t>
            </a:r>
            <a:r>
              <a:rPr lang="en-US" altLang="zh-CN" dirty="0">
                <a:latin typeface="+mj-lt"/>
              </a:rPr>
              <a:t>0 1 1</a:t>
            </a:r>
            <a:br>
              <a:rPr lang="en-US" altLang="zh-CN" dirty="0">
                <a:latin typeface="+mj-lt"/>
              </a:rPr>
            </a:br>
            <a:r>
              <a:rPr lang="en-US" altLang="zh-CN" dirty="0" smtClean="0">
                <a:latin typeface="+mj-lt"/>
              </a:rPr>
              <a:t>	2 </a:t>
            </a:r>
            <a:r>
              <a:rPr lang="en-US" altLang="zh-CN" dirty="0">
                <a:latin typeface="+mj-lt"/>
              </a:rPr>
              <a:t>2 2</a:t>
            </a:r>
            <a:br>
              <a:rPr lang="en-US" altLang="zh-CN" dirty="0">
                <a:latin typeface="+mj-lt"/>
              </a:rPr>
            </a:br>
            <a:r>
              <a:rPr lang="en-US" altLang="zh-CN" dirty="0" smtClean="0">
                <a:latin typeface="+mj-lt"/>
              </a:rPr>
              <a:t>	1 </a:t>
            </a:r>
            <a:r>
              <a:rPr lang="en-US" altLang="zh-CN" dirty="0">
                <a:latin typeface="+mj-lt"/>
              </a:rPr>
              <a:t>1 </a:t>
            </a:r>
            <a:r>
              <a:rPr lang="en-US" altLang="zh-CN" dirty="0" smtClean="0">
                <a:latin typeface="+mj-lt"/>
              </a:rPr>
              <a:t>0</a:t>
            </a:r>
          </a:p>
          <a:p>
            <a:r>
              <a:rPr lang="zh-CN" altLang="en-US" dirty="0" smtClean="0">
                <a:latin typeface="+mj-lt"/>
              </a:rPr>
              <a:t>第一次取完最大的是</a:t>
            </a:r>
            <a:r>
              <a:rPr lang="en-US" altLang="zh-CN" dirty="0" smtClean="0">
                <a:latin typeface="+mj-lt"/>
              </a:rPr>
              <a:t>6</a:t>
            </a:r>
            <a:r>
              <a:rPr lang="zh-CN" altLang="en-US" dirty="0" smtClean="0">
                <a:latin typeface="+mj-lt"/>
              </a:rPr>
              <a:t>，矩阵变为</a:t>
            </a:r>
            <a:r>
              <a:rPr lang="en-US" altLang="zh-CN" dirty="0" smtClean="0">
                <a:latin typeface="+mj-lt"/>
              </a:rPr>
              <a:t>0 1 1</a:t>
            </a:r>
          </a:p>
          <a:p>
            <a:pPr marL="0" indent="0">
              <a:buNone/>
            </a:pPr>
            <a:r>
              <a:rPr lang="en-US" altLang="zh-CN" dirty="0">
                <a:latin typeface="+mj-lt"/>
              </a:rPr>
              <a:t> </a:t>
            </a:r>
            <a:r>
              <a:rPr lang="en-US" altLang="zh-CN" dirty="0" smtClean="0">
                <a:latin typeface="+mj-lt"/>
              </a:rPr>
              <a:t>  					       0 0 0</a:t>
            </a:r>
          </a:p>
          <a:p>
            <a:pPr marL="0" indent="0">
              <a:buNone/>
            </a:pPr>
            <a:r>
              <a:rPr lang="en-US" altLang="zh-CN" dirty="0">
                <a:latin typeface="+mj-lt"/>
              </a:rPr>
              <a:t> </a:t>
            </a:r>
            <a:r>
              <a:rPr lang="en-US" altLang="zh-CN" dirty="0" smtClean="0">
                <a:latin typeface="+mj-lt"/>
              </a:rPr>
              <a:t> 					       1 1 0</a:t>
            </a:r>
          </a:p>
          <a:p>
            <a:r>
              <a:rPr lang="zh-CN" altLang="en-US" dirty="0" smtClean="0">
                <a:latin typeface="+mj-lt"/>
              </a:rPr>
              <a:t>这样最后的答案就是</a:t>
            </a:r>
            <a:r>
              <a:rPr lang="en-US" altLang="zh-CN" dirty="0" smtClean="0">
                <a:latin typeface="+mj-lt"/>
              </a:rPr>
              <a:t>8</a:t>
            </a:r>
          </a:p>
          <a:p>
            <a:r>
              <a:rPr lang="zh-CN" altLang="en-US" dirty="0" smtClean="0">
                <a:latin typeface="+mj-lt"/>
              </a:rPr>
              <a:t>然而实际上：</a:t>
            </a:r>
            <a:endParaRPr lang="en-US" altLang="zh-CN" dirty="0" smtClean="0">
              <a:latin typeface="+mj-lt"/>
            </a:endParaRPr>
          </a:p>
          <a:p>
            <a:r>
              <a:rPr lang="en-US" altLang="zh-CN" dirty="0" err="1">
                <a:latin typeface="+mj-lt"/>
              </a:rPr>
              <a:t>eg</a:t>
            </a:r>
            <a:r>
              <a:rPr lang="zh-CN" altLang="en-US" dirty="0">
                <a:latin typeface="+mj-lt"/>
              </a:rPr>
              <a:t>：</a:t>
            </a:r>
            <a:r>
              <a:rPr lang="en-US" altLang="zh-CN" dirty="0">
                <a:latin typeface="+mj-lt"/>
              </a:rPr>
              <a:t>0 1 1</a:t>
            </a:r>
            <a:br>
              <a:rPr lang="en-US" altLang="zh-CN" dirty="0">
                <a:latin typeface="+mj-lt"/>
              </a:rPr>
            </a:br>
            <a:r>
              <a:rPr lang="en-US" altLang="zh-CN" dirty="0">
                <a:latin typeface="+mj-lt"/>
              </a:rPr>
              <a:t>	2 2 2</a:t>
            </a:r>
            <a:br>
              <a:rPr lang="en-US" altLang="zh-CN" dirty="0">
                <a:latin typeface="+mj-lt"/>
              </a:rPr>
            </a:br>
            <a:r>
              <a:rPr lang="en-US" altLang="zh-CN" dirty="0">
                <a:latin typeface="+mj-lt"/>
              </a:rPr>
              <a:t>	1 1 0</a:t>
            </a:r>
          </a:p>
          <a:p>
            <a:endParaRPr lang="en-US" altLang="zh-CN" dirty="0" smtClean="0">
              <a:latin typeface="+mj-lt"/>
            </a:endParaRPr>
          </a:p>
          <a:p>
            <a:endParaRPr lang="en-US" altLang="zh-CN" dirty="0" smtClean="0">
              <a:latin typeface="+mj-lt"/>
            </a:endParaRPr>
          </a:p>
        </p:txBody>
      </p:sp>
      <p:sp>
        <p:nvSpPr>
          <p:cNvPr id="4" name="标题 1"/>
          <p:cNvSpPr>
            <a:spLocks noGrp="1"/>
          </p:cNvSpPr>
          <p:nvPr>
            <p:ph type="title"/>
          </p:nvPr>
        </p:nvSpPr>
        <p:spPr>
          <a:xfrm>
            <a:off x="467544" y="476672"/>
            <a:ext cx="8229600" cy="1082384"/>
          </a:xfrm>
        </p:spPr>
        <p:txBody>
          <a:bodyPr>
            <a:normAutofit/>
          </a:bodyPr>
          <a:lstStyle/>
          <a:p>
            <a:r>
              <a:rPr lang="zh-CN" altLang="en-US" dirty="0" smtClean="0"/>
              <a:t>例</a:t>
            </a:r>
            <a:r>
              <a:rPr lang="en-US" altLang="zh-CN" dirty="0" smtClean="0"/>
              <a:t>4</a:t>
            </a:r>
            <a:r>
              <a:rPr lang="zh-CN" altLang="en-US" dirty="0" smtClean="0"/>
              <a:t>：二取方格数</a:t>
            </a:r>
            <a:endParaRPr lang="zh-CN" altLang="en-US" dirty="0"/>
          </a:p>
        </p:txBody>
      </p:sp>
      <p:cxnSp>
        <p:nvCxnSpPr>
          <p:cNvPr id="6" name="直接连接符 5"/>
          <p:cNvCxnSpPr/>
          <p:nvPr/>
        </p:nvCxnSpPr>
        <p:spPr>
          <a:xfrm>
            <a:off x="1547664" y="5963344"/>
            <a:ext cx="4320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979712" y="5963344"/>
            <a:ext cx="0" cy="7780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肘形连接符 11"/>
          <p:cNvCxnSpPr/>
          <p:nvPr/>
        </p:nvCxnSpPr>
        <p:spPr>
          <a:xfrm rot="16200000" flipH="1">
            <a:off x="1223628" y="6255314"/>
            <a:ext cx="792088" cy="180020"/>
          </a:xfrm>
          <a:prstGeom prst="bentConnector3">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709682" y="6741368"/>
            <a:ext cx="27003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25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500" fill="hold"/>
                                        <p:tgtEl>
                                          <p:spTgt spid="8"/>
                                        </p:tgtEl>
                                        <p:attrNameLst>
                                          <p:attrName>ppt_x</p:attrName>
                                        </p:attrNameLst>
                                      </p:cBhvr>
                                      <p:tavLst>
                                        <p:tav tm="0">
                                          <p:val>
                                            <p:strVal val="#ppt_x"/>
                                          </p:val>
                                        </p:tav>
                                        <p:tav tm="100000">
                                          <p:val>
                                            <p:strVal val="#ppt_x"/>
                                          </p:val>
                                        </p:tav>
                                      </p:tavLst>
                                    </p:anim>
                                    <p:anim calcmode="lin" valueType="num">
                                      <p:cBhvr additive="base">
                                        <p:cTn id="6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additive="base">
                                        <p:cTn id="73" dur="500" fill="hold"/>
                                        <p:tgtEl>
                                          <p:spTgt spid="12"/>
                                        </p:tgtEl>
                                        <p:attrNameLst>
                                          <p:attrName>ppt_x</p:attrName>
                                        </p:attrNameLst>
                                      </p:cBhvr>
                                      <p:tavLst>
                                        <p:tav tm="0">
                                          <p:val>
                                            <p:strVal val="#ppt_x"/>
                                          </p:val>
                                        </p:tav>
                                        <p:tav tm="100000">
                                          <p:val>
                                            <p:strVal val="#ppt_x"/>
                                          </p:val>
                                        </p:tav>
                                      </p:tavLst>
                                    </p:anim>
                                    <p:anim calcmode="lin" valueType="num">
                                      <p:cBhvr additive="base">
                                        <p:cTn id="7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500" fill="hold"/>
                                        <p:tgtEl>
                                          <p:spTgt spid="15"/>
                                        </p:tgtEl>
                                        <p:attrNameLst>
                                          <p:attrName>ppt_x</p:attrName>
                                        </p:attrNameLst>
                                      </p:cBhvr>
                                      <p:tavLst>
                                        <p:tav tm="0">
                                          <p:val>
                                            <p:strVal val="#ppt_x"/>
                                          </p:val>
                                        </p:tav>
                                        <p:tav tm="100000">
                                          <p:val>
                                            <p:strVal val="#ppt_x"/>
                                          </p:val>
                                        </p:tav>
                                      </p:tavLst>
                                    </p:anim>
                                    <p:anim calcmode="lin" valueType="num">
                                      <p:cBhvr additive="base">
                                        <p:cTn id="8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latin typeface="+mj-lt"/>
              </a:rPr>
              <a:t>这道题是典型的，双线程动态规划，简单地说就是将两条路同时算进</a:t>
            </a:r>
            <a:r>
              <a:rPr lang="zh-CN" altLang="en-US" dirty="0" smtClean="0">
                <a:latin typeface="+mj-lt"/>
              </a:rPr>
              <a:t>状态里</a:t>
            </a:r>
            <a:endParaRPr lang="en-US" altLang="zh-CN" dirty="0" smtClean="0">
              <a:latin typeface="+mj-lt"/>
            </a:endParaRPr>
          </a:p>
          <a:p>
            <a:r>
              <a:rPr lang="en-US" altLang="zh-CN" dirty="0" smtClean="0">
                <a:latin typeface="+mj-lt"/>
              </a:rPr>
              <a:t>F[i][j][k][l]</a:t>
            </a:r>
            <a:r>
              <a:rPr lang="zh-CN" altLang="en-US" dirty="0" smtClean="0">
                <a:latin typeface="+mj-lt"/>
              </a:rPr>
              <a:t>表示两个人分别走到</a:t>
            </a:r>
            <a:r>
              <a:rPr lang="en-US" altLang="zh-CN" dirty="0" smtClean="0">
                <a:latin typeface="+mj-lt"/>
              </a:rPr>
              <a:t>i</a:t>
            </a:r>
            <a:r>
              <a:rPr lang="zh-CN" altLang="en-US" dirty="0" smtClean="0">
                <a:latin typeface="+mj-lt"/>
              </a:rPr>
              <a:t>行</a:t>
            </a:r>
            <a:r>
              <a:rPr lang="en-US" altLang="zh-CN" dirty="0" smtClean="0">
                <a:latin typeface="+mj-lt"/>
              </a:rPr>
              <a:t>j</a:t>
            </a:r>
            <a:r>
              <a:rPr lang="zh-CN" altLang="en-US" dirty="0" smtClean="0">
                <a:latin typeface="+mj-lt"/>
              </a:rPr>
              <a:t>列和</a:t>
            </a:r>
            <a:r>
              <a:rPr lang="en-US" altLang="zh-CN" dirty="0" smtClean="0">
                <a:latin typeface="+mj-lt"/>
              </a:rPr>
              <a:t>k</a:t>
            </a:r>
            <a:r>
              <a:rPr lang="zh-CN" altLang="en-US" dirty="0" smtClean="0">
                <a:latin typeface="+mj-lt"/>
              </a:rPr>
              <a:t>行</a:t>
            </a:r>
            <a:r>
              <a:rPr lang="en-US" altLang="zh-CN" dirty="0" smtClean="0">
                <a:latin typeface="+mj-lt"/>
              </a:rPr>
              <a:t>l</a:t>
            </a:r>
            <a:r>
              <a:rPr lang="zh-CN" altLang="en-US" dirty="0" smtClean="0">
                <a:latin typeface="+mj-lt"/>
              </a:rPr>
              <a:t>列时所能取得最大值</a:t>
            </a:r>
            <a:endParaRPr lang="en-US" altLang="zh-CN" dirty="0" smtClean="0">
              <a:latin typeface="+mj-lt"/>
            </a:endParaRPr>
          </a:p>
          <a:p>
            <a:r>
              <a:rPr lang="en-US" altLang="zh-CN" dirty="0" smtClean="0">
                <a:latin typeface="+mj-lt"/>
              </a:rPr>
              <a:t>If ((I == k) &amp;&amp;(j ==l) )</a:t>
            </a:r>
          </a:p>
          <a:p>
            <a:r>
              <a:rPr lang="en-US" altLang="zh-CN" dirty="0">
                <a:latin typeface="+mj-lt"/>
              </a:rPr>
              <a:t> </a:t>
            </a:r>
            <a:r>
              <a:rPr lang="en-US" altLang="zh-CN" dirty="0" smtClean="0">
                <a:latin typeface="+mj-lt"/>
              </a:rPr>
              <a:t>    f[i][j][k][l] = max(f[i - 1][j][k - 1][</a:t>
            </a:r>
            <a:r>
              <a:rPr lang="en-US" altLang="zh-CN" dirty="0">
                <a:latin typeface="+mj-lt"/>
              </a:rPr>
              <a:t>l], </a:t>
            </a:r>
            <a:r>
              <a:rPr lang="en-US" altLang="zh-CN" dirty="0" smtClean="0">
                <a:latin typeface="+mj-lt"/>
              </a:rPr>
              <a:t>f[i][j- 1][</a:t>
            </a:r>
            <a:r>
              <a:rPr lang="en-US" altLang="zh-CN" dirty="0">
                <a:latin typeface="+mj-lt"/>
              </a:rPr>
              <a:t>k - 1][l], </a:t>
            </a:r>
            <a:r>
              <a:rPr lang="en-US" altLang="zh-CN" dirty="0" smtClean="0">
                <a:latin typeface="+mj-lt"/>
              </a:rPr>
              <a:t>f[i </a:t>
            </a:r>
            <a:r>
              <a:rPr lang="en-US" altLang="zh-CN" dirty="0">
                <a:latin typeface="+mj-lt"/>
              </a:rPr>
              <a:t>- 1][j][</a:t>
            </a:r>
            <a:r>
              <a:rPr lang="en-US" altLang="zh-CN" dirty="0" smtClean="0">
                <a:latin typeface="+mj-lt"/>
              </a:rPr>
              <a:t>k][l-1], f[i][j-1][k][l-1] )  +  a[i][j];</a:t>
            </a:r>
          </a:p>
          <a:p>
            <a:r>
              <a:rPr lang="en-US" altLang="zh-CN" dirty="0" smtClean="0">
                <a:latin typeface="+mj-lt"/>
              </a:rPr>
              <a:t>Else   f[i</a:t>
            </a:r>
            <a:r>
              <a:rPr lang="en-US" altLang="zh-CN" dirty="0">
                <a:latin typeface="+mj-lt"/>
              </a:rPr>
              <a:t>][j][k][l] = max(f[i - 1][j][k - 1][l], f[i][j- 1][k - 1][l], f[i - 1][j][k][l-1], f[i][j-1][k][l-1] </a:t>
            </a:r>
            <a:r>
              <a:rPr lang="en-US" altLang="zh-CN" dirty="0" smtClean="0">
                <a:latin typeface="+mj-lt"/>
              </a:rPr>
              <a:t>)  +  a[i</a:t>
            </a:r>
            <a:r>
              <a:rPr lang="en-US" altLang="zh-CN" dirty="0">
                <a:latin typeface="+mj-lt"/>
              </a:rPr>
              <a:t>][j] </a:t>
            </a:r>
            <a:r>
              <a:rPr lang="en-US" altLang="zh-CN" dirty="0" smtClean="0">
                <a:latin typeface="+mj-lt"/>
              </a:rPr>
              <a:t> +  a[k</a:t>
            </a:r>
            <a:r>
              <a:rPr lang="en-US" altLang="zh-CN" dirty="0">
                <a:latin typeface="+mj-lt"/>
              </a:rPr>
              <a:t>][l];</a:t>
            </a:r>
          </a:p>
        </p:txBody>
      </p:sp>
      <p:sp>
        <p:nvSpPr>
          <p:cNvPr id="4" name="标题 1"/>
          <p:cNvSpPr>
            <a:spLocks noGrp="1"/>
          </p:cNvSpPr>
          <p:nvPr>
            <p:ph type="title"/>
          </p:nvPr>
        </p:nvSpPr>
        <p:spPr/>
        <p:txBody>
          <a:bodyPr/>
          <a:lstStyle/>
          <a:p>
            <a:r>
              <a:rPr lang="zh-CN" altLang="en-US" dirty="0" smtClean="0"/>
              <a:t>例</a:t>
            </a:r>
            <a:r>
              <a:rPr lang="en-US" altLang="zh-CN" dirty="0" smtClean="0"/>
              <a:t>4</a:t>
            </a:r>
            <a:r>
              <a:rPr lang="zh-CN" altLang="en-US" dirty="0" smtClean="0"/>
              <a:t>：二取方格数</a:t>
            </a:r>
            <a:endParaRPr lang="zh-CN" altLang="en-US" dirty="0"/>
          </a:p>
        </p:txBody>
      </p:sp>
    </p:spTree>
    <p:extLst>
      <p:ext uri="{BB962C8B-B14F-4D97-AF65-F5344CB8AC3E}">
        <p14:creationId xmlns:p14="http://schemas.microsoft.com/office/powerpoint/2010/main" val="338569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这个</a:t>
            </a:r>
            <a:r>
              <a:rPr lang="zh-CN" altLang="en-US" dirty="0" smtClean="0"/>
              <a:t>题还可以将转移方程变成三维（利用对角线）的以减少时间复杂度。</a:t>
            </a:r>
            <a:endParaRPr lang="en-US" altLang="zh-CN" dirty="0" smtClean="0"/>
          </a:p>
          <a:p>
            <a:r>
              <a:rPr lang="zh-CN" altLang="en-US" dirty="0"/>
              <a:t>请</a:t>
            </a:r>
            <a:r>
              <a:rPr lang="zh-CN" altLang="en-US" dirty="0" smtClean="0"/>
              <a:t>大家自行思考！</a:t>
            </a:r>
            <a:endParaRPr lang="zh-CN" altLang="en-US" dirty="0"/>
          </a:p>
        </p:txBody>
      </p:sp>
      <p:sp>
        <p:nvSpPr>
          <p:cNvPr id="4" name="标题 1"/>
          <p:cNvSpPr>
            <a:spLocks noGrp="1"/>
          </p:cNvSpPr>
          <p:nvPr>
            <p:ph type="title"/>
          </p:nvPr>
        </p:nvSpPr>
        <p:spPr/>
        <p:txBody>
          <a:bodyPr/>
          <a:lstStyle/>
          <a:p>
            <a:r>
              <a:rPr lang="zh-CN" altLang="en-US" dirty="0" smtClean="0"/>
              <a:t>例</a:t>
            </a:r>
            <a:r>
              <a:rPr lang="en-US" altLang="zh-CN" dirty="0" smtClean="0"/>
              <a:t>4</a:t>
            </a:r>
            <a:r>
              <a:rPr lang="zh-CN" altLang="en-US" dirty="0" smtClean="0"/>
              <a:t>：二取方格数</a:t>
            </a:r>
            <a:endParaRPr lang="zh-CN" altLang="en-US" dirty="0"/>
          </a:p>
        </p:txBody>
      </p:sp>
    </p:spTree>
    <p:extLst>
      <p:ext uri="{BB962C8B-B14F-4D97-AF65-F5344CB8AC3E}">
        <p14:creationId xmlns:p14="http://schemas.microsoft.com/office/powerpoint/2010/main" val="8034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rot="418195">
            <a:off x="3509282" y="1541948"/>
            <a:ext cx="4609381" cy="1754326"/>
          </a:xfrm>
          <a:prstGeom prst="rect">
            <a:avLst/>
          </a:prstGeom>
          <a:noFill/>
        </p:spPr>
        <p:txBody>
          <a:bodyPr wrap="square" rtlCol="0">
            <a:spAutoFit/>
          </a:bodyPr>
          <a:lstStyle/>
          <a:p>
            <a:r>
              <a:rPr lang="zh-CN" altLang="en-US" sz="5400" dirty="0" smtClean="0">
                <a:latin typeface="华文新魏" pitchFamily="2" charset="-122"/>
                <a:ea typeface="华文新魏" pitchFamily="2" charset="-122"/>
                <a:cs typeface="Tahoma" pitchFamily="34" charset="0"/>
              </a:rPr>
              <a:t>下次课的内容是：树状</a:t>
            </a:r>
            <a:r>
              <a:rPr lang="en-US" altLang="zh-CN" sz="5400" dirty="0" err="1" smtClean="0">
                <a:latin typeface="华文新魏" pitchFamily="2" charset="-122"/>
                <a:ea typeface="华文新魏" pitchFamily="2" charset="-122"/>
                <a:cs typeface="Tahoma" pitchFamily="34" charset="0"/>
              </a:rPr>
              <a:t>dp</a:t>
            </a:r>
            <a:endParaRPr lang="zh-CN" altLang="en-US" sz="5400" dirty="0">
              <a:latin typeface="华文新魏" pitchFamily="2" charset="-122"/>
              <a:ea typeface="华文新魏" pitchFamily="2" charset="-122"/>
              <a:cs typeface="Tahoma" pitchFamily="34" charset="0"/>
            </a:endParaRPr>
          </a:p>
        </p:txBody>
      </p:sp>
      <p:sp>
        <p:nvSpPr>
          <p:cNvPr id="2" name="横卷形 1"/>
          <p:cNvSpPr/>
          <p:nvPr/>
        </p:nvSpPr>
        <p:spPr bwMode="auto">
          <a:xfrm rot="21142760">
            <a:off x="1115616" y="4471339"/>
            <a:ext cx="6804426" cy="1803754"/>
          </a:xfrm>
          <a:prstGeom prst="horizontalScroll">
            <a:avLst/>
          </a:prstGeom>
          <a:noFill/>
          <a:ln w="28575">
            <a:solidFill>
              <a:schemeClr val="tx2">
                <a:lumMod val="60000"/>
                <a:lumOff val="40000"/>
              </a:schemeClr>
            </a:solidFill>
            <a:round/>
            <a:headEnd/>
            <a:tailEnd/>
          </a:ln>
          <a:effectLst/>
        </p:spPr>
        <p:txBody>
          <a:bodyPr wrap="none" rtlCol="0" anchor="ctr"/>
          <a:lstStyle/>
          <a:p>
            <a:pPr algn="ctr"/>
            <a:r>
              <a:rPr lang="zh-CN" altLang="en-US" sz="4000" dirty="0">
                <a:latin typeface="华文隶书" pitchFamily="2" charset="-122"/>
                <a:ea typeface="华文隶书" pitchFamily="2" charset="-122"/>
              </a:rPr>
              <a:t>这节</a:t>
            </a:r>
            <a:r>
              <a:rPr lang="zh-CN" altLang="en-US" sz="4000" dirty="0" smtClean="0">
                <a:latin typeface="华文隶书" pitchFamily="2" charset="-122"/>
                <a:ea typeface="华文隶书" pitchFamily="2" charset="-122"/>
              </a:rPr>
              <a:t>课题少，</a:t>
            </a:r>
            <a:endParaRPr lang="en-US" altLang="zh-CN" sz="4000" dirty="0" smtClean="0">
              <a:latin typeface="华文隶书" pitchFamily="2" charset="-122"/>
              <a:ea typeface="华文隶书" pitchFamily="2" charset="-122"/>
            </a:endParaRPr>
          </a:p>
          <a:p>
            <a:pPr algn="ctr"/>
            <a:r>
              <a:rPr lang="zh-CN" altLang="en-US" sz="4000" dirty="0" smtClean="0">
                <a:latin typeface="华文隶书" pitchFamily="2" charset="-122"/>
                <a:ea typeface="华文隶书" pitchFamily="2" charset="-122"/>
              </a:rPr>
              <a:t>再送大家一道经典例题好了</a:t>
            </a:r>
          </a:p>
        </p:txBody>
      </p:sp>
    </p:spTree>
    <p:extLst>
      <p:ext uri="{BB962C8B-B14F-4D97-AF65-F5344CB8AC3E}">
        <p14:creationId xmlns:p14="http://schemas.microsoft.com/office/powerpoint/2010/main" val="84354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smtClean="0"/>
              <a:t>送一道例题</a:t>
            </a:r>
            <a:r>
              <a:rPr lang="en-US" altLang="zh-CN" dirty="0" smtClean="0"/>
              <a:t>——</a:t>
            </a:r>
            <a:r>
              <a:rPr lang="zh-CN" altLang="en-US" dirty="0" smtClean="0"/>
              <a:t>最大</a:t>
            </a:r>
            <a:r>
              <a:rPr lang="zh-CN" altLang="en-US" dirty="0"/>
              <a:t>子矩形</a:t>
            </a:r>
          </a:p>
        </p:txBody>
      </p:sp>
      <p:sp>
        <p:nvSpPr>
          <p:cNvPr id="6" name="内容占位符 5"/>
          <p:cNvSpPr>
            <a:spLocks noGrp="1"/>
          </p:cNvSpPr>
          <p:nvPr>
            <p:ph idx="1"/>
          </p:nvPr>
        </p:nvSpPr>
        <p:spPr/>
        <p:txBody>
          <a:bodyPr/>
          <a:lstStyle/>
          <a:p>
            <a:r>
              <a:rPr lang="zh-CN" altLang="en-US" dirty="0"/>
              <a:t>在一个矩阵中找到一个子矩阵，该子矩阵和最大！！输出最大和即</a:t>
            </a:r>
            <a:r>
              <a:rPr lang="zh-CN" altLang="en-US" dirty="0" smtClean="0"/>
              <a:t>可</a:t>
            </a:r>
            <a:r>
              <a:rPr lang="zh-CN" altLang="en-US" dirty="0" smtClean="0"/>
              <a:t>。</a:t>
            </a:r>
            <a:endParaRPr lang="en-US" altLang="zh-CN" dirty="0" smtClean="0"/>
          </a:p>
          <a:p>
            <a:endParaRPr lang="en-US" altLang="zh-CN" dirty="0"/>
          </a:p>
          <a:p>
            <a:r>
              <a:rPr lang="en-US" altLang="zh-CN" dirty="0">
                <a:latin typeface="+mj-lt"/>
              </a:rPr>
              <a:t>0 </a:t>
            </a:r>
            <a:r>
              <a:rPr lang="en-US" altLang="zh-CN" dirty="0" smtClean="0">
                <a:latin typeface="+mj-lt"/>
              </a:rPr>
              <a:t> -</a:t>
            </a:r>
            <a:r>
              <a:rPr lang="en-US" altLang="zh-CN" dirty="0">
                <a:latin typeface="+mj-lt"/>
              </a:rPr>
              <a:t>2 </a:t>
            </a:r>
            <a:r>
              <a:rPr lang="en-US" altLang="zh-CN" dirty="0" smtClean="0">
                <a:latin typeface="+mj-lt"/>
              </a:rPr>
              <a:t> -</a:t>
            </a:r>
            <a:r>
              <a:rPr lang="en-US" altLang="zh-CN" dirty="0">
                <a:latin typeface="+mj-lt"/>
              </a:rPr>
              <a:t>7 </a:t>
            </a:r>
            <a:r>
              <a:rPr lang="en-US" altLang="zh-CN" dirty="0" smtClean="0">
                <a:latin typeface="+mj-lt"/>
              </a:rPr>
              <a:t> 0</a:t>
            </a:r>
            <a:r>
              <a:rPr lang="en-US" altLang="zh-CN" dirty="0">
                <a:latin typeface="+mj-lt"/>
              </a:rPr>
              <a:t> </a:t>
            </a:r>
            <a:br>
              <a:rPr lang="en-US" altLang="zh-CN" dirty="0">
                <a:latin typeface="+mj-lt"/>
              </a:rPr>
            </a:br>
            <a:r>
              <a:rPr lang="en-US" altLang="zh-CN" dirty="0">
                <a:latin typeface="+mj-lt"/>
              </a:rPr>
              <a:t>9 </a:t>
            </a:r>
            <a:r>
              <a:rPr lang="en-US" altLang="zh-CN" dirty="0" smtClean="0">
                <a:latin typeface="+mj-lt"/>
              </a:rPr>
              <a:t>  2  -</a:t>
            </a:r>
            <a:r>
              <a:rPr lang="en-US" altLang="zh-CN" dirty="0">
                <a:latin typeface="+mj-lt"/>
              </a:rPr>
              <a:t>6 </a:t>
            </a:r>
            <a:r>
              <a:rPr lang="en-US" altLang="zh-CN" dirty="0" smtClean="0">
                <a:latin typeface="+mj-lt"/>
              </a:rPr>
              <a:t> 2</a:t>
            </a:r>
            <a:r>
              <a:rPr lang="en-US" altLang="zh-CN" dirty="0">
                <a:latin typeface="+mj-lt"/>
              </a:rPr>
              <a:t> </a:t>
            </a:r>
            <a:br>
              <a:rPr lang="en-US" altLang="zh-CN" dirty="0">
                <a:latin typeface="+mj-lt"/>
              </a:rPr>
            </a:br>
            <a:r>
              <a:rPr lang="en-US" altLang="zh-CN" dirty="0">
                <a:latin typeface="+mj-lt"/>
              </a:rPr>
              <a:t>-4 </a:t>
            </a:r>
            <a:r>
              <a:rPr lang="en-US" altLang="zh-CN" dirty="0" smtClean="0">
                <a:latin typeface="+mj-lt"/>
              </a:rPr>
              <a:t> 1  -</a:t>
            </a:r>
            <a:r>
              <a:rPr lang="en-US" altLang="zh-CN" dirty="0">
                <a:latin typeface="+mj-lt"/>
              </a:rPr>
              <a:t>4 </a:t>
            </a:r>
            <a:r>
              <a:rPr lang="en-US" altLang="zh-CN" dirty="0" smtClean="0">
                <a:latin typeface="+mj-lt"/>
              </a:rPr>
              <a:t> 1</a:t>
            </a:r>
            <a:r>
              <a:rPr lang="en-US" altLang="zh-CN" dirty="0">
                <a:latin typeface="+mj-lt"/>
              </a:rPr>
              <a:t> </a:t>
            </a:r>
            <a:br>
              <a:rPr lang="en-US" altLang="zh-CN" dirty="0">
                <a:latin typeface="+mj-lt"/>
              </a:rPr>
            </a:br>
            <a:r>
              <a:rPr lang="en-US" altLang="zh-CN" dirty="0">
                <a:latin typeface="+mj-lt"/>
              </a:rPr>
              <a:t>-1 </a:t>
            </a:r>
            <a:r>
              <a:rPr lang="en-US" altLang="zh-CN" dirty="0" smtClean="0">
                <a:latin typeface="+mj-lt"/>
              </a:rPr>
              <a:t> 8  0  -</a:t>
            </a:r>
            <a:r>
              <a:rPr lang="en-US" altLang="zh-CN" dirty="0">
                <a:latin typeface="+mj-lt"/>
              </a:rPr>
              <a:t>2 </a:t>
            </a:r>
            <a:endParaRPr lang="en-US" altLang="zh-CN" dirty="0" smtClean="0">
              <a:latin typeface="+mj-lt"/>
            </a:endParaRPr>
          </a:p>
          <a:p>
            <a:endParaRPr lang="zh-CN" altLang="en-US" dirty="0"/>
          </a:p>
        </p:txBody>
      </p:sp>
      <p:sp>
        <p:nvSpPr>
          <p:cNvPr id="2" name="圆角矩形 1"/>
          <p:cNvSpPr/>
          <p:nvPr/>
        </p:nvSpPr>
        <p:spPr bwMode="auto">
          <a:xfrm>
            <a:off x="755576" y="3717032"/>
            <a:ext cx="720080" cy="1296144"/>
          </a:xfrm>
          <a:prstGeom prst="round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smtClean="0">
              <a:latin typeface="Arial" charset="0"/>
              <a:ea typeface="宋体" charset="-122"/>
            </a:endParaRPr>
          </a:p>
        </p:txBody>
      </p:sp>
    </p:spTree>
    <p:extLst>
      <p:ext uri="{BB962C8B-B14F-4D97-AF65-F5344CB8AC3E}">
        <p14:creationId xmlns:p14="http://schemas.microsoft.com/office/powerpoint/2010/main" val="18765085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最大子矩形</a:t>
            </a:r>
          </a:p>
        </p:txBody>
      </p:sp>
      <p:sp>
        <p:nvSpPr>
          <p:cNvPr id="3" name="内容占位符 2"/>
          <p:cNvSpPr>
            <a:spLocks noGrp="1"/>
          </p:cNvSpPr>
          <p:nvPr>
            <p:ph idx="1"/>
          </p:nvPr>
        </p:nvSpPr>
        <p:spPr/>
        <p:txBody>
          <a:bodyPr/>
          <a:lstStyle/>
          <a:p>
            <a:r>
              <a:rPr lang="zh-CN" altLang="en-US" dirty="0" smtClean="0"/>
              <a:t>大家还记得之前讲的那个最大子序列和吗？？</a:t>
            </a:r>
            <a:endParaRPr lang="en-US" altLang="zh-CN" dirty="0" smtClean="0"/>
          </a:p>
          <a:p>
            <a:r>
              <a:rPr lang="zh-CN" altLang="en-US" dirty="0" smtClean="0"/>
              <a:t>其实最大子矩形不就是它的加强版么？</a:t>
            </a:r>
            <a:endParaRPr lang="en-US" altLang="zh-CN" dirty="0"/>
          </a:p>
          <a:p>
            <a:r>
              <a:rPr lang="zh-CN" altLang="en-US" dirty="0"/>
              <a:t>这个</a:t>
            </a:r>
            <a:r>
              <a:rPr lang="zh-CN" altLang="en-US" dirty="0" smtClean="0"/>
              <a:t>题的解决方法是：</a:t>
            </a:r>
            <a:endParaRPr lang="en-US" altLang="zh-CN" dirty="0" smtClean="0"/>
          </a:p>
          <a:p>
            <a:r>
              <a:rPr lang="zh-CN" altLang="en-US" dirty="0" smtClean="0"/>
              <a:t>枚举行（子矩形从第</a:t>
            </a:r>
            <a:r>
              <a:rPr lang="en-US" altLang="zh-CN" dirty="0" smtClean="0"/>
              <a:t>i</a:t>
            </a:r>
            <a:r>
              <a:rPr lang="zh-CN" altLang="en-US" dirty="0" smtClean="0"/>
              <a:t>行到第</a:t>
            </a:r>
            <a:r>
              <a:rPr lang="en-US" altLang="zh-CN" dirty="0" smtClean="0"/>
              <a:t>j</a:t>
            </a:r>
            <a:r>
              <a:rPr lang="zh-CN" altLang="en-US" dirty="0" smtClean="0"/>
              <a:t>行，</a:t>
            </a:r>
            <a:r>
              <a:rPr lang="en-US" altLang="zh-CN" dirty="0" smtClean="0"/>
              <a:t>i</a:t>
            </a:r>
            <a:r>
              <a:rPr lang="zh-CN" altLang="en-US" dirty="0" smtClean="0"/>
              <a:t>和</a:t>
            </a:r>
            <a:r>
              <a:rPr lang="en-US" altLang="zh-CN" dirty="0" smtClean="0"/>
              <a:t>j</a:t>
            </a:r>
            <a:r>
              <a:rPr lang="zh-CN" altLang="en-US" dirty="0" smtClean="0"/>
              <a:t>都要枚举）</a:t>
            </a:r>
            <a:endParaRPr lang="en-US" altLang="zh-CN" dirty="0" smtClean="0"/>
          </a:p>
          <a:p>
            <a:r>
              <a:rPr lang="zh-CN" altLang="en-US" dirty="0" smtClean="0"/>
              <a:t>然后把第</a:t>
            </a:r>
            <a:r>
              <a:rPr lang="en-US" altLang="zh-CN" dirty="0" smtClean="0"/>
              <a:t>i</a:t>
            </a:r>
            <a:r>
              <a:rPr lang="zh-CN" altLang="en-US" dirty="0" smtClean="0"/>
              <a:t>行到第</a:t>
            </a:r>
            <a:r>
              <a:rPr lang="en-US" altLang="zh-CN" dirty="0" smtClean="0"/>
              <a:t>j</a:t>
            </a:r>
            <a:r>
              <a:rPr lang="zh-CN" altLang="en-US" dirty="0" smtClean="0"/>
              <a:t>行压成一行</a:t>
            </a:r>
            <a:endParaRPr lang="en-US" altLang="zh-CN" dirty="0" smtClean="0"/>
          </a:p>
          <a:p>
            <a:r>
              <a:rPr lang="zh-CN" altLang="en-US" dirty="0" smtClean="0"/>
              <a:t>然后最大子序列</a:t>
            </a:r>
            <a:r>
              <a:rPr lang="en-US" altLang="zh-CN" dirty="0" smtClean="0"/>
              <a:t>……</a:t>
            </a:r>
          </a:p>
          <a:p>
            <a:r>
              <a:rPr lang="zh-CN" altLang="en-US" dirty="0"/>
              <a:t>搞</a:t>
            </a:r>
            <a:r>
              <a:rPr lang="zh-CN" altLang="en-US" dirty="0" smtClean="0"/>
              <a:t>定！！</a:t>
            </a:r>
            <a:r>
              <a:rPr lang="zh-CN" altLang="en-US" dirty="0"/>
              <a:t>简直</a:t>
            </a:r>
            <a:r>
              <a:rPr lang="en-US" altLang="zh-CN" dirty="0" smtClean="0"/>
              <a:t>perfect</a:t>
            </a:r>
            <a:r>
              <a:rPr lang="zh-CN" altLang="en-US" dirty="0" smtClean="0"/>
              <a:t>！</a:t>
            </a:r>
            <a:endParaRPr lang="en-US" altLang="zh-CN" dirty="0" smtClean="0"/>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3861048"/>
            <a:ext cx="2592288" cy="2681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23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教一个小技巧</a:t>
            </a:r>
            <a:r>
              <a:rPr lang="en-US" altLang="zh-CN" dirty="0" smtClean="0"/>
              <a:t>——</a:t>
            </a:r>
            <a:r>
              <a:rPr lang="zh-CN" altLang="en-US" dirty="0" smtClean="0"/>
              <a:t>维护前缀和</a:t>
            </a:r>
            <a:endParaRPr lang="en-US" altLang="zh-CN" dirty="0" smtClean="0"/>
          </a:p>
          <a:p>
            <a:r>
              <a:rPr lang="zh-CN" altLang="en-US" dirty="0" smtClean="0"/>
              <a:t>对于一个序列如果我们要多次求某一个区间的和</a:t>
            </a:r>
            <a:endParaRPr lang="en-US" altLang="zh-CN" dirty="0"/>
          </a:p>
          <a:p>
            <a:r>
              <a:rPr lang="en-US" altLang="zh-CN" dirty="0" smtClean="0"/>
              <a:t>Sum[i]</a:t>
            </a:r>
            <a:r>
              <a:rPr lang="zh-CN" altLang="en-US" dirty="0" smtClean="0"/>
              <a:t>表示前</a:t>
            </a:r>
            <a:r>
              <a:rPr lang="en-US" altLang="zh-CN" dirty="0" smtClean="0"/>
              <a:t>i</a:t>
            </a:r>
            <a:r>
              <a:rPr lang="zh-CN" altLang="en-US" dirty="0" smtClean="0"/>
              <a:t>个元素的和</a:t>
            </a:r>
            <a:endParaRPr lang="en-US" altLang="zh-CN" dirty="0" smtClean="0"/>
          </a:p>
          <a:p>
            <a:r>
              <a:rPr lang="zh-CN" altLang="en-US" dirty="0" smtClean="0"/>
              <a:t>那么区间</a:t>
            </a:r>
            <a:r>
              <a:rPr lang="en-US" altLang="zh-CN" dirty="0" smtClean="0"/>
              <a:t>[x, y]</a:t>
            </a:r>
            <a:r>
              <a:rPr lang="zh-CN" altLang="en-US" dirty="0" smtClean="0"/>
              <a:t>的和就等于</a:t>
            </a:r>
            <a:r>
              <a:rPr lang="en-US" altLang="zh-CN" dirty="0" smtClean="0"/>
              <a:t>sum[y] – sum[x - 1]</a:t>
            </a:r>
          </a:p>
        </p:txBody>
      </p:sp>
      <p:sp>
        <p:nvSpPr>
          <p:cNvPr id="4" name="标题 1"/>
          <p:cNvSpPr>
            <a:spLocks noGrp="1"/>
          </p:cNvSpPr>
          <p:nvPr>
            <p:ph type="title"/>
          </p:nvPr>
        </p:nvSpPr>
        <p:spPr/>
        <p:txBody>
          <a:bodyPr/>
          <a:lstStyle/>
          <a:p>
            <a:r>
              <a:rPr lang="zh-CN" altLang="en-US" dirty="0"/>
              <a:t>最大子矩形</a:t>
            </a:r>
          </a:p>
        </p:txBody>
      </p:sp>
    </p:spTree>
    <p:extLst>
      <p:ext uri="{BB962C8B-B14F-4D97-AF65-F5344CB8AC3E}">
        <p14:creationId xmlns:p14="http://schemas.microsoft.com/office/powerpoint/2010/main" val="86826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1</a:t>
            </a:r>
            <a:r>
              <a:rPr lang="zh-CN" altLang="en-US" dirty="0" smtClean="0"/>
              <a:t>：括号匹配（</a:t>
            </a:r>
            <a:r>
              <a:rPr lang="en-US" altLang="zh-CN" dirty="0" smtClean="0"/>
              <a:t>poj2955</a:t>
            </a:r>
            <a:r>
              <a:rPr lang="zh-CN" altLang="en-US" dirty="0" smtClean="0"/>
              <a:t>）</a:t>
            </a:r>
          </a:p>
        </p:txBody>
      </p:sp>
      <p:sp>
        <p:nvSpPr>
          <p:cNvPr id="3" name="内容占位符 2"/>
          <p:cNvSpPr>
            <a:spLocks noGrp="1"/>
          </p:cNvSpPr>
          <p:nvPr>
            <p:ph idx="1"/>
          </p:nvPr>
        </p:nvSpPr>
        <p:spPr/>
        <p:txBody>
          <a:bodyPr/>
          <a:lstStyle/>
          <a:p>
            <a:r>
              <a:rPr lang="zh-CN" altLang="en-US" dirty="0" smtClean="0">
                <a:latin typeface="Arial" charset="0"/>
              </a:rPr>
              <a:t>题目大意：给出一个括号序列，求出其中匹配的括号数</a:t>
            </a:r>
            <a:endParaRPr lang="en-US" altLang="zh-CN" dirty="0" smtClean="0">
              <a:latin typeface="Arial" charset="0"/>
            </a:endParaRPr>
          </a:p>
          <a:p>
            <a:r>
              <a:rPr lang="zh-CN" altLang="en-US" dirty="0" smtClean="0">
                <a:latin typeface="Arial" charset="0"/>
              </a:rPr>
              <a:t>例子：</a:t>
            </a:r>
          </a:p>
          <a:p>
            <a:r>
              <a:rPr lang="en-US" altLang="zh-CN" dirty="0" smtClean="0">
                <a:latin typeface="Arial" charset="0"/>
              </a:rPr>
              <a:t>((()))	6</a:t>
            </a:r>
          </a:p>
          <a:p>
            <a:r>
              <a:rPr lang="en-US" altLang="zh-CN" dirty="0" smtClean="0">
                <a:latin typeface="Arial" charset="0"/>
              </a:rPr>
              <a:t>()()()	6</a:t>
            </a:r>
          </a:p>
          <a:p>
            <a:r>
              <a:rPr lang="en-US" altLang="zh-CN" dirty="0" smtClean="0">
                <a:latin typeface="Arial" charset="0"/>
              </a:rPr>
              <a:t>([]])		4</a:t>
            </a:r>
          </a:p>
          <a:p>
            <a:r>
              <a:rPr lang="en-US" altLang="zh-CN" dirty="0" smtClean="0">
                <a:latin typeface="Arial" charset="0"/>
              </a:rPr>
              <a:t> )[)( 		0</a:t>
            </a:r>
          </a:p>
          <a:p>
            <a:r>
              <a:rPr lang="en-US" altLang="zh-CN" dirty="0" smtClean="0">
                <a:latin typeface="Arial" charset="0"/>
              </a:rPr>
              <a:t>([][][)	6</a:t>
            </a:r>
            <a:endParaRPr lang="zh-CN" altLang="en-US" dirty="0" smtClean="0">
              <a:latin typeface="Arial" charset="0"/>
            </a:endParaRPr>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0"/>
            <a:ext cx="5432400" cy="6944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bwMode="auto">
          <a:xfrm>
            <a:off x="6228184" y="4077072"/>
            <a:ext cx="2448272" cy="2088232"/>
          </a:xfrm>
          <a:prstGeom prst="roundRect">
            <a:avLst/>
          </a:prstGeom>
          <a:noFill/>
          <a:ln w="28575">
            <a:solidFill>
              <a:schemeClr val="tx2">
                <a:lumMod val="60000"/>
                <a:lumOff val="40000"/>
              </a:schemeClr>
            </a:solidFill>
            <a:round/>
            <a:headEnd/>
            <a:tailEnd/>
          </a:ln>
          <a:effectLst/>
        </p:spPr>
        <p:txBody>
          <a:bodyPr wrap="none" rtlCol="0" anchor="ctr"/>
          <a:lstStyle/>
          <a:p>
            <a:pPr algn="ctr"/>
            <a:r>
              <a:rPr lang="zh-CN" altLang="en-US" sz="2800" b="1" dirty="0" smtClean="0">
                <a:latin typeface="华文楷体" pitchFamily="2" charset="-122"/>
                <a:ea typeface="华文楷体" pitchFamily="2" charset="-122"/>
              </a:rPr>
              <a:t>自己的代码，</a:t>
            </a:r>
            <a:endParaRPr lang="en-US" altLang="zh-CN" sz="2800" b="1" dirty="0" smtClean="0">
              <a:latin typeface="华文楷体" pitchFamily="2" charset="-122"/>
              <a:ea typeface="华文楷体" pitchFamily="2" charset="-122"/>
            </a:endParaRPr>
          </a:p>
          <a:p>
            <a:pPr algn="ctr"/>
            <a:r>
              <a:rPr lang="zh-CN" altLang="en-US" sz="2800" b="1" dirty="0" smtClean="0">
                <a:latin typeface="华文楷体" pitchFamily="2" charset="-122"/>
                <a:ea typeface="华文楷体" pitchFamily="2" charset="-122"/>
              </a:rPr>
              <a:t>有点丑</a:t>
            </a:r>
            <a:endParaRPr lang="en-US" altLang="zh-CN" sz="2800" b="1" dirty="0" smtClean="0">
              <a:latin typeface="华文楷体" pitchFamily="2" charset="-122"/>
              <a:ea typeface="华文楷体" pitchFamily="2" charset="-122"/>
            </a:endParaRPr>
          </a:p>
          <a:p>
            <a:pPr algn="ctr"/>
            <a:r>
              <a:rPr lang="zh-CN" altLang="en-US" sz="2800" b="1" dirty="0">
                <a:latin typeface="华文楷体" pitchFamily="2" charset="-122"/>
                <a:ea typeface="华文楷体" pitchFamily="2" charset="-122"/>
              </a:rPr>
              <a:t>群</a:t>
            </a:r>
            <a:r>
              <a:rPr lang="zh-CN" altLang="en-US" sz="2800" b="1" dirty="0" smtClean="0">
                <a:latin typeface="华文楷体" pitchFamily="2" charset="-122"/>
                <a:ea typeface="华文楷体" pitchFamily="2" charset="-122"/>
              </a:rPr>
              <a:t>巨见笑了</a:t>
            </a:r>
            <a:r>
              <a:rPr lang="en-US" altLang="zh-CN" sz="2800" b="1" dirty="0" smtClean="0">
                <a:latin typeface="华文楷体" pitchFamily="2" charset="-122"/>
                <a:ea typeface="华文楷体" pitchFamily="2" charset="-122"/>
              </a:rPr>
              <a:t>…</a:t>
            </a:r>
            <a:endParaRPr lang="zh-CN" altLang="en-US" sz="2800" b="1" dirty="0" smtClean="0">
              <a:latin typeface="华文楷体" pitchFamily="2" charset="-122"/>
              <a:ea typeface="华文楷体" pitchFamily="2" charset="-122"/>
            </a:endParaRPr>
          </a:p>
        </p:txBody>
      </p:sp>
    </p:spTree>
    <p:extLst>
      <p:ext uri="{BB962C8B-B14F-4D97-AF65-F5344CB8AC3E}">
        <p14:creationId xmlns:p14="http://schemas.microsoft.com/office/powerpoint/2010/main" val="4108874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第一步：确定状态</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en-US" altLang="zh-CN" dirty="0" smtClean="0">
                <a:latin typeface="Arial" charset="0"/>
              </a:rPr>
              <a:t>f[</a:t>
            </a:r>
            <a:r>
              <a:rPr lang="en-US" altLang="zh-CN" dirty="0" err="1" smtClean="0">
                <a:latin typeface="Arial" charset="0"/>
              </a:rPr>
              <a:t>i</a:t>
            </a:r>
            <a:r>
              <a:rPr lang="en-US" altLang="zh-CN" dirty="0" smtClean="0">
                <a:latin typeface="Arial" charset="0"/>
              </a:rPr>
              <a:t>][j] </a:t>
            </a:r>
            <a:r>
              <a:rPr lang="zh-CN" altLang="en-US" dirty="0" smtClean="0">
                <a:latin typeface="Arial" charset="0"/>
              </a:rPr>
              <a:t>表示</a:t>
            </a:r>
            <a:r>
              <a:rPr lang="en-US" altLang="zh-CN" dirty="0" err="1" smtClean="0">
                <a:solidFill>
                  <a:srgbClr val="FF0000"/>
                </a:solidFill>
                <a:latin typeface="Arial" charset="0"/>
              </a:rPr>
              <a:t>ai</a:t>
            </a:r>
            <a:r>
              <a:rPr lang="en-US" altLang="zh-CN" dirty="0" smtClean="0">
                <a:solidFill>
                  <a:srgbClr val="FF0000"/>
                </a:solidFill>
                <a:latin typeface="Arial" charset="0"/>
              </a:rPr>
              <a:t>……</a:t>
            </a:r>
            <a:r>
              <a:rPr lang="en-US" altLang="zh-CN" dirty="0" err="1" smtClean="0">
                <a:solidFill>
                  <a:srgbClr val="FF0000"/>
                </a:solidFill>
                <a:latin typeface="Arial" charset="0"/>
              </a:rPr>
              <a:t>aj</a:t>
            </a:r>
            <a:r>
              <a:rPr lang="zh-CN" altLang="en-US" dirty="0" smtClean="0">
                <a:solidFill>
                  <a:srgbClr val="FF0000"/>
                </a:solidFill>
                <a:latin typeface="Arial" charset="0"/>
              </a:rPr>
              <a:t>的串中，有多少个已经匹配的括号</a:t>
            </a:r>
            <a:endParaRPr lang="en-US" altLang="zh-CN" dirty="0" smtClean="0"/>
          </a:p>
          <a:p>
            <a:pP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第二步：确定状态转移方程</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r>
              <a:rPr lang="zh-CN" altLang="en-US" dirty="0" smtClean="0">
                <a:latin typeface="Arial" charset="0"/>
              </a:rPr>
              <a:t>如果</a:t>
            </a:r>
            <a:r>
              <a:rPr lang="en-US" altLang="zh-CN" dirty="0" err="1" smtClean="0">
                <a:latin typeface="Arial" charset="0"/>
              </a:rPr>
              <a:t>ai</a:t>
            </a:r>
            <a:r>
              <a:rPr lang="zh-CN" altLang="en-US" dirty="0" smtClean="0">
                <a:latin typeface="Arial" charset="0"/>
              </a:rPr>
              <a:t>与</a:t>
            </a:r>
            <a:r>
              <a:rPr lang="en-US" altLang="zh-CN" dirty="0" err="1" smtClean="0">
                <a:latin typeface="Arial" charset="0"/>
              </a:rPr>
              <a:t>ak</a:t>
            </a:r>
            <a:r>
              <a:rPr lang="zh-CN" altLang="en-US" dirty="0" smtClean="0">
                <a:latin typeface="Arial" charset="0"/>
              </a:rPr>
              <a:t>是匹配的</a:t>
            </a:r>
            <a:endParaRPr lang="en-US" altLang="zh-CN" dirty="0" smtClean="0">
              <a:latin typeface="Arial" charset="0"/>
            </a:endParaRPr>
          </a:p>
          <a:p>
            <a:r>
              <a:rPr lang="en-US" altLang="zh-CN" dirty="0" smtClean="0">
                <a:latin typeface="Arial" charset="0"/>
              </a:rPr>
              <a:t>f[</a:t>
            </a:r>
            <a:r>
              <a:rPr lang="en-US" altLang="zh-CN" dirty="0" err="1" smtClean="0">
                <a:latin typeface="Arial" charset="0"/>
              </a:rPr>
              <a:t>i</a:t>
            </a:r>
            <a:r>
              <a:rPr lang="en-US" altLang="zh-CN" dirty="0" smtClean="0">
                <a:latin typeface="Arial" charset="0"/>
              </a:rPr>
              <a:t>][j] = max(f[</a:t>
            </a:r>
            <a:r>
              <a:rPr lang="en-US" altLang="zh-CN" dirty="0" err="1" smtClean="0">
                <a:latin typeface="Arial" charset="0"/>
              </a:rPr>
              <a:t>i</a:t>
            </a:r>
            <a:r>
              <a:rPr lang="en-US" altLang="zh-CN" dirty="0" smtClean="0">
                <a:latin typeface="Arial" charset="0"/>
              </a:rPr>
              <a:t>][j], f[</a:t>
            </a:r>
            <a:r>
              <a:rPr lang="en-US" altLang="zh-CN" dirty="0" err="1" smtClean="0">
                <a:latin typeface="Arial" charset="0"/>
              </a:rPr>
              <a:t>i</a:t>
            </a:r>
            <a:r>
              <a:rPr lang="en-US" altLang="zh-CN" dirty="0" smtClean="0">
                <a:latin typeface="Arial" charset="0"/>
              </a:rPr>
              <a:t> + 1][k - 1] + f[k + 1][j] + 2)</a:t>
            </a:r>
          </a:p>
          <a:p>
            <a:r>
              <a:rPr lang="zh-CN" altLang="en-US" dirty="0" smtClean="0">
                <a:latin typeface="Arial" charset="0"/>
              </a:rPr>
              <a:t>（相当于是将</a:t>
            </a:r>
            <a:r>
              <a:rPr lang="en-US" altLang="zh-CN" dirty="0" err="1" smtClean="0">
                <a:latin typeface="Arial" charset="0"/>
              </a:rPr>
              <a:t>i</a:t>
            </a:r>
            <a:r>
              <a:rPr lang="zh-CN" altLang="en-US" dirty="0" smtClean="0">
                <a:latin typeface="Arial" charset="0"/>
              </a:rPr>
              <a:t>到</a:t>
            </a:r>
            <a:r>
              <a:rPr lang="en-US" altLang="zh-CN" dirty="0" smtClean="0">
                <a:latin typeface="Arial" charset="0"/>
              </a:rPr>
              <a:t>j</a:t>
            </a:r>
            <a:r>
              <a:rPr lang="zh-CN" altLang="en-US" dirty="0" smtClean="0">
                <a:latin typeface="Arial" charset="0"/>
              </a:rPr>
              <a:t>分成</a:t>
            </a:r>
            <a:r>
              <a:rPr lang="en-US" altLang="zh-CN" dirty="0" smtClean="0">
                <a:latin typeface="Arial" charset="0"/>
              </a:rPr>
              <a:t>[</a:t>
            </a:r>
            <a:r>
              <a:rPr lang="en-US" altLang="zh-CN" dirty="0" err="1" smtClean="0">
                <a:latin typeface="Arial" charset="0"/>
              </a:rPr>
              <a:t>xxxxx</a:t>
            </a:r>
            <a:r>
              <a:rPr lang="en-US" altLang="zh-CN" dirty="0" smtClean="0">
                <a:latin typeface="Arial" charset="0"/>
              </a:rPr>
              <a:t>]</a:t>
            </a:r>
            <a:r>
              <a:rPr lang="en-US" altLang="zh-CN" dirty="0" err="1" smtClean="0">
                <a:latin typeface="Arial" charset="0"/>
              </a:rPr>
              <a:t>xxxxx</a:t>
            </a:r>
            <a:r>
              <a:rPr lang="zh-CN" altLang="en-US" dirty="0" smtClean="0">
                <a:latin typeface="Arial" charset="0"/>
              </a:rPr>
              <a:t>两部分）</a:t>
            </a:r>
            <a:endParaRPr lang="en-US" altLang="zh-CN" dirty="0" smtClean="0">
              <a:latin typeface="Arial" charset="0"/>
            </a:endParaRPr>
          </a:p>
          <a:p>
            <a:r>
              <a:rPr lang="zh-CN" altLang="en-US" dirty="0" smtClean="0">
                <a:latin typeface="Arial" charset="0"/>
              </a:rPr>
              <a:t>否则</a:t>
            </a:r>
            <a:r>
              <a:rPr lang="en-US" altLang="zh-CN" dirty="0" smtClean="0">
                <a:latin typeface="Arial" charset="0"/>
              </a:rPr>
              <a:t>f[</a:t>
            </a:r>
            <a:r>
              <a:rPr lang="en-US" altLang="zh-CN" dirty="0" err="1" smtClean="0">
                <a:latin typeface="Arial" charset="0"/>
              </a:rPr>
              <a:t>i</a:t>
            </a:r>
            <a:r>
              <a:rPr lang="en-US" altLang="zh-CN" dirty="0" smtClean="0">
                <a:latin typeface="Arial" charset="0"/>
              </a:rPr>
              <a:t>][j] = f[</a:t>
            </a:r>
            <a:r>
              <a:rPr lang="en-US" altLang="zh-CN" dirty="0" err="1" smtClean="0">
                <a:latin typeface="Arial" charset="0"/>
              </a:rPr>
              <a:t>i</a:t>
            </a:r>
            <a:r>
              <a:rPr lang="en-US" altLang="zh-CN" dirty="0" smtClean="0">
                <a:latin typeface="Arial" charset="0"/>
              </a:rPr>
              <a:t> + 1][j]</a:t>
            </a:r>
          </a:p>
          <a:p>
            <a:r>
              <a:rPr lang="zh-CN" altLang="en-US" dirty="0" smtClean="0">
                <a:latin typeface="Arial" charset="0"/>
              </a:rPr>
              <a:t>（将第一个元素去掉</a:t>
            </a:r>
            <a:r>
              <a:rPr lang="en-US" altLang="zh-CN" dirty="0" smtClean="0">
                <a:latin typeface="Arial" charset="0"/>
              </a:rPr>
              <a:t>——</a:t>
            </a:r>
            <a:r>
              <a:rPr lang="zh-CN" altLang="en-US" dirty="0" smtClean="0">
                <a:latin typeface="Arial" charset="0"/>
              </a:rPr>
              <a:t>因为它肯定不能算）</a:t>
            </a:r>
            <a:endParaRPr lang="en-US" altLang="zh-CN" dirty="0" smtClean="0">
              <a:latin typeface="Arial" charset="0"/>
            </a:endParaRPr>
          </a:p>
          <a:p>
            <a:r>
              <a:rPr lang="zh-CN" altLang="en-US" dirty="0" smtClean="0">
                <a:latin typeface="Arial" charset="0"/>
              </a:rPr>
              <a:t>边界 </a:t>
            </a:r>
            <a:r>
              <a:rPr lang="en-US" altLang="zh-CN" dirty="0" smtClean="0">
                <a:latin typeface="Arial" charset="0"/>
              </a:rPr>
              <a:t>f[</a:t>
            </a:r>
            <a:r>
              <a:rPr lang="en-US" altLang="zh-CN" dirty="0" err="1" smtClean="0">
                <a:latin typeface="Arial" charset="0"/>
              </a:rPr>
              <a:t>i</a:t>
            </a:r>
            <a:r>
              <a:rPr lang="en-US" altLang="zh-CN" dirty="0" smtClean="0">
                <a:latin typeface="Arial" charset="0"/>
              </a:rPr>
              <a:t>][</a:t>
            </a:r>
            <a:r>
              <a:rPr lang="en-US" altLang="zh-CN" dirty="0" err="1" smtClean="0">
                <a:latin typeface="Arial" charset="0"/>
              </a:rPr>
              <a:t>i</a:t>
            </a:r>
            <a:r>
              <a:rPr lang="en-US" altLang="zh-CN" dirty="0" smtClean="0">
                <a:latin typeface="Arial" charset="0"/>
              </a:rPr>
              <a:t>] = 0</a:t>
            </a:r>
          </a:p>
          <a:p>
            <a:pPr>
              <a:defRPr/>
            </a:pP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endParaRPr lang="zh-CN" altLang="en-US" dirty="0"/>
          </a:p>
        </p:txBody>
      </p:sp>
      <p:sp>
        <p:nvSpPr>
          <p:cNvPr id="4" name="标题 1"/>
          <p:cNvSpPr>
            <a:spLocks noGrp="1"/>
          </p:cNvSpPr>
          <p:nvPr>
            <p:ph type="title"/>
          </p:nvPr>
        </p:nvSpPr>
        <p:spPr/>
        <p:txBody>
          <a:bodyPr/>
          <a:lstStyle/>
          <a:p>
            <a:r>
              <a:rPr lang="zh-CN" altLang="en-US" dirty="0" smtClean="0"/>
              <a:t>例</a:t>
            </a:r>
            <a:r>
              <a:rPr lang="en-US" altLang="zh-CN" dirty="0" smtClean="0"/>
              <a:t>1</a:t>
            </a:r>
            <a:r>
              <a:rPr lang="zh-CN" altLang="en-US" dirty="0" smtClean="0"/>
              <a:t>：括号匹配（</a:t>
            </a:r>
            <a:r>
              <a:rPr lang="en-US" altLang="zh-CN" dirty="0" smtClean="0"/>
              <a:t>poj2955</a:t>
            </a:r>
            <a:r>
              <a:rPr lang="zh-CN" alt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第三步：确定编程实现方式</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r>
              <a:rPr lang="zh-CN" altLang="en-US" dirty="0" smtClean="0">
                <a:latin typeface="Arial" charset="0"/>
              </a:rPr>
              <a:t>推荐使用记忆化搜索</a:t>
            </a:r>
            <a:endParaRPr lang="en-US" altLang="zh-CN" dirty="0" smtClean="0">
              <a:latin typeface="Arial" charset="0"/>
            </a:endParaRPr>
          </a:p>
          <a:p>
            <a:r>
              <a:rPr lang="zh-CN" altLang="en-US" dirty="0" smtClean="0">
                <a:latin typeface="Arial" charset="0"/>
              </a:rPr>
              <a:t>如果用递推的话，应该是区间大小由小到大递增作为最外层循环</a:t>
            </a:r>
            <a:endParaRPr lang="en-US" altLang="zh-CN" dirty="0" smtClean="0">
              <a:latin typeface="Arial" charset="0"/>
            </a:endParaRPr>
          </a:p>
        </p:txBody>
      </p:sp>
      <p:sp>
        <p:nvSpPr>
          <p:cNvPr id="4" name="标题 1"/>
          <p:cNvSpPr>
            <a:spLocks noGrp="1"/>
          </p:cNvSpPr>
          <p:nvPr>
            <p:ph type="title"/>
          </p:nvPr>
        </p:nvSpPr>
        <p:spPr/>
        <p:txBody>
          <a:bodyPr/>
          <a:lstStyle/>
          <a:p>
            <a:r>
              <a:rPr lang="zh-CN" altLang="en-US" dirty="0" smtClean="0"/>
              <a:t>例</a:t>
            </a:r>
            <a:r>
              <a:rPr lang="en-US" altLang="zh-CN" dirty="0" smtClean="0"/>
              <a:t>1</a:t>
            </a:r>
            <a:r>
              <a:rPr lang="zh-CN" altLang="en-US" dirty="0" smtClean="0"/>
              <a:t>：括号匹配（</a:t>
            </a:r>
            <a:r>
              <a:rPr lang="en-US" altLang="zh-CN" dirty="0" smtClean="0"/>
              <a:t>poj2955</a:t>
            </a:r>
            <a:r>
              <a:rPr lang="zh-CN" altLang="en-US" dirty="0" smtClean="0"/>
              <a:t>）</a:t>
            </a:r>
          </a:p>
        </p:txBody>
      </p:sp>
      <p:sp>
        <p:nvSpPr>
          <p:cNvPr id="5" name="TextBox 4"/>
          <p:cNvSpPr txBox="1"/>
          <p:nvPr/>
        </p:nvSpPr>
        <p:spPr>
          <a:xfrm>
            <a:off x="214282" y="3714752"/>
            <a:ext cx="8929718" cy="3416320"/>
          </a:xfrm>
          <a:prstGeom prst="rect">
            <a:avLst/>
          </a:prstGeom>
          <a:noFill/>
        </p:spPr>
        <p:txBody>
          <a:bodyPr wrap="square" rtlCol="0">
            <a:spAutoFit/>
          </a:bodyPr>
          <a:lstStyle/>
          <a:p>
            <a:r>
              <a:rPr lang="en-US" altLang="zh-CN" sz="2400" dirty="0" smtClean="0">
                <a:latin typeface="Arial" charset="0"/>
              </a:rPr>
              <a:t>for (long l = 2; l &lt;= n; l++)                   //</a:t>
            </a:r>
            <a:r>
              <a:rPr lang="zh-CN" altLang="en-US" sz="2400" dirty="0" smtClean="0">
                <a:latin typeface="Arial" charset="0"/>
              </a:rPr>
              <a:t>枚举区间长度</a:t>
            </a:r>
            <a:endParaRPr lang="en-US" altLang="zh-CN" sz="2400" dirty="0" smtClean="0">
              <a:latin typeface="Arial" charset="0"/>
            </a:endParaRPr>
          </a:p>
          <a:p>
            <a:r>
              <a:rPr lang="en-US" altLang="zh-CN" sz="2400" dirty="0" smtClean="0">
                <a:latin typeface="Arial" charset="0"/>
              </a:rPr>
              <a:t>{</a:t>
            </a:r>
          </a:p>
          <a:p>
            <a:r>
              <a:rPr lang="en-US" altLang="zh-CN" sz="2400" dirty="0" smtClean="0">
                <a:latin typeface="Arial" charset="0"/>
              </a:rPr>
              <a:t>    for (long </a:t>
            </a:r>
            <a:r>
              <a:rPr lang="en-US" altLang="zh-CN" sz="2400" dirty="0" err="1" smtClean="0">
                <a:latin typeface="Arial" charset="0"/>
              </a:rPr>
              <a:t>i</a:t>
            </a:r>
            <a:r>
              <a:rPr lang="en-US" altLang="zh-CN" sz="2400" dirty="0" smtClean="0">
                <a:latin typeface="Arial" charset="0"/>
              </a:rPr>
              <a:t> =0; </a:t>
            </a:r>
            <a:r>
              <a:rPr lang="en-US" altLang="zh-CN" sz="2400" dirty="0" err="1" smtClean="0">
                <a:latin typeface="Arial" charset="0"/>
              </a:rPr>
              <a:t>i</a:t>
            </a:r>
            <a:r>
              <a:rPr lang="en-US" altLang="zh-CN" sz="2400" dirty="0" smtClean="0">
                <a:latin typeface="Arial" charset="0"/>
              </a:rPr>
              <a:t> + l - 1 &lt; n; </a:t>
            </a:r>
            <a:r>
              <a:rPr lang="en-US" altLang="zh-CN" sz="2400" dirty="0" err="1" smtClean="0">
                <a:latin typeface="Arial" charset="0"/>
              </a:rPr>
              <a:t>i</a:t>
            </a:r>
            <a:r>
              <a:rPr lang="en-US" altLang="zh-CN" sz="2400" dirty="0" smtClean="0">
                <a:latin typeface="Arial" charset="0"/>
              </a:rPr>
              <a:t>++) //</a:t>
            </a:r>
            <a:r>
              <a:rPr lang="zh-CN" altLang="en-US" sz="2400" dirty="0" smtClean="0">
                <a:latin typeface="Arial" charset="0"/>
              </a:rPr>
              <a:t>枚举区间起点</a:t>
            </a:r>
            <a:endParaRPr lang="en-US" altLang="zh-CN" sz="2400" dirty="0" smtClean="0">
              <a:latin typeface="Arial" charset="0"/>
            </a:endParaRPr>
          </a:p>
          <a:p>
            <a:r>
              <a:rPr lang="en-US" altLang="zh-CN" sz="2400" dirty="0" smtClean="0">
                <a:latin typeface="Arial" charset="0"/>
              </a:rPr>
              <a:t>    {</a:t>
            </a:r>
          </a:p>
          <a:p>
            <a:r>
              <a:rPr lang="en-US" altLang="zh-CN" sz="2400" dirty="0" smtClean="0">
                <a:latin typeface="Arial" charset="0"/>
              </a:rPr>
              <a:t>         long j = </a:t>
            </a:r>
            <a:r>
              <a:rPr lang="en-US" altLang="zh-CN" sz="2400" dirty="0" err="1" smtClean="0">
                <a:latin typeface="Arial" charset="0"/>
              </a:rPr>
              <a:t>i</a:t>
            </a:r>
            <a:r>
              <a:rPr lang="en-US" altLang="zh-CN" sz="2400" dirty="0" smtClean="0">
                <a:latin typeface="Arial" charset="0"/>
              </a:rPr>
              <a:t> + l - 1;                   //</a:t>
            </a:r>
            <a:r>
              <a:rPr lang="zh-CN" altLang="en-US" sz="2400" dirty="0" smtClean="0">
                <a:latin typeface="Arial" charset="0"/>
              </a:rPr>
              <a:t>计算区间终点</a:t>
            </a:r>
            <a:endParaRPr lang="en-US" altLang="zh-CN" sz="2400" dirty="0" smtClean="0">
              <a:latin typeface="Arial" charset="0"/>
            </a:endParaRPr>
          </a:p>
          <a:p>
            <a:r>
              <a:rPr lang="en-US" altLang="zh-CN" sz="2400" dirty="0" smtClean="0">
                <a:latin typeface="Arial" charset="0"/>
              </a:rPr>
              <a:t>         …………</a:t>
            </a:r>
          </a:p>
          <a:p>
            <a:r>
              <a:rPr lang="en-US" altLang="zh-CN" sz="2400" dirty="0" smtClean="0">
                <a:latin typeface="Arial" charset="0"/>
              </a:rPr>
              <a:t>         …………             </a:t>
            </a:r>
          </a:p>
          <a:p>
            <a:r>
              <a:rPr lang="en-US" altLang="zh-CN" sz="2400" dirty="0" smtClean="0">
                <a:latin typeface="Arial" charset="0"/>
              </a:rPr>
              <a:t>    }</a:t>
            </a:r>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p:nvPr>
        </p:nvSpPr>
        <p:spPr>
          <a:xfrm>
            <a:off x="357158" y="1071546"/>
            <a:ext cx="8229600" cy="847725"/>
          </a:xfrm>
        </p:spPr>
        <p:txBody>
          <a:bodyPr>
            <a:normAutofit/>
          </a:bodyPr>
          <a:lstStyle/>
          <a:p>
            <a:r>
              <a:rPr lang="zh-CN" altLang="en-US" dirty="0" smtClean="0"/>
              <a:t>例</a:t>
            </a:r>
            <a:r>
              <a:rPr lang="en-US" altLang="zh-CN" dirty="0" smtClean="0"/>
              <a:t>2</a:t>
            </a:r>
            <a:r>
              <a:rPr lang="zh-CN" altLang="en-US" dirty="0" smtClean="0"/>
              <a:t>：石子合并</a:t>
            </a:r>
          </a:p>
        </p:txBody>
      </p:sp>
      <p:sp>
        <p:nvSpPr>
          <p:cNvPr id="70658" name="内容占位符 4"/>
          <p:cNvSpPr>
            <a:spLocks noGrp="1"/>
          </p:cNvSpPr>
          <p:nvPr>
            <p:ph idx="1"/>
          </p:nvPr>
        </p:nvSpPr>
        <p:spPr>
          <a:xfrm>
            <a:off x="285720" y="1857364"/>
            <a:ext cx="8229600" cy="4389438"/>
          </a:xfrm>
        </p:spPr>
        <p:txBody>
          <a:bodyPr/>
          <a:lstStyle/>
          <a:p>
            <a:pPr eaLnBrk="1" hangingPunct="1"/>
            <a:r>
              <a:rPr lang="zh-CN" altLang="en-US" dirty="0" smtClean="0">
                <a:latin typeface="Arial" charset="0"/>
              </a:rPr>
              <a:t>在一个园形操场的四周摆放</a:t>
            </a:r>
            <a:r>
              <a:rPr lang="en-US" altLang="zh-CN" dirty="0" smtClean="0">
                <a:latin typeface="Arial" charset="0"/>
              </a:rPr>
              <a:t>N</a:t>
            </a:r>
            <a:r>
              <a:rPr lang="zh-CN" altLang="en-US" dirty="0" smtClean="0">
                <a:latin typeface="Arial" charset="0"/>
              </a:rPr>
              <a:t>堆石子</a:t>
            </a:r>
            <a:r>
              <a:rPr lang="en-US" altLang="zh-CN" dirty="0" smtClean="0">
                <a:latin typeface="Arial" charset="0"/>
              </a:rPr>
              <a:t>,</a:t>
            </a:r>
            <a:r>
              <a:rPr lang="zh-CN" altLang="en-US" dirty="0" smtClean="0">
                <a:latin typeface="Arial" charset="0"/>
              </a:rPr>
              <a:t>现要将石子有次序地合并成一堆</a:t>
            </a:r>
            <a:r>
              <a:rPr lang="en-US" altLang="zh-CN" dirty="0" smtClean="0">
                <a:latin typeface="Arial" charset="0"/>
              </a:rPr>
              <a:t>.</a:t>
            </a:r>
            <a:r>
              <a:rPr lang="zh-CN" altLang="en-US" dirty="0" smtClean="0">
                <a:latin typeface="Arial" charset="0"/>
              </a:rPr>
              <a:t>规定每次只能选相邻的</a:t>
            </a:r>
            <a:r>
              <a:rPr lang="en-US" altLang="zh-CN" dirty="0" smtClean="0">
                <a:latin typeface="Arial" charset="0"/>
              </a:rPr>
              <a:t>2</a:t>
            </a:r>
            <a:r>
              <a:rPr lang="zh-CN" altLang="en-US" dirty="0" smtClean="0">
                <a:latin typeface="Arial" charset="0"/>
              </a:rPr>
              <a:t>堆合并成新的一堆，并将新的一堆的石子数，记为该次合并的得分。</a:t>
            </a:r>
          </a:p>
          <a:p>
            <a:pPr eaLnBrk="1" hangingPunct="1"/>
            <a:r>
              <a:rPr lang="zh-CN" altLang="en-US" dirty="0" smtClean="0">
                <a:latin typeface="Arial" charset="0"/>
              </a:rPr>
              <a:t>试设计出</a:t>
            </a:r>
            <a:r>
              <a:rPr lang="en-US" altLang="zh-CN" dirty="0" smtClean="0">
                <a:latin typeface="Arial" charset="0"/>
              </a:rPr>
              <a:t>1</a:t>
            </a:r>
            <a:r>
              <a:rPr lang="zh-CN" altLang="en-US" dirty="0" smtClean="0">
                <a:latin typeface="Arial" charset="0"/>
              </a:rPr>
              <a:t>个算法</a:t>
            </a:r>
            <a:r>
              <a:rPr lang="en-US" altLang="zh-CN" dirty="0" smtClean="0">
                <a:latin typeface="Arial" charset="0"/>
              </a:rPr>
              <a:t>,</a:t>
            </a:r>
            <a:r>
              <a:rPr lang="zh-CN" altLang="en-US" dirty="0" smtClean="0">
                <a:latin typeface="Arial" charset="0"/>
              </a:rPr>
              <a:t>计算出将</a:t>
            </a:r>
            <a:r>
              <a:rPr lang="en-US" altLang="zh-CN" dirty="0" smtClean="0">
                <a:latin typeface="Arial" charset="0"/>
              </a:rPr>
              <a:t>N</a:t>
            </a:r>
            <a:r>
              <a:rPr lang="zh-CN" altLang="en-US" dirty="0" smtClean="0">
                <a:latin typeface="Arial" charset="0"/>
              </a:rPr>
              <a:t>堆石子合并成</a:t>
            </a:r>
            <a:r>
              <a:rPr lang="en-US" altLang="zh-CN" dirty="0" smtClean="0">
                <a:latin typeface="Arial" charset="0"/>
              </a:rPr>
              <a:t>1</a:t>
            </a:r>
            <a:r>
              <a:rPr lang="zh-CN" altLang="en-US" dirty="0" smtClean="0">
                <a:latin typeface="Arial" charset="0"/>
              </a:rPr>
              <a:t>堆的最小得分和最大得分</a:t>
            </a:r>
            <a:r>
              <a:rPr lang="en-US" altLang="zh-CN" dirty="0" smtClean="0">
                <a:latin typeface="Arial" charset="0"/>
              </a:rPr>
              <a:t>.</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内容占位符 2"/>
          <p:cNvSpPr>
            <a:spLocks noGrp="1"/>
          </p:cNvSpPr>
          <p:nvPr>
            <p:ph idx="1"/>
          </p:nvPr>
        </p:nvSpPr>
        <p:spPr>
          <a:xfrm>
            <a:off x="428596" y="1571612"/>
            <a:ext cx="8229600" cy="5000625"/>
          </a:xfrm>
        </p:spPr>
        <p:txBody>
          <a:bodyPr>
            <a:normAutofit fontScale="92500" lnSpcReduction="20000"/>
          </a:bodyPr>
          <a:lstStyle/>
          <a:p>
            <a:pPr eaLnBrk="1" hangingPunct="1"/>
            <a:r>
              <a:rPr lang="zh-CN" altLang="en-US" b="1" dirty="0" smtClean="0">
                <a:solidFill>
                  <a:srgbClr val="0070C0"/>
                </a:solidFill>
                <a:latin typeface="Arial" charset="0"/>
              </a:rPr>
              <a:t>先考虑没有环的情况：</a:t>
            </a:r>
            <a:endParaRPr lang="en-US" altLang="zh-CN" b="1" dirty="0" smtClean="0">
              <a:solidFill>
                <a:srgbClr val="0070C0"/>
              </a:solidFill>
              <a:latin typeface="Arial" charset="0"/>
            </a:endParaRPr>
          </a:p>
          <a:p>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第一步：确定状态</a:t>
            </a:r>
            <a:endParaRPr lang="zh-CN" altLang="en-US" b="1" dirty="0" smtClean="0">
              <a:solidFill>
                <a:srgbClr val="0070C0"/>
              </a:solidFill>
              <a:latin typeface="Arial" charset="0"/>
            </a:endParaRPr>
          </a:p>
          <a:p>
            <a:pPr eaLnBrk="1" hangingPunct="1"/>
            <a:r>
              <a:rPr lang="en-US" altLang="zh-CN" dirty="0" smtClean="0">
                <a:latin typeface="Arial" charset="0"/>
              </a:rPr>
              <a:t>f[</a:t>
            </a:r>
            <a:r>
              <a:rPr lang="en-US" altLang="zh-CN" dirty="0" err="1" smtClean="0">
                <a:latin typeface="Arial" charset="0"/>
              </a:rPr>
              <a:t>i,j</a:t>
            </a:r>
            <a:r>
              <a:rPr lang="en-US" altLang="zh-CN" dirty="0" smtClean="0">
                <a:latin typeface="Arial" charset="0"/>
              </a:rPr>
              <a:t>]</a:t>
            </a:r>
            <a:r>
              <a:rPr lang="zh-CN" altLang="en-US" dirty="0" smtClean="0">
                <a:latin typeface="Arial" charset="0"/>
              </a:rPr>
              <a:t>表示</a:t>
            </a:r>
            <a:r>
              <a:rPr lang="zh-CN" altLang="en-US" dirty="0" smtClean="0">
                <a:solidFill>
                  <a:srgbClr val="FF0000"/>
                </a:solidFill>
                <a:latin typeface="Arial" charset="0"/>
              </a:rPr>
              <a:t>合并</a:t>
            </a:r>
            <a:r>
              <a:rPr lang="en-US" altLang="zh-CN" dirty="0" err="1" smtClean="0">
                <a:solidFill>
                  <a:srgbClr val="FF0000"/>
                </a:solidFill>
                <a:latin typeface="Arial" charset="0"/>
              </a:rPr>
              <a:t>i</a:t>
            </a:r>
            <a:r>
              <a:rPr lang="zh-CN" altLang="en-US" dirty="0" smtClean="0">
                <a:solidFill>
                  <a:srgbClr val="FF0000"/>
                </a:solidFill>
                <a:latin typeface="Arial" charset="0"/>
              </a:rPr>
              <a:t>到</a:t>
            </a:r>
            <a:r>
              <a:rPr lang="en-US" altLang="zh-CN" dirty="0" smtClean="0">
                <a:solidFill>
                  <a:srgbClr val="FF0000"/>
                </a:solidFill>
                <a:latin typeface="Arial" charset="0"/>
              </a:rPr>
              <a:t>j</a:t>
            </a:r>
            <a:r>
              <a:rPr lang="zh-CN" altLang="en-US" dirty="0" smtClean="0">
                <a:solidFill>
                  <a:srgbClr val="FF0000"/>
                </a:solidFill>
                <a:latin typeface="Arial" charset="0"/>
              </a:rPr>
              <a:t>的所有石子的得分</a:t>
            </a:r>
            <a:endParaRPr lang="en-US" altLang="zh-CN" dirty="0" smtClean="0">
              <a:solidFill>
                <a:srgbClr val="FF0000"/>
              </a:solidFill>
              <a:latin typeface="Arial" charset="0"/>
            </a:endParaRPr>
          </a:p>
          <a:p>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第二步：确定状态转移方程</a:t>
            </a:r>
            <a:endParaRPr lang="zh-CN" altLang="en-US" dirty="0" smtClean="0">
              <a:solidFill>
                <a:srgbClr val="FF0000"/>
              </a:solidFill>
              <a:latin typeface="Arial" charset="0"/>
            </a:endParaRPr>
          </a:p>
          <a:p>
            <a:pPr eaLnBrk="1" hangingPunct="1"/>
            <a:r>
              <a:rPr lang="zh-CN" altLang="en-US" dirty="0" smtClean="0">
                <a:latin typeface="Arial" charset="0"/>
              </a:rPr>
              <a:t>枚举最后一次合并！！！</a:t>
            </a:r>
          </a:p>
          <a:p>
            <a:pPr eaLnBrk="1" hangingPunct="1"/>
            <a:r>
              <a:rPr lang="en-US" altLang="zh-CN" dirty="0" smtClean="0">
                <a:latin typeface="Arial" charset="0"/>
              </a:rPr>
              <a:t>f[</a:t>
            </a:r>
            <a:r>
              <a:rPr lang="en-US" altLang="zh-CN" dirty="0" err="1" smtClean="0">
                <a:latin typeface="Arial" charset="0"/>
              </a:rPr>
              <a:t>i,j</a:t>
            </a:r>
            <a:r>
              <a:rPr lang="en-US" altLang="zh-CN" dirty="0" smtClean="0">
                <a:latin typeface="Arial" charset="0"/>
              </a:rPr>
              <a:t>] = max(f[</a:t>
            </a:r>
            <a:r>
              <a:rPr lang="en-US" altLang="zh-CN" dirty="0" err="1" smtClean="0">
                <a:latin typeface="Arial" charset="0"/>
              </a:rPr>
              <a:t>i</a:t>
            </a:r>
            <a:r>
              <a:rPr lang="en-US" altLang="zh-CN" dirty="0" smtClean="0">
                <a:latin typeface="Arial" charset="0"/>
              </a:rPr>
              <a:t>][j]</a:t>
            </a:r>
            <a:r>
              <a:rPr lang="zh-CN" altLang="en-US" dirty="0" smtClean="0">
                <a:latin typeface="Arial" charset="0"/>
              </a:rPr>
              <a:t>， </a:t>
            </a:r>
            <a:r>
              <a:rPr lang="en-US" altLang="zh-CN" dirty="0" smtClean="0">
                <a:latin typeface="Arial" charset="0"/>
              </a:rPr>
              <a:t>f[</a:t>
            </a:r>
            <a:r>
              <a:rPr lang="en-US" altLang="zh-CN" dirty="0" err="1" smtClean="0">
                <a:latin typeface="Arial" charset="0"/>
              </a:rPr>
              <a:t>i</a:t>
            </a:r>
            <a:r>
              <a:rPr lang="en-US" altLang="zh-CN" dirty="0" smtClean="0">
                <a:latin typeface="Arial" charset="0"/>
              </a:rPr>
              <a:t>][k] + f[k + 1][j] + sum[</a:t>
            </a:r>
            <a:r>
              <a:rPr lang="en-US" altLang="zh-CN" dirty="0" err="1" smtClean="0">
                <a:latin typeface="Arial" charset="0"/>
              </a:rPr>
              <a:t>i</a:t>
            </a:r>
            <a:r>
              <a:rPr lang="en-US" altLang="zh-CN" dirty="0" smtClean="0">
                <a:latin typeface="Arial" charset="0"/>
              </a:rPr>
              <a:t>][j]) </a:t>
            </a:r>
            <a:endParaRPr lang="zh-CN" altLang="en-US" dirty="0" smtClean="0">
              <a:latin typeface="Arial" charset="0"/>
            </a:endParaRPr>
          </a:p>
          <a:p>
            <a:pPr eaLnBrk="1" hangingPunct="1"/>
            <a:r>
              <a:rPr lang="en-US" altLang="zh-CN" dirty="0" smtClean="0">
                <a:latin typeface="Arial" charset="0"/>
              </a:rPr>
              <a:t>sum[</a:t>
            </a:r>
            <a:r>
              <a:rPr lang="en-US" altLang="zh-CN" dirty="0" err="1" smtClean="0">
                <a:latin typeface="Arial" charset="0"/>
              </a:rPr>
              <a:t>i</a:t>
            </a:r>
            <a:r>
              <a:rPr lang="en-US" altLang="zh-CN" dirty="0" smtClean="0">
                <a:latin typeface="Arial" charset="0"/>
              </a:rPr>
              <a:t>][j] </a:t>
            </a:r>
            <a:r>
              <a:rPr lang="zh-CN" altLang="en-US" dirty="0" smtClean="0">
                <a:latin typeface="Arial" charset="0"/>
              </a:rPr>
              <a:t>表示</a:t>
            </a:r>
            <a:r>
              <a:rPr lang="en-US" altLang="zh-CN" dirty="0" err="1" smtClean="0">
                <a:latin typeface="Arial" charset="0"/>
              </a:rPr>
              <a:t>i</a:t>
            </a:r>
            <a:r>
              <a:rPr lang="zh-CN" altLang="en-US" dirty="0" smtClean="0">
                <a:latin typeface="Arial" charset="0"/>
              </a:rPr>
              <a:t>到</a:t>
            </a:r>
            <a:r>
              <a:rPr lang="en-US" altLang="zh-CN" dirty="0" smtClean="0">
                <a:latin typeface="Arial" charset="0"/>
              </a:rPr>
              <a:t>j</a:t>
            </a:r>
            <a:r>
              <a:rPr lang="zh-CN" altLang="en-US" dirty="0" smtClean="0">
                <a:latin typeface="Arial" charset="0"/>
              </a:rPr>
              <a:t>的石子的价值和！（也可以前缀和实现 </a:t>
            </a:r>
            <a:r>
              <a:rPr lang="en-US" altLang="zh-CN" dirty="0" smtClean="0">
                <a:latin typeface="Arial" charset="0"/>
              </a:rPr>
              <a:t>sum[</a:t>
            </a:r>
            <a:r>
              <a:rPr lang="en-US" altLang="zh-CN" dirty="0" err="1" smtClean="0">
                <a:latin typeface="Arial" charset="0"/>
              </a:rPr>
              <a:t>i</a:t>
            </a:r>
            <a:r>
              <a:rPr lang="en-US" altLang="zh-CN" dirty="0" smtClean="0">
                <a:latin typeface="Arial" charset="0"/>
              </a:rPr>
              <a:t>]</a:t>
            </a:r>
            <a:r>
              <a:rPr lang="zh-CN" altLang="en-US" dirty="0" smtClean="0">
                <a:latin typeface="Arial" charset="0"/>
              </a:rPr>
              <a:t>表示前</a:t>
            </a:r>
            <a:r>
              <a:rPr lang="en-US" altLang="zh-CN" dirty="0" err="1" smtClean="0">
                <a:latin typeface="Arial" charset="0"/>
              </a:rPr>
              <a:t>i</a:t>
            </a:r>
            <a:r>
              <a:rPr lang="zh-CN" altLang="en-US" dirty="0" smtClean="0">
                <a:latin typeface="Arial" charset="0"/>
              </a:rPr>
              <a:t>个石子的价值，那么我们需要的就是</a:t>
            </a:r>
            <a:r>
              <a:rPr lang="en-US" altLang="zh-CN" dirty="0" smtClean="0">
                <a:latin typeface="Arial" charset="0"/>
              </a:rPr>
              <a:t>sum[j] – sum[</a:t>
            </a:r>
            <a:r>
              <a:rPr lang="en-US" altLang="zh-CN" dirty="0" err="1" smtClean="0">
                <a:latin typeface="Arial" charset="0"/>
              </a:rPr>
              <a:t>i</a:t>
            </a:r>
            <a:r>
              <a:rPr lang="en-US" altLang="zh-CN" dirty="0" smtClean="0">
                <a:latin typeface="Arial" charset="0"/>
              </a:rPr>
              <a:t> -1]</a:t>
            </a:r>
            <a:r>
              <a:rPr lang="zh-CN" altLang="en-US" dirty="0" smtClean="0">
                <a:latin typeface="Arial" charset="0"/>
              </a:rPr>
              <a:t>）</a:t>
            </a:r>
          </a:p>
          <a:p>
            <a:pPr eaLnBrk="1" hangingPunct="1"/>
            <a:r>
              <a:rPr lang="zh-CN" altLang="en-US" dirty="0" smtClean="0">
                <a:latin typeface="Arial" charset="0"/>
              </a:rPr>
              <a:t>但是现在有环！</a:t>
            </a:r>
            <a:endParaRPr lang="en-US" altLang="zh-CN" dirty="0" smtClean="0">
              <a:latin typeface="Arial" charset="0"/>
            </a:endParaRPr>
          </a:p>
          <a:p>
            <a:pPr eaLnBrk="1" hangingPunct="1"/>
            <a:r>
              <a:rPr lang="en-US" altLang="zh-CN" dirty="0" smtClean="0">
                <a:latin typeface="Arial" charset="0"/>
              </a:rPr>
              <a:t>——</a:t>
            </a:r>
            <a:r>
              <a:rPr lang="zh-CN" altLang="en-US" dirty="0" smtClean="0">
                <a:latin typeface="Arial" charset="0"/>
              </a:rPr>
              <a:t>你可以通过取模的方法把它变成循环的！</a:t>
            </a:r>
            <a:endParaRPr lang="en-US" altLang="zh-CN" dirty="0" smtClean="0">
              <a:latin typeface="Arial" charset="0"/>
            </a:endParaRPr>
          </a:p>
          <a:p>
            <a:pPr eaLnBrk="1" hangingPunct="1"/>
            <a:r>
              <a:rPr lang="zh-CN" altLang="en-US" dirty="0" smtClean="0">
                <a:latin typeface="Arial" charset="0"/>
              </a:rPr>
              <a:t>也可以将序列加倍：变成‘</a:t>
            </a:r>
            <a:r>
              <a:rPr lang="en-US" altLang="zh-CN" dirty="0" smtClean="0">
                <a:latin typeface="Arial" charset="0"/>
              </a:rPr>
              <a:t>12341234</a:t>
            </a:r>
            <a:r>
              <a:rPr lang="zh-CN" altLang="en-US" dirty="0" smtClean="0">
                <a:latin typeface="Arial" charset="0"/>
              </a:rPr>
              <a:t>’，就可以完全用链的方法解决了！</a:t>
            </a:r>
            <a:endParaRPr lang="en-US" altLang="zh-CN" dirty="0" smtClean="0">
              <a:latin typeface="Arial" charset="0"/>
            </a:endParaRPr>
          </a:p>
          <a:p>
            <a:pPr eaLnBrk="1" hangingPunct="1"/>
            <a:r>
              <a:rPr lang="zh-CN" altLang="en-US" dirty="0" smtClean="0">
                <a:latin typeface="Arial" charset="0"/>
              </a:rPr>
              <a:t>边界：</a:t>
            </a:r>
            <a:r>
              <a:rPr lang="en-US" altLang="zh-CN" dirty="0" smtClean="0">
                <a:latin typeface="Arial" charset="0"/>
              </a:rPr>
              <a:t>f[</a:t>
            </a:r>
            <a:r>
              <a:rPr lang="en-US" altLang="zh-CN" dirty="0" err="1" smtClean="0">
                <a:latin typeface="Arial" charset="0"/>
              </a:rPr>
              <a:t>i</a:t>
            </a:r>
            <a:r>
              <a:rPr lang="en-US" altLang="zh-CN" dirty="0" smtClean="0">
                <a:latin typeface="Arial" charset="0"/>
              </a:rPr>
              <a:t>][</a:t>
            </a:r>
            <a:r>
              <a:rPr lang="en-US" altLang="zh-CN" dirty="0" err="1" smtClean="0">
                <a:latin typeface="Arial" charset="0"/>
              </a:rPr>
              <a:t>i</a:t>
            </a:r>
            <a:r>
              <a:rPr lang="en-US" altLang="zh-CN" dirty="0" smtClean="0">
                <a:latin typeface="Arial" charset="0"/>
              </a:rPr>
              <a:t>] = 0</a:t>
            </a:r>
          </a:p>
          <a:p>
            <a:pPr eaLnBrk="1" hangingPunct="1">
              <a:buFont typeface="Wingdings 2" pitchFamily="18" charset="2"/>
              <a:buNone/>
            </a:pPr>
            <a:endParaRPr lang="en-US" altLang="zh-CN" dirty="0" smtClean="0"/>
          </a:p>
          <a:p>
            <a:pPr eaLnBrk="1" hangingPunct="1"/>
            <a:endParaRPr lang="zh-CN" altLang="en-US" dirty="0" smtClean="0"/>
          </a:p>
        </p:txBody>
      </p:sp>
      <p:sp>
        <p:nvSpPr>
          <p:cNvPr id="4" name="标题 1"/>
          <p:cNvSpPr>
            <a:spLocks noGrp="1"/>
          </p:cNvSpPr>
          <p:nvPr>
            <p:ph type="title"/>
          </p:nvPr>
        </p:nvSpPr>
        <p:spPr>
          <a:xfrm>
            <a:off x="357158" y="714356"/>
            <a:ext cx="8229600" cy="847725"/>
          </a:xfrm>
        </p:spPr>
        <p:txBody>
          <a:bodyPr>
            <a:normAutofit/>
          </a:bodyPr>
          <a:lstStyle/>
          <a:p>
            <a:r>
              <a:rPr lang="zh-CN" altLang="en-US" dirty="0" smtClean="0"/>
              <a:t>例</a:t>
            </a:r>
            <a:r>
              <a:rPr lang="en-US" altLang="zh-CN" dirty="0" smtClean="0"/>
              <a:t>2</a:t>
            </a:r>
            <a:r>
              <a:rPr lang="zh-CN" altLang="en-US" dirty="0" smtClean="0"/>
              <a:t>：石子合并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417">
                                            <p:txEl>
                                              <p:pRg st="0" end="0"/>
                                            </p:txEl>
                                          </p:spTgt>
                                        </p:tgtEl>
                                        <p:attrNameLst>
                                          <p:attrName>style.visibility</p:attrName>
                                        </p:attrNameLst>
                                      </p:cBhvr>
                                      <p:to>
                                        <p:strVal val="visible"/>
                                      </p:to>
                                    </p:set>
                                    <p:anim calcmode="lin" valueType="num">
                                      <p:cBhvr additive="base">
                                        <p:cTn id="7" dur="500" fill="hold"/>
                                        <p:tgtEl>
                                          <p:spTgt spid="604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0417">
                                            <p:txEl>
                                              <p:pRg st="1" end="1"/>
                                            </p:txEl>
                                          </p:spTgt>
                                        </p:tgtEl>
                                        <p:attrNameLst>
                                          <p:attrName>style.visibility</p:attrName>
                                        </p:attrNameLst>
                                      </p:cBhvr>
                                      <p:to>
                                        <p:strVal val="visible"/>
                                      </p:to>
                                    </p:set>
                                    <p:anim calcmode="lin" valueType="num">
                                      <p:cBhvr additive="base">
                                        <p:cTn id="13" dur="500" fill="hold"/>
                                        <p:tgtEl>
                                          <p:spTgt spid="6041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0417">
                                            <p:txEl>
                                              <p:pRg st="2" end="2"/>
                                            </p:txEl>
                                          </p:spTgt>
                                        </p:tgtEl>
                                        <p:attrNameLst>
                                          <p:attrName>style.visibility</p:attrName>
                                        </p:attrNameLst>
                                      </p:cBhvr>
                                      <p:to>
                                        <p:strVal val="visible"/>
                                      </p:to>
                                    </p:set>
                                    <p:anim calcmode="lin" valueType="num">
                                      <p:cBhvr additive="base">
                                        <p:cTn id="19" dur="500" fill="hold"/>
                                        <p:tgtEl>
                                          <p:spTgt spid="6041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4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0417">
                                            <p:txEl>
                                              <p:pRg st="3" end="3"/>
                                            </p:txEl>
                                          </p:spTgt>
                                        </p:tgtEl>
                                        <p:attrNameLst>
                                          <p:attrName>style.visibility</p:attrName>
                                        </p:attrNameLst>
                                      </p:cBhvr>
                                      <p:to>
                                        <p:strVal val="visible"/>
                                      </p:to>
                                    </p:set>
                                    <p:anim calcmode="lin" valueType="num">
                                      <p:cBhvr additive="base">
                                        <p:cTn id="25" dur="500" fill="hold"/>
                                        <p:tgtEl>
                                          <p:spTgt spid="6041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041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0417">
                                            <p:txEl>
                                              <p:pRg st="4" end="4"/>
                                            </p:txEl>
                                          </p:spTgt>
                                        </p:tgtEl>
                                        <p:attrNameLst>
                                          <p:attrName>style.visibility</p:attrName>
                                        </p:attrNameLst>
                                      </p:cBhvr>
                                      <p:to>
                                        <p:strVal val="visible"/>
                                      </p:to>
                                    </p:set>
                                    <p:anim calcmode="lin" valueType="num">
                                      <p:cBhvr additive="base">
                                        <p:cTn id="31" dur="500" fill="hold"/>
                                        <p:tgtEl>
                                          <p:spTgt spid="6041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41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0417">
                                            <p:txEl>
                                              <p:pRg st="5" end="5"/>
                                            </p:txEl>
                                          </p:spTgt>
                                        </p:tgtEl>
                                        <p:attrNameLst>
                                          <p:attrName>style.visibility</p:attrName>
                                        </p:attrNameLst>
                                      </p:cBhvr>
                                      <p:to>
                                        <p:strVal val="visible"/>
                                      </p:to>
                                    </p:set>
                                    <p:anim calcmode="lin" valueType="num">
                                      <p:cBhvr additive="base">
                                        <p:cTn id="37" dur="500" fill="hold"/>
                                        <p:tgtEl>
                                          <p:spTgt spid="6041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041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0417">
                                            <p:txEl>
                                              <p:pRg st="6" end="6"/>
                                            </p:txEl>
                                          </p:spTgt>
                                        </p:tgtEl>
                                        <p:attrNameLst>
                                          <p:attrName>style.visibility</p:attrName>
                                        </p:attrNameLst>
                                      </p:cBhvr>
                                      <p:to>
                                        <p:strVal val="visible"/>
                                      </p:to>
                                    </p:set>
                                    <p:anim calcmode="lin" valueType="num">
                                      <p:cBhvr additive="base">
                                        <p:cTn id="43" dur="500" fill="hold"/>
                                        <p:tgtEl>
                                          <p:spTgt spid="6041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041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0417">
                                            <p:txEl>
                                              <p:pRg st="7" end="7"/>
                                            </p:txEl>
                                          </p:spTgt>
                                        </p:tgtEl>
                                        <p:attrNameLst>
                                          <p:attrName>style.visibility</p:attrName>
                                        </p:attrNameLst>
                                      </p:cBhvr>
                                      <p:to>
                                        <p:strVal val="visible"/>
                                      </p:to>
                                    </p:set>
                                    <p:anim calcmode="lin" valueType="num">
                                      <p:cBhvr additive="base">
                                        <p:cTn id="49" dur="500" fill="hold"/>
                                        <p:tgtEl>
                                          <p:spTgt spid="6041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041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0417">
                                            <p:txEl>
                                              <p:pRg st="8" end="8"/>
                                            </p:txEl>
                                          </p:spTgt>
                                        </p:tgtEl>
                                        <p:attrNameLst>
                                          <p:attrName>style.visibility</p:attrName>
                                        </p:attrNameLst>
                                      </p:cBhvr>
                                      <p:to>
                                        <p:strVal val="visible"/>
                                      </p:to>
                                    </p:set>
                                    <p:anim calcmode="lin" valueType="num">
                                      <p:cBhvr additive="base">
                                        <p:cTn id="55" dur="500" fill="hold"/>
                                        <p:tgtEl>
                                          <p:spTgt spid="6041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041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0417">
                                            <p:txEl>
                                              <p:pRg st="9" end="9"/>
                                            </p:txEl>
                                          </p:spTgt>
                                        </p:tgtEl>
                                        <p:attrNameLst>
                                          <p:attrName>style.visibility</p:attrName>
                                        </p:attrNameLst>
                                      </p:cBhvr>
                                      <p:to>
                                        <p:strVal val="visible"/>
                                      </p:to>
                                    </p:set>
                                    <p:anim calcmode="lin" valueType="num">
                                      <p:cBhvr additive="base">
                                        <p:cTn id="61" dur="500" fill="hold"/>
                                        <p:tgtEl>
                                          <p:spTgt spid="6041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041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0417">
                                            <p:txEl>
                                              <p:pRg st="10" end="10"/>
                                            </p:txEl>
                                          </p:spTgt>
                                        </p:tgtEl>
                                        <p:attrNameLst>
                                          <p:attrName>style.visibility</p:attrName>
                                        </p:attrNameLst>
                                      </p:cBhvr>
                                      <p:to>
                                        <p:strVal val="visible"/>
                                      </p:to>
                                    </p:set>
                                    <p:anim calcmode="lin" valueType="num">
                                      <p:cBhvr additive="base">
                                        <p:cTn id="67" dur="500" fill="hold"/>
                                        <p:tgtEl>
                                          <p:spTgt spid="6041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041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竖排文字占位符 4"/>
          <p:cNvSpPr>
            <a:spLocks noGrp="1"/>
          </p:cNvSpPr>
          <p:nvPr>
            <p:ph idx="1"/>
          </p:nvPr>
        </p:nvSpPr>
        <p:spPr>
          <a:xfrm>
            <a:off x="500034" y="1357298"/>
            <a:ext cx="8229600" cy="4389120"/>
          </a:xfrm>
        </p:spPr>
        <p:txBody>
          <a:bodyPr/>
          <a:lstStyle/>
          <a:p>
            <a:r>
              <a:rPr lang="zh-CN" altLang="en-US" dirty="0" smtClean="0"/>
              <a:t>区经典间</a:t>
            </a:r>
            <a:r>
              <a:rPr lang="en-US" altLang="zh-CN" dirty="0" err="1" smtClean="0"/>
              <a:t>dp</a:t>
            </a:r>
            <a:r>
              <a:rPr lang="zh-CN" altLang="en-US" dirty="0" smtClean="0"/>
              <a:t>比较难以理解，建议大家手动画表格进行理解，正如第二版小白书（</a:t>
            </a:r>
            <a:r>
              <a:rPr lang="en-US" altLang="zh-CN" dirty="0" smtClean="0"/>
              <a:t>《</a:t>
            </a:r>
            <a:r>
              <a:rPr lang="zh-CN" altLang="en-US" dirty="0" smtClean="0"/>
              <a:t>算法竞赛入门</a:t>
            </a:r>
            <a:r>
              <a:rPr lang="en-US" altLang="zh-CN" dirty="0" smtClean="0"/>
              <a:t>》</a:t>
            </a:r>
            <a:r>
              <a:rPr lang="zh-CN" altLang="en-US" dirty="0" smtClean="0"/>
              <a:t>）序言里所说：“有时学习算法最好的方法不是编程序而是手算。”手算看似枯燥，但是实际上更像是在玩游戏，而对于动态规划来说，列表必然会让你更快更好的理解它。</a:t>
            </a:r>
            <a:endParaRPr lang="en-GB" sz="2800"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3:</a:t>
            </a:r>
            <a:r>
              <a:rPr lang="zh-CN" altLang="en-US" dirty="0" smtClean="0"/>
              <a:t>田忌赛马</a:t>
            </a:r>
            <a:endParaRPr lang="zh-CN" altLang="en-US" dirty="0"/>
          </a:p>
        </p:txBody>
      </p:sp>
      <p:sp>
        <p:nvSpPr>
          <p:cNvPr id="3" name="内容占位符 2"/>
          <p:cNvSpPr>
            <a:spLocks noGrp="1"/>
          </p:cNvSpPr>
          <p:nvPr>
            <p:ph idx="1"/>
          </p:nvPr>
        </p:nvSpPr>
        <p:spPr>
          <a:xfrm>
            <a:off x="457200" y="1935480"/>
            <a:ext cx="8229600" cy="4708230"/>
          </a:xfrm>
        </p:spPr>
        <p:txBody>
          <a:bodyPr>
            <a:normAutofit fontScale="85000" lnSpcReduction="20000"/>
          </a:bodyPr>
          <a:lstStyle/>
          <a:p>
            <a:r>
              <a:rPr lang="zh-CN" altLang="en-US" sz="2900" dirty="0" smtClean="0">
                <a:latin typeface="+mj-lt"/>
              </a:rPr>
              <a:t>我国历史上有个著名的故事：</a:t>
            </a:r>
            <a:r>
              <a:rPr lang="en-US" sz="2900" dirty="0" smtClean="0">
                <a:latin typeface="+mj-lt"/>
              </a:rPr>
              <a:t> </a:t>
            </a:r>
            <a:r>
              <a:rPr lang="zh-CN" altLang="en-US" sz="2900" dirty="0" smtClean="0">
                <a:latin typeface="+mj-lt"/>
              </a:rPr>
              <a:t>那是在</a:t>
            </a:r>
            <a:r>
              <a:rPr lang="en-US" sz="2900" dirty="0" smtClean="0">
                <a:latin typeface="+mj-lt"/>
              </a:rPr>
              <a:t>2300</a:t>
            </a:r>
            <a:r>
              <a:rPr lang="zh-CN" altLang="en-US" sz="2900" dirty="0" smtClean="0">
                <a:latin typeface="+mj-lt"/>
              </a:rPr>
              <a:t>年以前。齐国的大将军田忌喜欢赛马。他经常和齐王赛马。他和齐王都有三匹马：常规马，上级马，超级马。一共赛三局，每局的胜者可以从负者这里取得</a:t>
            </a:r>
            <a:r>
              <a:rPr lang="en-US" sz="2900" dirty="0" smtClean="0">
                <a:latin typeface="+mj-lt"/>
              </a:rPr>
              <a:t>200</a:t>
            </a:r>
            <a:r>
              <a:rPr lang="zh-CN" altLang="en-US" sz="2900" dirty="0" smtClean="0">
                <a:latin typeface="+mj-lt"/>
              </a:rPr>
              <a:t>银币。每匹马只能用一次。齐王的马好，同等级的马，齐王的总是比田忌的要好一点。于是每次和齐王赛马，田忌总会输</a:t>
            </a:r>
            <a:r>
              <a:rPr lang="en-US" sz="2900" dirty="0" smtClean="0">
                <a:latin typeface="+mj-lt"/>
              </a:rPr>
              <a:t>600</a:t>
            </a:r>
            <a:r>
              <a:rPr lang="zh-CN" altLang="en-US" sz="2900" dirty="0" smtClean="0">
                <a:latin typeface="+mj-lt"/>
              </a:rPr>
              <a:t>银币。</a:t>
            </a:r>
          </a:p>
          <a:p>
            <a:r>
              <a:rPr lang="en-US" sz="2900" dirty="0" smtClean="0">
                <a:latin typeface="+mj-lt"/>
              </a:rPr>
              <a:t> </a:t>
            </a:r>
            <a:r>
              <a:rPr lang="zh-CN" altLang="en-US" sz="2900" dirty="0" smtClean="0">
                <a:latin typeface="+mj-lt"/>
              </a:rPr>
              <a:t>田忌很沮丧，直到他遇到了著名的军师</a:t>
            </a:r>
            <a:r>
              <a:rPr lang="en-US" altLang="zh-CN" sz="2900" dirty="0" smtClean="0">
                <a:latin typeface="+mj-lt"/>
              </a:rPr>
              <a:t>――</a:t>
            </a:r>
            <a:r>
              <a:rPr lang="zh-CN" altLang="en-US" sz="2900" dirty="0" smtClean="0">
                <a:latin typeface="+mj-lt"/>
              </a:rPr>
              <a:t>孙膑。田忌采用了孙膑的计策之后，三场比赛下来，轻松而优雅地赢了齐王</a:t>
            </a:r>
            <a:r>
              <a:rPr lang="en-US" sz="2900" dirty="0" smtClean="0">
                <a:latin typeface="+mj-lt"/>
              </a:rPr>
              <a:t>200</a:t>
            </a:r>
            <a:r>
              <a:rPr lang="zh-CN" altLang="en-US" sz="2900" dirty="0" smtClean="0">
                <a:latin typeface="+mj-lt"/>
              </a:rPr>
              <a:t>银币。这实在是个很简单的计策。由于齐王总是先出最好的马，再出次好的，所以田忌用常规马对齐王的超级马，用自己的超级马对齐王的上级马，用自己的上级马对齐王的常规马，以两胜一负的战绩赢得</a:t>
            </a:r>
            <a:r>
              <a:rPr lang="en-US" sz="2900" dirty="0" smtClean="0">
                <a:latin typeface="+mj-lt"/>
              </a:rPr>
              <a:t>200</a:t>
            </a:r>
            <a:r>
              <a:rPr lang="zh-CN" altLang="en-US" sz="2900" dirty="0" smtClean="0">
                <a:latin typeface="+mj-lt"/>
              </a:rPr>
              <a:t>银币。实在很简单。</a:t>
            </a:r>
            <a:r>
              <a:rPr lang="en-US" sz="2900" dirty="0" smtClean="0">
                <a:latin typeface="+mj-lt"/>
              </a:rPr>
              <a:t> </a:t>
            </a:r>
            <a:endParaRPr lang="zh-CN" altLang="en-US" sz="2900" dirty="0" smtClean="0">
              <a:latin typeface="+mj-lt"/>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9|5.8|4.2|2.3|2.4|4.9|1.1|3.2|4.|2.7|1.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bwMode="auto">
        <a:noFill/>
        <a:ln w="28575">
          <a:solidFill>
            <a:schemeClr val="tx2">
              <a:lumMod val="60000"/>
              <a:lumOff val="40000"/>
            </a:schemeClr>
          </a:solidFill>
          <a:round/>
          <a:headEnd/>
          <a:tailEnd/>
        </a:ln>
        <a:effectLst/>
      </a:spPr>
      <a:bodyPr wrap="none" rtlCol="0" anchor="ctr"/>
      <a:lstStyle>
        <a:defPPr>
          <a:defRPr sz="2000" dirty="0" smtClean="0">
            <a:latin typeface="Arial" charset="0"/>
            <a:ea typeface="宋体" charset="-122"/>
          </a:defRPr>
        </a:defPPr>
      </a:lstStyle>
    </a:spDef>
    <a:lnDef>
      <a:spPr>
        <a:ln w="19050">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1425</TotalTime>
  <Words>1909</Words>
  <Application>Microsoft Office PowerPoint</Application>
  <PresentationFormat>全屏显示(4:3)</PresentationFormat>
  <Paragraphs>197</Paragraphs>
  <Slides>30</Slides>
  <Notes>1</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流畅</vt:lpstr>
      <vt:lpstr>动态规划基础3 （dynamic programming）</vt:lpstr>
      <vt:lpstr>PowerPoint 演示文稿</vt:lpstr>
      <vt:lpstr>例1：括号匹配（poj2955）</vt:lpstr>
      <vt:lpstr>例1：括号匹配（poj2955）</vt:lpstr>
      <vt:lpstr>例1：括号匹配（poj2955）</vt:lpstr>
      <vt:lpstr>例2：石子合并</vt:lpstr>
      <vt:lpstr>例2：石子合并</vt:lpstr>
      <vt:lpstr>PowerPoint 演示文稿</vt:lpstr>
      <vt:lpstr>例3:田忌赛马</vt:lpstr>
      <vt:lpstr>例3:田忌赛马</vt:lpstr>
      <vt:lpstr>例3:田忌赛马</vt:lpstr>
      <vt:lpstr>例3:田忌赛马</vt:lpstr>
      <vt:lpstr>PowerPoint 演示文稿</vt:lpstr>
      <vt:lpstr>例3:田忌赛马</vt:lpstr>
      <vt:lpstr>例3:田忌赛马</vt:lpstr>
      <vt:lpstr>例3:田忌赛马</vt:lpstr>
      <vt:lpstr>例3:田忌赛马</vt:lpstr>
      <vt:lpstr>例3:田忌赛马</vt:lpstr>
      <vt:lpstr>PowerPoint 演示文稿</vt:lpstr>
      <vt:lpstr>引入：取数</vt:lpstr>
      <vt:lpstr>引入：取数</vt:lpstr>
      <vt:lpstr>例4：二取方格数</vt:lpstr>
      <vt:lpstr>例4：二取方格数</vt:lpstr>
      <vt:lpstr>例4：二取方格数</vt:lpstr>
      <vt:lpstr>例4：二取方格数</vt:lpstr>
      <vt:lpstr>PowerPoint 演示文稿</vt:lpstr>
      <vt:lpstr>送一道例题——最大子矩形</vt:lpstr>
      <vt:lpstr>最大子矩形</vt:lpstr>
      <vt:lpstr>最大子矩形</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动态规划基础 （dynamic programming）</dc:title>
  <dc:creator>Administrator</dc:creator>
  <cp:lastModifiedBy>pat</cp:lastModifiedBy>
  <cp:revision>213</cp:revision>
  <dcterms:created xsi:type="dcterms:W3CDTF">2014-06-28T11:08:05Z</dcterms:created>
  <dcterms:modified xsi:type="dcterms:W3CDTF">2014-07-16T04:19:10Z</dcterms:modified>
</cp:coreProperties>
</file>