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4" r:id="rId3"/>
    <p:sldId id="257" r:id="rId4"/>
    <p:sldId id="259" r:id="rId5"/>
    <p:sldId id="258" r:id="rId6"/>
    <p:sldId id="260" r:id="rId7"/>
    <p:sldId id="264" r:id="rId8"/>
    <p:sldId id="265" r:id="rId9"/>
    <p:sldId id="266" r:id="rId10"/>
    <p:sldId id="268" r:id="rId11"/>
    <p:sldId id="269" r:id="rId12"/>
    <p:sldId id="270" r:id="rId13"/>
    <p:sldId id="267" r:id="rId14"/>
    <p:sldId id="271" r:id="rId15"/>
    <p:sldId id="273" r:id="rId16"/>
    <p:sldId id="27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00FF"/>
    <a:srgbClr val="CC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8DEF8-A64A-4304-992E-B1F25D203998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5C503-402D-4300-9EF9-9512DB19D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6028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5C503-402D-4300-9EF9-9512DB19D12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63394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44" y="1371600"/>
            <a:ext cx="8242204" cy="1828800"/>
          </a:xfrm>
        </p:spPr>
        <p:txBody>
          <a:bodyPr>
            <a:normAutofit fontScale="90000"/>
          </a:bodyPr>
          <a:lstStyle/>
          <a:p>
            <a:r>
              <a:rPr lang="zh-CN" altLang="en-US" sz="10400" u="sng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动态规划基础</a:t>
            </a:r>
            <a:r>
              <a:rPr lang="en-US" altLang="zh-CN" sz="10400" u="sng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4</a:t>
            </a:r>
            <a:r>
              <a:rPr lang="en-US" altLang="zh-CN" sz="8800" u="sng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8800" u="sng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zh-CN" altLang="en-US" sz="6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en-US" sz="60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d</a:t>
            </a:r>
            <a:r>
              <a:rPr lang="en-US" altLang="en-US" sz="6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ynamic </a:t>
            </a:r>
            <a:r>
              <a:rPr lang="en-US" altLang="en-US" sz="60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en-US" sz="6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rogramming</a:t>
            </a:r>
            <a:r>
              <a:rPr lang="zh-CN" altLang="en-US" sz="600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0034" y="3357562"/>
            <a:ext cx="7854696" cy="771968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latin typeface="华文新魏" pitchFamily="2" charset="-122"/>
                <a:ea typeface="华文新魏" pitchFamily="2" charset="-122"/>
              </a:rPr>
              <a:t>——</a:t>
            </a:r>
            <a:r>
              <a:rPr lang="zh-CN" altLang="en-US" sz="4400" dirty="0">
                <a:latin typeface="华文新魏" pitchFamily="2" charset="-122"/>
                <a:ea typeface="华文新魏" pitchFamily="2" charset="-122"/>
              </a:rPr>
              <a:t>树型动规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1802" y="4714884"/>
            <a:ext cx="5429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由于本蒟蒻水平实在是有限，若有遗漏和错误欢迎大家立即指出并请多多包涵！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400" dirty="0" smtClean="0">
                <a:solidFill>
                  <a:srgbClr val="FFFFFF"/>
                </a:solidFill>
              </a:rPr>
              <a:t>				——by </a:t>
            </a:r>
            <a:r>
              <a:rPr lang="en-US" altLang="zh-CN" sz="2400" dirty="0" err="1" smtClean="0">
                <a:solidFill>
                  <a:srgbClr val="FFFFFF"/>
                </a:solidFill>
              </a:rPr>
              <a:t>dsy</a:t>
            </a:r>
            <a:endParaRPr lang="zh-CN" altLang="en-US" sz="2400" dirty="0" smtClean="0">
              <a:solidFill>
                <a:srgbClr val="FFFFFF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3</a:t>
            </a:r>
            <a:r>
              <a:rPr lang="zh-CN" altLang="en-US" dirty="0" smtClean="0"/>
              <a:t>：</a:t>
            </a:r>
            <a:r>
              <a:rPr lang="en-US" altLang="zh-CN" dirty="0"/>
              <a:t>Strategic game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一城堡的所有的道路形成一个</a:t>
            </a:r>
            <a:r>
              <a:rPr lang="en-US" altLang="zh-CN" dirty="0"/>
              <a:t>n</a:t>
            </a:r>
            <a:r>
              <a:rPr lang="zh-CN" altLang="en-US" dirty="0"/>
              <a:t>个节点的树，如果在一个节点上放上一个士兵，那么和这个节点相连的边就会被看守住，问把所有边看守住最少需要放多少士兵。</a:t>
            </a:r>
          </a:p>
        </p:txBody>
      </p:sp>
      <p:sp>
        <p:nvSpPr>
          <p:cNvPr id="4" name="爆炸形 1 3"/>
          <p:cNvSpPr/>
          <p:nvPr/>
        </p:nvSpPr>
        <p:spPr bwMode="auto">
          <a:xfrm>
            <a:off x="323528" y="4005064"/>
            <a:ext cx="8172400" cy="2448272"/>
          </a:xfrm>
          <a:prstGeom prst="irregularSeal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树的最小点覆盖！</a:t>
            </a:r>
          </a:p>
        </p:txBody>
      </p:sp>
    </p:spTree>
    <p:extLst>
      <p:ext uri="{BB962C8B-B14F-4D97-AF65-F5344CB8AC3E}">
        <p14:creationId xmlns:p14="http://schemas.microsoft.com/office/powerpoint/2010/main" xmlns="" val="89173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80588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第一</a:t>
            </a:r>
            <a:r>
              <a:rPr lang="zh-CN" altLang="en-US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步：确定</a:t>
            </a: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状态</a:t>
            </a:r>
            <a:endParaRPr lang="en-US" altLang="zh-CN" dirty="0"/>
          </a:p>
          <a:p>
            <a:r>
              <a:rPr lang="en-US" altLang="zh-CN" dirty="0">
                <a:latin typeface="+mj-lt"/>
              </a:rPr>
              <a:t>f[x][1]</a:t>
            </a:r>
            <a:r>
              <a:rPr lang="zh-CN" altLang="en-US" dirty="0">
                <a:latin typeface="+mj-lt"/>
              </a:rPr>
              <a:t>以</a:t>
            </a:r>
            <a:r>
              <a:rPr lang="en-US" altLang="zh-CN" dirty="0">
                <a:latin typeface="+mj-lt"/>
              </a:rPr>
              <a:t>x</a:t>
            </a:r>
            <a:r>
              <a:rPr lang="zh-CN" altLang="en-US" dirty="0">
                <a:latin typeface="+mj-lt"/>
              </a:rPr>
              <a:t>为根的子树在</a:t>
            </a:r>
            <a:r>
              <a:rPr lang="en-US" altLang="zh-CN" dirty="0">
                <a:latin typeface="+mj-lt"/>
              </a:rPr>
              <a:t>x</a:t>
            </a:r>
            <a:r>
              <a:rPr lang="zh-CN" altLang="en-US" dirty="0">
                <a:latin typeface="+mj-lt"/>
              </a:rPr>
              <a:t>上放置的士兵的最少所需的士兵</a:t>
            </a:r>
            <a:r>
              <a:rPr lang="zh-CN" altLang="en-US" dirty="0" smtClean="0">
                <a:latin typeface="+mj-lt"/>
              </a:rPr>
              <a:t>数目</a:t>
            </a:r>
            <a:endParaRPr lang="en-US" altLang="zh-CN" dirty="0" smtClean="0">
              <a:latin typeface="+mj-lt"/>
            </a:endParaRPr>
          </a:p>
          <a:p>
            <a:r>
              <a:rPr lang="en-US" altLang="zh-CN" dirty="0" smtClean="0">
                <a:latin typeface="+mj-lt"/>
              </a:rPr>
              <a:t>f[x</a:t>
            </a:r>
            <a:r>
              <a:rPr lang="en-US" altLang="zh-CN" dirty="0">
                <a:latin typeface="+mj-lt"/>
              </a:rPr>
              <a:t>][0]</a:t>
            </a:r>
            <a:r>
              <a:rPr lang="zh-CN" altLang="en-US" dirty="0">
                <a:latin typeface="+mj-lt"/>
              </a:rPr>
              <a:t>以</a:t>
            </a:r>
            <a:r>
              <a:rPr lang="en-US" altLang="zh-CN" dirty="0">
                <a:latin typeface="+mj-lt"/>
              </a:rPr>
              <a:t>x</a:t>
            </a:r>
            <a:r>
              <a:rPr lang="zh-CN" altLang="en-US" dirty="0">
                <a:latin typeface="+mj-lt"/>
              </a:rPr>
              <a:t>为根的子树</a:t>
            </a:r>
            <a:r>
              <a:rPr lang="en-US" altLang="zh-CN" dirty="0">
                <a:latin typeface="+mj-lt"/>
              </a:rPr>
              <a:t>x</a:t>
            </a:r>
            <a:r>
              <a:rPr lang="zh-CN" altLang="en-US" dirty="0">
                <a:latin typeface="+mj-lt"/>
              </a:rPr>
              <a:t>上不放置的士兵的最少所需的士兵</a:t>
            </a:r>
            <a:r>
              <a:rPr lang="zh-CN" altLang="en-US" dirty="0" smtClean="0">
                <a:latin typeface="+mj-lt"/>
              </a:rPr>
              <a:t>数目</a:t>
            </a:r>
            <a:endParaRPr lang="en-US" altLang="zh-CN" dirty="0" smtClean="0">
              <a:latin typeface="+mj-lt"/>
            </a:endParaRPr>
          </a:p>
          <a:p>
            <a:r>
              <a:rPr lang="zh-CN" altLang="en-US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第二步：确定状态转移方程</a:t>
            </a:r>
            <a:endParaRPr lang="en-US" altLang="zh-CN" b="1" dirty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+mj-lt"/>
              </a:rPr>
              <a:t>f[x</a:t>
            </a:r>
            <a:r>
              <a:rPr lang="en-US" altLang="zh-CN" dirty="0">
                <a:latin typeface="+mj-lt"/>
              </a:rPr>
              <a:t>][1] =1 + </a:t>
            </a:r>
            <a:r>
              <a:rPr lang="el-GR" altLang="zh-CN" dirty="0">
                <a:latin typeface="+mj-lt"/>
              </a:rPr>
              <a:t>Σ </a:t>
            </a:r>
            <a:r>
              <a:rPr lang="en-US" altLang="zh-CN" dirty="0" smtClean="0">
                <a:latin typeface="+mj-lt"/>
              </a:rPr>
              <a:t>min(f[i][</a:t>
            </a:r>
            <a:r>
              <a:rPr lang="en-US" altLang="zh-CN" dirty="0">
                <a:latin typeface="+mj-lt"/>
              </a:rPr>
              <a:t>0],</a:t>
            </a:r>
            <a:r>
              <a:rPr lang="en-US" altLang="zh-CN" dirty="0" smtClean="0">
                <a:latin typeface="+mj-lt"/>
              </a:rPr>
              <a:t>f[i][</a:t>
            </a:r>
            <a:r>
              <a:rPr lang="en-US" altLang="zh-CN" dirty="0">
                <a:latin typeface="+mj-lt"/>
              </a:rPr>
              <a:t>1</a:t>
            </a:r>
            <a:r>
              <a:rPr lang="en-US" altLang="zh-CN" dirty="0" smtClean="0">
                <a:latin typeface="+mj-lt"/>
              </a:rPr>
              <a:t>]) </a:t>
            </a:r>
          </a:p>
          <a:p>
            <a:r>
              <a:rPr lang="en-US" altLang="zh-CN" dirty="0" smtClean="0">
                <a:latin typeface="+mj-lt"/>
              </a:rPr>
              <a:t>// x</a:t>
            </a:r>
            <a:r>
              <a:rPr lang="zh-CN" altLang="en-US" dirty="0">
                <a:latin typeface="+mj-lt"/>
              </a:rPr>
              <a:t>上放置的士兵，于是它的儿子们可放可不放</a:t>
            </a:r>
            <a:r>
              <a:rPr lang="zh-CN" altLang="en-US" dirty="0" smtClean="0">
                <a:latin typeface="+mj-lt"/>
              </a:rPr>
              <a:t>！</a:t>
            </a:r>
            <a:endParaRPr lang="en-US" altLang="zh-CN" dirty="0" smtClean="0">
              <a:latin typeface="+mj-lt"/>
            </a:endParaRPr>
          </a:p>
          <a:p>
            <a:r>
              <a:rPr lang="en-US" altLang="zh-CN" dirty="0" smtClean="0">
                <a:latin typeface="+mj-lt"/>
              </a:rPr>
              <a:t>f[x</a:t>
            </a:r>
            <a:r>
              <a:rPr lang="en-US" altLang="zh-CN" dirty="0">
                <a:latin typeface="+mj-lt"/>
              </a:rPr>
              <a:t>][0] </a:t>
            </a:r>
            <a:r>
              <a:rPr lang="en-US" altLang="zh-CN" dirty="0" smtClean="0">
                <a:latin typeface="+mj-lt"/>
              </a:rPr>
              <a:t>=</a:t>
            </a:r>
            <a:r>
              <a:rPr lang="el-GR" altLang="zh-CN" dirty="0">
                <a:latin typeface="+mj-lt"/>
              </a:rPr>
              <a:t> Σ </a:t>
            </a:r>
            <a:r>
              <a:rPr lang="en-US" altLang="zh-CN" dirty="0" smtClean="0">
                <a:latin typeface="+mj-lt"/>
              </a:rPr>
              <a:t>f[i][</a:t>
            </a:r>
            <a:r>
              <a:rPr lang="en-US" altLang="zh-CN" dirty="0">
                <a:latin typeface="+mj-lt"/>
              </a:rPr>
              <a:t>1</a:t>
            </a:r>
            <a:r>
              <a:rPr lang="en-US" altLang="zh-CN" dirty="0" smtClean="0">
                <a:latin typeface="+mj-lt"/>
              </a:rPr>
              <a:t>]           </a:t>
            </a:r>
          </a:p>
          <a:p>
            <a:r>
              <a:rPr lang="en-US" altLang="zh-CN" dirty="0" smtClean="0">
                <a:latin typeface="+mj-lt"/>
              </a:rPr>
              <a:t>//</a:t>
            </a:r>
            <a:r>
              <a:rPr lang="en-US" altLang="zh-CN" dirty="0">
                <a:latin typeface="+mj-lt"/>
              </a:rPr>
              <a:t>x</a:t>
            </a:r>
            <a:r>
              <a:rPr lang="zh-CN" altLang="en-US" dirty="0">
                <a:latin typeface="+mj-lt"/>
              </a:rPr>
              <a:t>上不放置的士兵，它的儿子们都必须放</a:t>
            </a:r>
            <a:r>
              <a:rPr lang="zh-CN" altLang="en-US" dirty="0" smtClean="0">
                <a:latin typeface="+mj-lt"/>
              </a:rPr>
              <a:t>！</a:t>
            </a:r>
            <a:endParaRPr lang="en-US" altLang="zh-CN" dirty="0">
              <a:latin typeface="+mj-lt"/>
            </a:endParaRPr>
          </a:p>
          <a:p>
            <a:r>
              <a:rPr lang="en-US" altLang="zh-CN" dirty="0" smtClean="0">
                <a:latin typeface="+mj-lt"/>
              </a:rPr>
              <a:t>(i</a:t>
            </a:r>
            <a:r>
              <a:rPr lang="zh-CN" altLang="en-US" dirty="0" smtClean="0">
                <a:latin typeface="+mj-lt"/>
              </a:rPr>
              <a:t>是</a:t>
            </a:r>
            <a:r>
              <a:rPr lang="en-US" altLang="zh-CN" dirty="0">
                <a:latin typeface="+mj-lt"/>
              </a:rPr>
              <a:t>x</a:t>
            </a:r>
            <a:r>
              <a:rPr lang="zh-CN" altLang="en-US" dirty="0" smtClean="0">
                <a:latin typeface="+mj-lt"/>
              </a:rPr>
              <a:t>的</a:t>
            </a:r>
            <a:r>
              <a:rPr lang="zh-CN" altLang="en-US" dirty="0">
                <a:latin typeface="+mj-lt"/>
              </a:rPr>
              <a:t>儿子！！</a:t>
            </a:r>
            <a:r>
              <a:rPr lang="en-US" altLang="zh-CN" dirty="0" smtClean="0">
                <a:latin typeface="+mj-lt"/>
              </a:rPr>
              <a:t>)</a:t>
            </a:r>
          </a:p>
          <a:p>
            <a:r>
              <a:rPr lang="zh-CN" altLang="en-US" dirty="0">
                <a:latin typeface="+mj-lt"/>
              </a:rPr>
              <a:t>结果为</a:t>
            </a:r>
            <a:r>
              <a:rPr lang="en-US" altLang="zh-CN" dirty="0">
                <a:latin typeface="+mj-lt"/>
              </a:rPr>
              <a:t>min(f[root][0], f[root][1])</a:t>
            </a:r>
          </a:p>
          <a:p>
            <a:endParaRPr lang="en-US" altLang="zh-CN" dirty="0">
              <a:latin typeface="+mj-lt"/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51520" y="704088"/>
            <a:ext cx="8712968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3</a:t>
            </a:r>
            <a:r>
              <a:rPr lang="zh-CN" altLang="en-US" dirty="0" smtClean="0"/>
              <a:t>：</a:t>
            </a:r>
            <a:r>
              <a:rPr lang="en-US" altLang="zh-CN" dirty="0"/>
              <a:t>Strategic game(poj1463 )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0623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>
                <a:latin typeface="+mj-lt"/>
              </a:rPr>
              <a:t>void </a:t>
            </a:r>
            <a:r>
              <a:rPr lang="en-US" altLang="zh-CN" dirty="0" err="1">
                <a:latin typeface="+mj-lt"/>
              </a:rPr>
              <a:t>dfs</a:t>
            </a:r>
            <a:r>
              <a:rPr lang="en-US" altLang="zh-CN" dirty="0">
                <a:latin typeface="+mj-lt"/>
              </a:rPr>
              <a:t>(long x)</a:t>
            </a:r>
          </a:p>
          <a:p>
            <a:r>
              <a:rPr lang="en-US" altLang="zh-CN" dirty="0" smtClean="0">
                <a:latin typeface="+mj-lt"/>
              </a:rPr>
              <a:t>{</a:t>
            </a:r>
            <a:endParaRPr lang="en-US" altLang="zh-CN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    v[x] = 1;</a:t>
            </a:r>
          </a:p>
          <a:p>
            <a:r>
              <a:rPr lang="en-US" altLang="zh-CN" dirty="0">
                <a:latin typeface="+mj-lt"/>
              </a:rPr>
              <a:t>    for (long i=0; i&lt;n; i++)</a:t>
            </a:r>
          </a:p>
          <a:p>
            <a:r>
              <a:rPr lang="en-US" altLang="zh-CN" dirty="0">
                <a:latin typeface="+mj-lt"/>
              </a:rPr>
              <a:t>    {</a:t>
            </a:r>
          </a:p>
          <a:p>
            <a:r>
              <a:rPr lang="en-US" altLang="zh-CN" dirty="0" smtClean="0">
                <a:latin typeface="+mj-lt"/>
              </a:rPr>
              <a:t>       if </a:t>
            </a:r>
            <a:r>
              <a:rPr lang="en-US" altLang="zh-CN" dirty="0">
                <a:latin typeface="+mj-lt"/>
              </a:rPr>
              <a:t>((!v[i]) &amp;&amp; (b[x][i]))</a:t>
            </a:r>
          </a:p>
          <a:p>
            <a:r>
              <a:rPr lang="en-US" altLang="zh-CN" dirty="0">
                <a:latin typeface="+mj-lt"/>
              </a:rPr>
              <a:t>        {</a:t>
            </a:r>
          </a:p>
          <a:p>
            <a:r>
              <a:rPr lang="en-US" altLang="zh-CN" dirty="0">
                <a:latin typeface="+mj-lt"/>
              </a:rPr>
              <a:t>            </a:t>
            </a:r>
            <a:r>
              <a:rPr lang="en-US" altLang="zh-CN" dirty="0" err="1">
                <a:latin typeface="+mj-lt"/>
              </a:rPr>
              <a:t>dfs</a:t>
            </a:r>
            <a:r>
              <a:rPr lang="en-US" altLang="zh-CN" dirty="0">
                <a:latin typeface="+mj-lt"/>
              </a:rPr>
              <a:t>(i);</a:t>
            </a:r>
          </a:p>
          <a:p>
            <a:r>
              <a:rPr lang="en-US" altLang="zh-CN" dirty="0">
                <a:latin typeface="+mj-lt"/>
              </a:rPr>
              <a:t>            f[x][0] += f[i][1];</a:t>
            </a:r>
          </a:p>
          <a:p>
            <a:r>
              <a:rPr lang="en-US" altLang="zh-CN" dirty="0">
                <a:latin typeface="+mj-lt"/>
              </a:rPr>
              <a:t>            f[x][1] += min(f[i][0], f[i][1]);</a:t>
            </a:r>
          </a:p>
          <a:p>
            <a:r>
              <a:rPr lang="en-US" altLang="zh-CN" dirty="0">
                <a:latin typeface="+mj-lt"/>
              </a:rPr>
              <a:t>        }</a:t>
            </a:r>
          </a:p>
          <a:p>
            <a:r>
              <a:rPr lang="en-US" altLang="zh-CN" dirty="0">
                <a:latin typeface="+mj-lt"/>
              </a:rPr>
              <a:t>    </a:t>
            </a:r>
            <a:r>
              <a:rPr lang="en-US" altLang="zh-CN" dirty="0" smtClean="0">
                <a:latin typeface="+mj-lt"/>
              </a:rPr>
              <a:t>}</a:t>
            </a:r>
            <a:endParaRPr lang="en-US" altLang="zh-CN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}</a:t>
            </a:r>
            <a:endParaRPr lang="zh-CN" altLang="en-US" dirty="0">
              <a:latin typeface="+mj-lt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3</a:t>
            </a:r>
            <a:r>
              <a:rPr lang="zh-CN" altLang="en-US" dirty="0" smtClean="0"/>
              <a:t>：</a:t>
            </a:r>
            <a:r>
              <a:rPr lang="en-US" altLang="zh-CN" dirty="0"/>
              <a:t>Strategic game(poj1463 )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 bwMode="auto">
          <a:xfrm>
            <a:off x="5004048" y="1916832"/>
            <a:ext cx="4032448" cy="2826928"/>
          </a:xfrm>
          <a:prstGeom prst="round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2400" dirty="0" smtClean="0">
                <a:solidFill>
                  <a:srgbClr val="FF00FF"/>
                </a:solidFill>
                <a:latin typeface="+mj-ea"/>
                <a:ea typeface="+mj-ea"/>
              </a:rPr>
              <a:t>关于树的点覆盖问题，</a:t>
            </a:r>
            <a:endParaRPr lang="en-US" altLang="zh-CN" sz="2400" dirty="0" smtClean="0">
              <a:solidFill>
                <a:srgbClr val="FF00FF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400" dirty="0" smtClean="0">
                <a:solidFill>
                  <a:srgbClr val="FF00FF"/>
                </a:solidFill>
                <a:latin typeface="+mj-ea"/>
                <a:ea typeface="+mj-ea"/>
              </a:rPr>
              <a:t>解法还有贪心，</a:t>
            </a:r>
            <a:endParaRPr lang="en-US" altLang="zh-CN" sz="2400" dirty="0" smtClean="0">
              <a:solidFill>
                <a:srgbClr val="FF00FF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400" dirty="0" smtClean="0">
                <a:solidFill>
                  <a:srgbClr val="FF00FF"/>
                </a:solidFill>
                <a:latin typeface="+mj-ea"/>
                <a:ea typeface="+mj-ea"/>
              </a:rPr>
              <a:t>二分图匹配等等。</a:t>
            </a:r>
            <a:endParaRPr lang="en-US" altLang="zh-CN" sz="2400" dirty="0" smtClean="0">
              <a:solidFill>
                <a:srgbClr val="FF00FF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400" dirty="0" smtClean="0">
                <a:solidFill>
                  <a:srgbClr val="FF00FF"/>
                </a:solidFill>
                <a:latin typeface="+mj-ea"/>
                <a:ea typeface="+mj-ea"/>
              </a:rPr>
              <a:t>由于课程安排，</a:t>
            </a:r>
            <a:endParaRPr lang="en-US" altLang="zh-CN" sz="2400" dirty="0" smtClean="0">
              <a:solidFill>
                <a:srgbClr val="FF00FF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400" dirty="0" smtClean="0">
                <a:solidFill>
                  <a:srgbClr val="FF00FF"/>
                </a:solidFill>
                <a:latin typeface="+mj-ea"/>
                <a:ea typeface="+mj-ea"/>
              </a:rPr>
              <a:t>我们不能在此进行讨论，</a:t>
            </a:r>
            <a:endParaRPr lang="en-US" altLang="zh-CN" sz="2400" dirty="0" smtClean="0">
              <a:solidFill>
                <a:srgbClr val="FF00FF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400" dirty="0" smtClean="0">
                <a:solidFill>
                  <a:srgbClr val="FF00FF"/>
                </a:solidFill>
                <a:latin typeface="+mj-ea"/>
                <a:ea typeface="+mj-ea"/>
              </a:rPr>
              <a:t>希望学有余力的同学</a:t>
            </a:r>
            <a:endParaRPr lang="en-US" altLang="zh-CN" sz="2400" dirty="0" smtClean="0">
              <a:solidFill>
                <a:srgbClr val="FF00FF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400" dirty="0" smtClean="0">
                <a:solidFill>
                  <a:srgbClr val="FF00FF"/>
                </a:solidFill>
                <a:latin typeface="+mj-ea"/>
                <a:ea typeface="+mj-ea"/>
              </a:rPr>
              <a:t>自己找资料进行学习！！</a:t>
            </a:r>
          </a:p>
        </p:txBody>
      </p:sp>
    </p:spTree>
    <p:extLst>
      <p:ext uri="{BB962C8B-B14F-4D97-AF65-F5344CB8AC3E}">
        <p14:creationId xmlns:p14="http://schemas.microsoft.com/office/powerpoint/2010/main" xmlns="" val="315264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/>
              <a:t>Cell Phone 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给你一棵无向树，问你最少用多少个点可以覆盖掉所有其他的点。</a:t>
            </a:r>
          </a:p>
          <a:p>
            <a:r>
              <a:rPr lang="zh-CN" altLang="en-US" dirty="0"/>
              <a:t>（一个点被盖，它自己和与它相邻的点都算被覆盖）</a:t>
            </a:r>
          </a:p>
          <a:p>
            <a:endParaRPr lang="zh-CN" altLang="en-US" dirty="0"/>
          </a:p>
        </p:txBody>
      </p:sp>
      <p:sp>
        <p:nvSpPr>
          <p:cNvPr id="4" name="横卷形 3"/>
          <p:cNvSpPr/>
          <p:nvPr/>
        </p:nvSpPr>
        <p:spPr bwMode="auto">
          <a:xfrm rot="21418623">
            <a:off x="500439" y="4124533"/>
            <a:ext cx="7299711" cy="1440160"/>
          </a:xfrm>
          <a:prstGeom prst="horizontalScroll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r>
              <a:rPr lang="zh-CN" altLang="en-US" sz="4800" b="1" dirty="0" smtClean="0">
                <a:latin typeface="华文行楷" pitchFamily="2" charset="-122"/>
                <a:ea typeface="华文行楷" pitchFamily="2" charset="-122"/>
              </a:rPr>
              <a:t>       树</a:t>
            </a:r>
            <a:r>
              <a:rPr lang="zh-CN" altLang="en-US" sz="4800" b="1" dirty="0">
                <a:latin typeface="华文行楷" pitchFamily="2" charset="-122"/>
                <a:ea typeface="华文行楷" pitchFamily="2" charset="-122"/>
              </a:rPr>
              <a:t>的最小支配集</a:t>
            </a:r>
          </a:p>
        </p:txBody>
      </p:sp>
    </p:spTree>
    <p:extLst>
      <p:ext uri="{BB962C8B-B14F-4D97-AF65-F5344CB8AC3E}">
        <p14:creationId xmlns:p14="http://schemas.microsoft.com/office/powerpoint/2010/main" xmlns="" val="2892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68863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第一步：确定</a:t>
            </a: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状态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 smtClean="0">
                <a:latin typeface="+mj-lt"/>
              </a:rPr>
              <a:t>①</a:t>
            </a:r>
            <a:r>
              <a:rPr lang="en-US" altLang="zh-CN" dirty="0" err="1">
                <a:latin typeface="+mj-lt"/>
              </a:rPr>
              <a:t>dp</a:t>
            </a:r>
            <a:r>
              <a:rPr lang="en-US" altLang="zh-CN" dirty="0">
                <a:latin typeface="+mj-lt"/>
              </a:rPr>
              <a:t>[i][0]</a:t>
            </a:r>
            <a:r>
              <a:rPr lang="zh-CN" altLang="en-US" dirty="0" smtClean="0">
                <a:latin typeface="+mj-lt"/>
              </a:rPr>
              <a:t>：选点</a:t>
            </a:r>
            <a:r>
              <a:rPr lang="en-US" altLang="zh-CN" dirty="0" smtClean="0">
                <a:latin typeface="+mj-lt"/>
              </a:rPr>
              <a:t>i</a:t>
            </a:r>
            <a:r>
              <a:rPr lang="zh-CN" altLang="en-US" dirty="0" smtClean="0">
                <a:latin typeface="+mj-lt"/>
              </a:rPr>
              <a:t>，</a:t>
            </a:r>
            <a:r>
              <a:rPr lang="zh-CN" altLang="en-US" dirty="0">
                <a:latin typeface="+mj-lt"/>
              </a:rPr>
              <a:t>并且以点</a:t>
            </a:r>
            <a:r>
              <a:rPr lang="en-US" altLang="zh-CN" dirty="0">
                <a:latin typeface="+mj-lt"/>
              </a:rPr>
              <a:t>i</a:t>
            </a:r>
            <a:r>
              <a:rPr lang="zh-CN" altLang="en-US" dirty="0">
                <a:latin typeface="+mj-lt"/>
              </a:rPr>
              <a:t>为根的子树都被</a:t>
            </a:r>
            <a:r>
              <a:rPr lang="zh-CN" altLang="en-US" dirty="0" smtClean="0">
                <a:latin typeface="+mj-lt"/>
              </a:rPr>
              <a:t>覆盖了。</a:t>
            </a:r>
            <a:endParaRPr lang="zh-CN" altLang="en-US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②</a:t>
            </a:r>
            <a:r>
              <a:rPr lang="en-US" altLang="zh-CN" dirty="0" err="1">
                <a:latin typeface="+mj-lt"/>
              </a:rPr>
              <a:t>dp</a:t>
            </a:r>
            <a:r>
              <a:rPr lang="en-US" altLang="zh-CN" dirty="0">
                <a:latin typeface="+mj-lt"/>
              </a:rPr>
              <a:t>[i][1]</a:t>
            </a:r>
            <a:r>
              <a:rPr lang="zh-CN" altLang="en-US" dirty="0" smtClean="0">
                <a:latin typeface="+mj-lt"/>
              </a:rPr>
              <a:t>：</a:t>
            </a:r>
            <a:r>
              <a:rPr lang="zh-CN" altLang="en-US" dirty="0">
                <a:latin typeface="+mj-lt"/>
              </a:rPr>
              <a:t>不</a:t>
            </a:r>
            <a:r>
              <a:rPr lang="zh-CN" altLang="en-US" dirty="0" smtClean="0">
                <a:latin typeface="+mj-lt"/>
              </a:rPr>
              <a:t>选点</a:t>
            </a:r>
            <a:r>
              <a:rPr lang="en-US" altLang="zh-CN" dirty="0" smtClean="0">
                <a:latin typeface="+mj-lt"/>
              </a:rPr>
              <a:t>i</a:t>
            </a:r>
            <a:r>
              <a:rPr lang="zh-CN" altLang="en-US" dirty="0" smtClean="0">
                <a:latin typeface="+mj-lt"/>
              </a:rPr>
              <a:t>，</a:t>
            </a:r>
            <a:r>
              <a:rPr lang="en-US" altLang="zh-CN" dirty="0" smtClean="0">
                <a:latin typeface="+mj-lt"/>
              </a:rPr>
              <a:t>i</a:t>
            </a:r>
            <a:r>
              <a:rPr lang="zh-CN" altLang="en-US" dirty="0" smtClean="0">
                <a:latin typeface="+mj-lt"/>
              </a:rPr>
              <a:t>被其儿子覆盖</a:t>
            </a:r>
            <a:endParaRPr lang="zh-CN" altLang="en-US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③</a:t>
            </a:r>
            <a:r>
              <a:rPr lang="en-US" altLang="zh-CN" dirty="0" err="1">
                <a:latin typeface="+mj-lt"/>
              </a:rPr>
              <a:t>dp</a:t>
            </a:r>
            <a:r>
              <a:rPr lang="en-US" altLang="zh-CN" dirty="0">
                <a:latin typeface="+mj-lt"/>
              </a:rPr>
              <a:t>[i][2]</a:t>
            </a:r>
            <a:r>
              <a:rPr lang="zh-CN" altLang="en-US" dirty="0" smtClean="0">
                <a:latin typeface="+mj-lt"/>
              </a:rPr>
              <a:t>：</a:t>
            </a:r>
            <a:r>
              <a:rPr lang="zh-CN" altLang="en-US" dirty="0">
                <a:latin typeface="+mj-lt"/>
              </a:rPr>
              <a:t>不</a:t>
            </a:r>
            <a:r>
              <a:rPr lang="zh-CN" altLang="en-US" dirty="0" smtClean="0">
                <a:latin typeface="+mj-lt"/>
              </a:rPr>
              <a:t>选点</a:t>
            </a:r>
            <a:r>
              <a:rPr lang="en-US" altLang="zh-CN" dirty="0" smtClean="0">
                <a:latin typeface="+mj-lt"/>
              </a:rPr>
              <a:t>i</a:t>
            </a:r>
            <a:r>
              <a:rPr lang="zh-CN" altLang="en-US" dirty="0" smtClean="0">
                <a:latin typeface="+mj-lt"/>
              </a:rPr>
              <a:t>，</a:t>
            </a:r>
            <a:r>
              <a:rPr lang="en-US" altLang="zh-CN" dirty="0" smtClean="0">
                <a:latin typeface="+mj-lt"/>
              </a:rPr>
              <a:t>i</a:t>
            </a:r>
            <a:r>
              <a:rPr lang="zh-CN" altLang="en-US" dirty="0" smtClean="0">
                <a:latin typeface="+mj-lt"/>
              </a:rPr>
              <a:t>没有被子</a:t>
            </a:r>
            <a:r>
              <a:rPr lang="zh-CN" altLang="en-US" dirty="0">
                <a:latin typeface="+mj-lt"/>
              </a:rPr>
              <a:t>节点</a:t>
            </a:r>
            <a:r>
              <a:rPr lang="zh-CN" altLang="en-US" dirty="0" smtClean="0">
                <a:latin typeface="+mj-lt"/>
              </a:rPr>
              <a:t>覆盖（被其父亲覆盖）</a:t>
            </a:r>
            <a:endParaRPr lang="en-US" altLang="zh-CN" dirty="0" smtClean="0">
              <a:latin typeface="+mj-lt"/>
            </a:endParaRPr>
          </a:p>
          <a:p>
            <a:r>
              <a:rPr lang="zh-CN" altLang="en-US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第二步：确定状态</a:t>
            </a: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转移方程</a:t>
            </a:r>
            <a:endParaRPr lang="zh-CN" altLang="en-US" dirty="0">
              <a:latin typeface="+mj-lt"/>
            </a:endParaRPr>
          </a:p>
          <a:p>
            <a:r>
              <a:rPr lang="pl-PL" altLang="zh-CN" dirty="0">
                <a:latin typeface="+mj-lt"/>
              </a:rPr>
              <a:t>dp[i][0]=1+Σmin(dp[u][0],dp[u][1],dp[u][2</a:t>
            </a:r>
            <a:r>
              <a:rPr lang="pl-PL" altLang="zh-CN" dirty="0" smtClean="0">
                <a:latin typeface="+mj-lt"/>
              </a:rPr>
              <a:t>])</a:t>
            </a:r>
            <a:r>
              <a:rPr lang="en-US" altLang="zh-CN" dirty="0" smtClean="0">
                <a:latin typeface="+mj-lt"/>
              </a:rPr>
              <a:t> </a:t>
            </a:r>
            <a:r>
              <a:rPr lang="zh-CN" altLang="en-US" dirty="0"/>
              <a:t>（</a:t>
            </a:r>
            <a:r>
              <a:rPr lang="en-US" altLang="zh-CN" dirty="0"/>
              <a:t>u</a:t>
            </a:r>
            <a:r>
              <a:rPr lang="zh-CN" altLang="en-US" dirty="0"/>
              <a:t>是</a:t>
            </a:r>
            <a:r>
              <a:rPr lang="en-US" altLang="zh-CN" dirty="0"/>
              <a:t>i</a:t>
            </a:r>
            <a:r>
              <a:rPr lang="zh-CN" altLang="en-US" dirty="0"/>
              <a:t>的儿子</a:t>
            </a:r>
            <a:r>
              <a:rPr lang="zh-CN" altLang="en-US" dirty="0" smtClean="0"/>
              <a:t>）</a:t>
            </a:r>
            <a:endParaRPr lang="en-US" altLang="zh-CN" dirty="0" smtClean="0">
              <a:latin typeface="+mj-lt"/>
            </a:endParaRPr>
          </a:p>
          <a:p>
            <a:r>
              <a:rPr lang="pl-PL" altLang="zh-CN" dirty="0" smtClean="0">
                <a:latin typeface="+mj-lt"/>
              </a:rPr>
              <a:t>dp[i][</a:t>
            </a:r>
            <a:r>
              <a:rPr lang="en-US" altLang="zh-CN" dirty="0" smtClean="0">
                <a:latin typeface="+mj-lt"/>
              </a:rPr>
              <a:t>2</a:t>
            </a:r>
            <a:r>
              <a:rPr lang="pl-PL" altLang="zh-CN" dirty="0" smtClean="0">
                <a:latin typeface="+mj-lt"/>
              </a:rPr>
              <a:t>]=Σ(dp[u][</a:t>
            </a:r>
            <a:r>
              <a:rPr lang="en-US" altLang="zh-CN" dirty="0" smtClean="0">
                <a:latin typeface="+mj-lt"/>
              </a:rPr>
              <a:t>1</a:t>
            </a:r>
            <a:r>
              <a:rPr lang="pl-PL" altLang="zh-CN" dirty="0" smtClean="0">
                <a:latin typeface="+mj-lt"/>
              </a:rPr>
              <a:t>]</a:t>
            </a:r>
            <a:r>
              <a:rPr lang="en-US" altLang="zh-CN" dirty="0" smtClean="0">
                <a:latin typeface="+mj-lt"/>
              </a:rPr>
              <a:t>)</a:t>
            </a:r>
          </a:p>
          <a:p>
            <a:r>
              <a:rPr lang="zh-CN" altLang="en-US" dirty="0">
                <a:latin typeface="+mj-lt"/>
              </a:rPr>
              <a:t>对于</a:t>
            </a:r>
            <a:r>
              <a:rPr lang="en-US" altLang="zh-CN" dirty="0" err="1" smtClean="0">
                <a:latin typeface="+mj-lt"/>
              </a:rPr>
              <a:t>dp</a:t>
            </a:r>
            <a:r>
              <a:rPr lang="en-US" altLang="zh-CN" dirty="0" smtClean="0">
                <a:latin typeface="+mj-lt"/>
              </a:rPr>
              <a:t>[i][1]</a:t>
            </a:r>
            <a:r>
              <a:rPr lang="zh-CN" altLang="en-US" dirty="0" smtClean="0">
                <a:latin typeface="+mj-lt"/>
              </a:rPr>
              <a:t>的讨论稍微复杂一点</a:t>
            </a:r>
            <a:r>
              <a:rPr lang="en-US" altLang="zh-CN" dirty="0" smtClean="0">
                <a:latin typeface="+mj-lt"/>
              </a:rPr>
              <a:t>——</a:t>
            </a:r>
            <a:r>
              <a:rPr lang="zh-CN" altLang="en-US" dirty="0" smtClean="0">
                <a:latin typeface="+mj-lt"/>
              </a:rPr>
              <a:t>他的所有儿子里面必须有一个取</a:t>
            </a:r>
            <a:r>
              <a:rPr lang="en-US" altLang="zh-CN" dirty="0" err="1" smtClean="0">
                <a:latin typeface="+mj-lt"/>
              </a:rPr>
              <a:t>dp</a:t>
            </a:r>
            <a:r>
              <a:rPr lang="en-US" altLang="zh-CN" dirty="0" smtClean="0">
                <a:latin typeface="+mj-lt"/>
              </a:rPr>
              <a:t>[u][1]</a:t>
            </a:r>
          </a:p>
          <a:p>
            <a:r>
              <a:rPr lang="en-US" altLang="zh-CN" dirty="0" smtClean="0">
                <a:latin typeface="+mj-lt"/>
              </a:rPr>
              <a:t> </a:t>
            </a:r>
            <a:r>
              <a:rPr lang="zh-CN" altLang="en-US" dirty="0" smtClean="0">
                <a:latin typeface="+mj-lt"/>
              </a:rPr>
              <a:t>那么：</a:t>
            </a:r>
            <a:r>
              <a:rPr lang="en-US" altLang="zh-CN" dirty="0" smtClean="0">
                <a:latin typeface="+mj-lt"/>
              </a:rPr>
              <a:t>if(i</a:t>
            </a:r>
            <a:r>
              <a:rPr lang="zh-CN" altLang="en-US" dirty="0">
                <a:latin typeface="+mj-lt"/>
              </a:rPr>
              <a:t>没有子节点</a:t>
            </a:r>
            <a:r>
              <a:rPr lang="en-US" altLang="zh-CN" dirty="0">
                <a:latin typeface="+mj-lt"/>
              </a:rPr>
              <a:t>)</a:t>
            </a:r>
            <a:r>
              <a:rPr lang="en-US" altLang="zh-CN" dirty="0" err="1">
                <a:latin typeface="+mj-lt"/>
              </a:rPr>
              <a:t>dp</a:t>
            </a:r>
            <a:r>
              <a:rPr lang="en-US" altLang="zh-CN" dirty="0">
                <a:latin typeface="+mj-lt"/>
              </a:rPr>
              <a:t>[i][1]=INF</a:t>
            </a:r>
          </a:p>
          <a:p>
            <a:r>
              <a:rPr lang="en-US" altLang="zh-CN" dirty="0">
                <a:latin typeface="+mj-lt"/>
              </a:rPr>
              <a:t>else </a:t>
            </a:r>
            <a:r>
              <a:rPr lang="en-US" altLang="zh-CN" dirty="0" err="1">
                <a:latin typeface="+mj-lt"/>
              </a:rPr>
              <a:t>dp</a:t>
            </a:r>
            <a:r>
              <a:rPr lang="en-US" altLang="zh-CN" dirty="0">
                <a:latin typeface="+mj-lt"/>
              </a:rPr>
              <a:t>[i][1]=</a:t>
            </a:r>
            <a:r>
              <a:rPr lang="el-GR" altLang="zh-CN" dirty="0">
                <a:latin typeface="+mj-lt"/>
              </a:rPr>
              <a:t>Σ</a:t>
            </a:r>
            <a:r>
              <a:rPr lang="en-US" altLang="zh-CN" dirty="0">
                <a:latin typeface="+mj-lt"/>
              </a:rPr>
              <a:t>min(</a:t>
            </a:r>
            <a:r>
              <a:rPr lang="en-US" altLang="zh-CN" dirty="0" err="1">
                <a:latin typeface="+mj-lt"/>
              </a:rPr>
              <a:t>dp</a:t>
            </a:r>
            <a:r>
              <a:rPr lang="en-US" altLang="zh-CN" dirty="0">
                <a:latin typeface="+mj-lt"/>
              </a:rPr>
              <a:t>[u][0],</a:t>
            </a:r>
            <a:r>
              <a:rPr lang="en-US" altLang="zh-CN" dirty="0" err="1">
                <a:latin typeface="+mj-lt"/>
              </a:rPr>
              <a:t>dp</a:t>
            </a:r>
            <a:r>
              <a:rPr lang="en-US" altLang="zh-CN" dirty="0">
                <a:latin typeface="+mj-lt"/>
              </a:rPr>
              <a:t>[u][1])+</a:t>
            </a:r>
            <a:r>
              <a:rPr lang="en-US" altLang="zh-CN" dirty="0" err="1" smtClean="0">
                <a:latin typeface="+mj-lt"/>
              </a:rPr>
              <a:t>inc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>
                <a:latin typeface="+mj-lt"/>
              </a:rPr>
              <a:t>其中对于</a:t>
            </a:r>
            <a:r>
              <a:rPr lang="en-US" altLang="zh-CN" dirty="0" err="1">
                <a:latin typeface="+mj-lt"/>
              </a:rPr>
              <a:t>inc</a:t>
            </a:r>
            <a:r>
              <a:rPr lang="zh-CN" altLang="en-US" dirty="0">
                <a:latin typeface="+mj-lt"/>
              </a:rPr>
              <a:t>有：</a:t>
            </a:r>
          </a:p>
          <a:p>
            <a:r>
              <a:rPr lang="en-US" altLang="zh-CN" dirty="0">
                <a:latin typeface="+mj-lt"/>
              </a:rPr>
              <a:t>if(</a:t>
            </a:r>
            <a:r>
              <a:rPr lang="zh-CN" altLang="en-US" dirty="0">
                <a:latin typeface="+mj-lt"/>
              </a:rPr>
              <a:t>上面式子中的</a:t>
            </a:r>
            <a:r>
              <a:rPr lang="el-GR" altLang="zh-CN" dirty="0">
                <a:latin typeface="+mj-lt"/>
              </a:rPr>
              <a:t>Σ</a:t>
            </a:r>
            <a:r>
              <a:rPr lang="en-US" altLang="zh-CN" dirty="0">
                <a:latin typeface="+mj-lt"/>
              </a:rPr>
              <a:t>min(</a:t>
            </a:r>
            <a:r>
              <a:rPr lang="en-US" altLang="zh-CN" dirty="0" err="1">
                <a:latin typeface="+mj-lt"/>
              </a:rPr>
              <a:t>dp</a:t>
            </a:r>
            <a:r>
              <a:rPr lang="en-US" altLang="zh-CN" dirty="0">
                <a:latin typeface="+mj-lt"/>
              </a:rPr>
              <a:t>[u][0],</a:t>
            </a:r>
            <a:r>
              <a:rPr lang="en-US" altLang="zh-CN" dirty="0" err="1">
                <a:latin typeface="+mj-lt"/>
              </a:rPr>
              <a:t>dp</a:t>
            </a:r>
            <a:r>
              <a:rPr lang="en-US" altLang="zh-CN" dirty="0">
                <a:latin typeface="+mj-lt"/>
              </a:rPr>
              <a:t>[u][1])</a:t>
            </a:r>
            <a:r>
              <a:rPr lang="zh-CN" altLang="en-US" dirty="0">
                <a:latin typeface="+mj-lt"/>
              </a:rPr>
              <a:t>中包含某个</a:t>
            </a:r>
            <a:r>
              <a:rPr lang="en-US" altLang="zh-CN" dirty="0" err="1">
                <a:latin typeface="+mj-lt"/>
              </a:rPr>
              <a:t>dp</a:t>
            </a:r>
            <a:r>
              <a:rPr lang="en-US" altLang="zh-CN" dirty="0">
                <a:latin typeface="+mj-lt"/>
              </a:rPr>
              <a:t>[u][0])</a:t>
            </a:r>
            <a:r>
              <a:rPr lang="en-US" altLang="zh-CN" dirty="0" err="1">
                <a:latin typeface="+mj-lt"/>
              </a:rPr>
              <a:t>inc</a:t>
            </a:r>
            <a:r>
              <a:rPr lang="en-US" altLang="zh-CN" dirty="0">
                <a:latin typeface="+mj-lt"/>
              </a:rPr>
              <a:t>=0;</a:t>
            </a:r>
          </a:p>
          <a:p>
            <a:r>
              <a:rPr lang="en-US" altLang="zh-CN" dirty="0">
                <a:latin typeface="+mj-lt"/>
              </a:rPr>
              <a:t>else </a:t>
            </a:r>
            <a:r>
              <a:rPr lang="en-US" altLang="zh-CN" dirty="0" err="1">
                <a:latin typeface="+mj-lt"/>
              </a:rPr>
              <a:t>inc</a:t>
            </a:r>
            <a:r>
              <a:rPr lang="en-US" altLang="zh-CN" dirty="0">
                <a:latin typeface="+mj-lt"/>
              </a:rPr>
              <a:t>=min(</a:t>
            </a:r>
            <a:r>
              <a:rPr lang="en-US" altLang="zh-CN" dirty="0" err="1">
                <a:latin typeface="+mj-lt"/>
              </a:rPr>
              <a:t>dp</a:t>
            </a:r>
            <a:r>
              <a:rPr lang="en-US" altLang="zh-CN" dirty="0">
                <a:latin typeface="+mj-lt"/>
              </a:rPr>
              <a:t>[u][0]-</a:t>
            </a:r>
            <a:r>
              <a:rPr lang="en-US" altLang="zh-CN" dirty="0" err="1">
                <a:latin typeface="+mj-lt"/>
              </a:rPr>
              <a:t>dp</a:t>
            </a:r>
            <a:r>
              <a:rPr lang="en-US" altLang="zh-CN" dirty="0">
                <a:latin typeface="+mj-lt"/>
              </a:rPr>
              <a:t>[u][1])</a:t>
            </a:r>
            <a:r>
              <a:rPr lang="zh-CN" altLang="en-US" dirty="0" smtClean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/>
              <a:t>Cell Phone 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9355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介绍：链式前向星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邻接表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/>
              <a:t>Cell Phone Network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708" y="4719960"/>
            <a:ext cx="3405831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708" y="2348880"/>
            <a:ext cx="3419275" cy="2217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9680" y="3270757"/>
            <a:ext cx="4495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9680" y="2432557"/>
            <a:ext cx="23907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6480" y="4566157"/>
            <a:ext cx="3096567" cy="22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9865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556" y="0"/>
            <a:ext cx="8774698" cy="666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0486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什么是树？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3888432" cy="288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78772" y="2132856"/>
            <a:ext cx="30243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latin typeface="华文行楷" pitchFamily="2" charset="-122"/>
                <a:ea typeface="华文行楷" pitchFamily="2" charset="-122"/>
              </a:rPr>
              <a:t>父亲</a:t>
            </a:r>
            <a:endParaRPr lang="en-US" altLang="zh-CN" sz="7200" dirty="0" smtClean="0">
              <a:latin typeface="华文行楷" pitchFamily="2" charset="-122"/>
              <a:ea typeface="华文行楷" pitchFamily="2" charset="-122"/>
            </a:endParaRPr>
          </a:p>
          <a:p>
            <a:r>
              <a:rPr lang="zh-CN" altLang="en-US" sz="7200" dirty="0" smtClean="0">
                <a:latin typeface="华文行楷" pitchFamily="2" charset="-122"/>
                <a:ea typeface="华文行楷" pitchFamily="2" charset="-122"/>
              </a:rPr>
              <a:t>儿子</a:t>
            </a:r>
            <a:endParaRPr lang="en-US" altLang="zh-CN" sz="7200" dirty="0" smtClean="0">
              <a:latin typeface="华文行楷" pitchFamily="2" charset="-122"/>
              <a:ea typeface="华文行楷" pitchFamily="2" charset="-122"/>
            </a:endParaRPr>
          </a:p>
          <a:p>
            <a:r>
              <a:rPr lang="zh-CN" altLang="en-US" sz="7200" dirty="0">
                <a:latin typeface="华文行楷" pitchFamily="2" charset="-122"/>
                <a:ea typeface="华文行楷" pitchFamily="2" charset="-122"/>
              </a:rPr>
              <a:t>根</a:t>
            </a:r>
          </a:p>
        </p:txBody>
      </p:sp>
    </p:spTree>
    <p:extLst>
      <p:ext uri="{BB962C8B-B14F-4D97-AF65-F5344CB8AC3E}">
        <p14:creationId xmlns:p14="http://schemas.microsoft.com/office/powerpoint/2010/main" xmlns="" val="34510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：没有上司的舞会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题目大意：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个人形成一个关系树，每个节点代表一个人，节点的根表示这个人的唯一的直接上司，只有根没有上司。要求选取一部分人出来，使得每</a:t>
            </a:r>
            <a:r>
              <a:rPr lang="en-US" altLang="zh-CN" dirty="0"/>
              <a:t>2</a:t>
            </a:r>
            <a:r>
              <a:rPr lang="zh-CN" altLang="en-US" dirty="0"/>
              <a:t>个人之间不能有直接的上下级的关系，求最多能选多少个人出来，并且求出获得最大人数的选人方案是否唯一。</a:t>
            </a:r>
          </a:p>
        </p:txBody>
      </p:sp>
    </p:spTree>
    <p:extLst>
      <p:ext uri="{BB962C8B-B14F-4D97-AF65-F5344CB8AC3E}">
        <p14:creationId xmlns:p14="http://schemas.microsoft.com/office/powerpoint/2010/main" xmlns="" val="382843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简单的染色统计是不正确的</a:t>
            </a: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2484438" y="2492375"/>
            <a:ext cx="576262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3059113" y="3716338"/>
            <a:ext cx="576262" cy="5762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1908175" y="3716338"/>
            <a:ext cx="576263" cy="5762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755650" y="3716338"/>
            <a:ext cx="576263" cy="5762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4284663" y="3716338"/>
            <a:ext cx="576262" cy="5762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H="1">
            <a:off x="1187450" y="2924175"/>
            <a:ext cx="1296988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 flipH="1">
            <a:off x="2268537" y="3068638"/>
            <a:ext cx="504031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2987675" y="2997200"/>
            <a:ext cx="359569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3059113" y="2852738"/>
            <a:ext cx="144145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7" name="Oval 13"/>
          <p:cNvSpPr>
            <a:spLocks noChangeArrowheads="1"/>
          </p:cNvSpPr>
          <p:nvPr/>
        </p:nvSpPr>
        <p:spPr bwMode="auto">
          <a:xfrm>
            <a:off x="4859338" y="4941888"/>
            <a:ext cx="576262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8" name="Oval 14"/>
          <p:cNvSpPr>
            <a:spLocks noChangeArrowheads="1"/>
          </p:cNvSpPr>
          <p:nvPr/>
        </p:nvSpPr>
        <p:spPr bwMode="auto">
          <a:xfrm>
            <a:off x="3708400" y="4941888"/>
            <a:ext cx="576263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9" name="Oval 15"/>
          <p:cNvSpPr>
            <a:spLocks noChangeArrowheads="1"/>
          </p:cNvSpPr>
          <p:nvPr/>
        </p:nvSpPr>
        <p:spPr bwMode="auto">
          <a:xfrm>
            <a:off x="2555875" y="4941888"/>
            <a:ext cx="576263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0" name="Oval 16"/>
          <p:cNvSpPr>
            <a:spLocks noChangeArrowheads="1"/>
          </p:cNvSpPr>
          <p:nvPr/>
        </p:nvSpPr>
        <p:spPr bwMode="auto">
          <a:xfrm>
            <a:off x="6084888" y="4941888"/>
            <a:ext cx="576262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H="1">
            <a:off x="2987675" y="4149725"/>
            <a:ext cx="1296988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 flipH="1">
            <a:off x="4068762" y="4222750"/>
            <a:ext cx="395288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4787900" y="4222750"/>
            <a:ext cx="359569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4859338" y="4078288"/>
            <a:ext cx="144145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9" name="Oval 21"/>
          <p:cNvSpPr>
            <a:spLocks noChangeArrowheads="1"/>
          </p:cNvSpPr>
          <p:nvPr/>
        </p:nvSpPr>
        <p:spPr bwMode="auto">
          <a:xfrm>
            <a:off x="539750" y="3284538"/>
            <a:ext cx="3311525" cy="13684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0" name="Oval 22"/>
          <p:cNvSpPr>
            <a:spLocks noChangeArrowheads="1"/>
          </p:cNvSpPr>
          <p:nvPr/>
        </p:nvSpPr>
        <p:spPr bwMode="auto">
          <a:xfrm>
            <a:off x="1908175" y="4508500"/>
            <a:ext cx="5111750" cy="13684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457994" y="303276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：没有上司的舞会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1840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9" grpId="0" animBg="1"/>
      <p:bldP spid="174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+mj-lt"/>
              </a:rPr>
              <a:t>这是一个经典的树型动态规划</a:t>
            </a:r>
            <a:r>
              <a:rPr lang="zh-CN" altLang="en-US" dirty="0" smtClean="0">
                <a:latin typeface="+mj-lt"/>
              </a:rPr>
              <a:t>。</a:t>
            </a:r>
            <a:endParaRPr lang="en-US" altLang="zh-CN" dirty="0" smtClean="0">
              <a:latin typeface="+mj-lt"/>
            </a:endParaRPr>
          </a:p>
          <a:p>
            <a:r>
              <a:rPr lang="zh-CN" altLang="en-US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第一步：确定</a:t>
            </a: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状态</a:t>
            </a:r>
            <a:endParaRPr lang="zh-CN" altLang="en-US" dirty="0"/>
          </a:p>
          <a:p>
            <a:r>
              <a:rPr lang="zh-CN" altLang="en-US" dirty="0" smtClean="0">
                <a:latin typeface="+mj-lt"/>
              </a:rPr>
              <a:t>用</a:t>
            </a:r>
            <a:r>
              <a:rPr lang="en-US" altLang="zh-CN" dirty="0" smtClean="0">
                <a:latin typeface="+mj-lt"/>
              </a:rPr>
              <a:t>f[i</a:t>
            </a:r>
            <a:r>
              <a:rPr lang="en-US" altLang="zh-CN" dirty="0">
                <a:latin typeface="+mj-lt"/>
              </a:rPr>
              <a:t>][0]</a:t>
            </a:r>
            <a:r>
              <a:rPr lang="zh-CN" altLang="en-US" dirty="0">
                <a:latin typeface="+mj-lt"/>
              </a:rPr>
              <a:t>表示不选择</a:t>
            </a:r>
            <a:r>
              <a:rPr lang="en-US" altLang="zh-CN" dirty="0">
                <a:latin typeface="+mj-lt"/>
              </a:rPr>
              <a:t>i</a:t>
            </a:r>
            <a:r>
              <a:rPr lang="zh-CN" altLang="en-US" dirty="0">
                <a:latin typeface="+mj-lt"/>
              </a:rPr>
              <a:t>点时，</a:t>
            </a:r>
            <a:r>
              <a:rPr lang="en-US" altLang="zh-CN" dirty="0">
                <a:latin typeface="+mj-lt"/>
              </a:rPr>
              <a:t>i</a:t>
            </a:r>
            <a:r>
              <a:rPr lang="zh-CN" altLang="en-US" dirty="0">
                <a:latin typeface="+mj-lt"/>
              </a:rPr>
              <a:t>点及其子树能选出的最多人数</a:t>
            </a:r>
            <a:r>
              <a:rPr lang="zh-CN" altLang="en-US" dirty="0" smtClean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f</a:t>
            </a:r>
            <a:r>
              <a:rPr lang="en-US" altLang="zh-CN" dirty="0" smtClean="0">
                <a:latin typeface="+mj-lt"/>
              </a:rPr>
              <a:t>[i</a:t>
            </a:r>
            <a:r>
              <a:rPr lang="en-US" altLang="zh-CN" dirty="0">
                <a:latin typeface="+mj-lt"/>
              </a:rPr>
              <a:t>][1]</a:t>
            </a:r>
            <a:r>
              <a:rPr lang="zh-CN" altLang="en-US" dirty="0">
                <a:latin typeface="+mj-lt"/>
              </a:rPr>
              <a:t>表示选择</a:t>
            </a:r>
            <a:r>
              <a:rPr lang="en-US" altLang="zh-CN" dirty="0">
                <a:latin typeface="+mj-lt"/>
              </a:rPr>
              <a:t>i</a:t>
            </a:r>
            <a:r>
              <a:rPr lang="zh-CN" altLang="en-US" dirty="0">
                <a:latin typeface="+mj-lt"/>
              </a:rPr>
              <a:t>点时，</a:t>
            </a:r>
            <a:r>
              <a:rPr lang="en-US" altLang="zh-CN" dirty="0">
                <a:latin typeface="+mj-lt"/>
              </a:rPr>
              <a:t>i</a:t>
            </a:r>
            <a:r>
              <a:rPr lang="zh-CN" altLang="en-US" dirty="0">
                <a:latin typeface="+mj-lt"/>
              </a:rPr>
              <a:t>点及其子树的最多人数</a:t>
            </a:r>
            <a:r>
              <a:rPr lang="zh-CN" altLang="en-US" dirty="0" smtClean="0">
                <a:latin typeface="+mj-lt"/>
              </a:rPr>
              <a:t>。</a:t>
            </a:r>
            <a:endParaRPr lang="en-US" altLang="zh-CN" dirty="0" smtClean="0">
              <a:latin typeface="+mj-lt"/>
            </a:endParaRPr>
          </a:p>
          <a:p>
            <a:r>
              <a:rPr lang="zh-CN" altLang="en-US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第二步：确定状态</a:t>
            </a: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转移方程</a:t>
            </a:r>
            <a:endParaRPr lang="en-US" altLang="zh-CN" b="1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>
                <a:latin typeface="+mj-lt"/>
              </a:rPr>
              <a:t>f[i][0</a:t>
            </a:r>
            <a:r>
              <a:rPr lang="en-US" altLang="zh-CN" dirty="0" smtClean="0">
                <a:latin typeface="+mj-lt"/>
              </a:rPr>
              <a:t>] = </a:t>
            </a:r>
            <a:r>
              <a:rPr lang="el-GR" altLang="zh-CN" dirty="0" smtClean="0">
                <a:latin typeface="+mj-lt"/>
              </a:rPr>
              <a:t>Σ</a:t>
            </a:r>
            <a:r>
              <a:rPr lang="en-US" altLang="zh-CN" dirty="0" smtClean="0">
                <a:latin typeface="+mj-lt"/>
              </a:rPr>
              <a:t>(max (f[j][0], f[j][1]))</a:t>
            </a:r>
          </a:p>
          <a:p>
            <a:r>
              <a:rPr lang="en-US" altLang="zh-CN" dirty="0">
                <a:latin typeface="+mj-lt"/>
              </a:rPr>
              <a:t>f[i</a:t>
            </a:r>
            <a:r>
              <a:rPr lang="en-US" altLang="zh-CN" dirty="0" smtClean="0">
                <a:latin typeface="+mj-lt"/>
              </a:rPr>
              <a:t>][1] </a:t>
            </a:r>
            <a:r>
              <a:rPr lang="en-US" altLang="zh-CN" dirty="0">
                <a:latin typeface="+mj-lt"/>
              </a:rPr>
              <a:t>= </a:t>
            </a:r>
            <a:r>
              <a:rPr lang="en-US" altLang="zh-CN" dirty="0" smtClean="0">
                <a:latin typeface="+mj-lt"/>
              </a:rPr>
              <a:t>1+ </a:t>
            </a:r>
            <a:r>
              <a:rPr lang="el-GR" altLang="zh-CN" dirty="0" smtClean="0">
                <a:latin typeface="+mj-lt"/>
              </a:rPr>
              <a:t>Σ</a:t>
            </a:r>
            <a:r>
              <a:rPr lang="en-US" altLang="zh-CN" dirty="0" smtClean="0">
                <a:latin typeface="+mj-lt"/>
              </a:rPr>
              <a:t>f[j</a:t>
            </a:r>
            <a:r>
              <a:rPr lang="en-US" altLang="zh-CN" dirty="0">
                <a:latin typeface="+mj-lt"/>
              </a:rPr>
              <a:t>][0</a:t>
            </a:r>
            <a:r>
              <a:rPr lang="en-US" altLang="zh-CN" dirty="0" smtClean="0">
                <a:latin typeface="+mj-lt"/>
              </a:rPr>
              <a:t>]</a:t>
            </a:r>
          </a:p>
          <a:p>
            <a:r>
              <a:rPr lang="en-US" altLang="zh-CN" dirty="0" smtClean="0">
                <a:latin typeface="+mj-lt"/>
              </a:rPr>
              <a:t>(j</a:t>
            </a:r>
            <a:r>
              <a:rPr lang="zh-CN" altLang="en-US" dirty="0" smtClean="0">
                <a:latin typeface="+mj-lt"/>
              </a:rPr>
              <a:t>是</a:t>
            </a:r>
            <a:r>
              <a:rPr lang="en-US" altLang="zh-CN" dirty="0" smtClean="0">
                <a:latin typeface="+mj-lt"/>
              </a:rPr>
              <a:t>i</a:t>
            </a:r>
            <a:r>
              <a:rPr lang="zh-CN" altLang="en-US" dirty="0" smtClean="0">
                <a:latin typeface="+mj-lt"/>
              </a:rPr>
              <a:t>的儿子！！</a:t>
            </a:r>
            <a:r>
              <a:rPr lang="en-US" altLang="zh-CN" dirty="0" smtClean="0">
                <a:latin typeface="+mj-lt"/>
              </a:rPr>
              <a:t>)</a:t>
            </a:r>
          </a:p>
          <a:p>
            <a:r>
              <a:rPr lang="zh-CN" altLang="en-US" dirty="0" smtClean="0">
                <a:latin typeface="+mj-lt"/>
              </a:rPr>
              <a:t>边界：</a:t>
            </a:r>
            <a:r>
              <a:rPr lang="en-US" altLang="zh-CN" dirty="0" smtClean="0">
                <a:latin typeface="+mj-lt"/>
              </a:rPr>
              <a:t>f[i][0] = 0, f[i][1] = 1  --------i</a:t>
            </a:r>
            <a:r>
              <a:rPr lang="zh-CN" altLang="en-US" dirty="0" smtClean="0">
                <a:latin typeface="+mj-lt"/>
              </a:rPr>
              <a:t>是叶子节点</a:t>
            </a:r>
            <a:r>
              <a:rPr lang="en-US" altLang="zh-CN" dirty="0" smtClean="0">
                <a:latin typeface="+mj-lt"/>
              </a:rPr>
              <a:t> </a:t>
            </a:r>
          </a:p>
          <a:p>
            <a:r>
              <a:rPr lang="zh-CN" altLang="en-US" dirty="0" smtClean="0">
                <a:latin typeface="+mj-lt"/>
              </a:rPr>
              <a:t>结果为</a:t>
            </a:r>
            <a:r>
              <a:rPr lang="en-US" altLang="zh-CN" dirty="0" smtClean="0">
                <a:latin typeface="+mj-lt"/>
              </a:rPr>
              <a:t>max</a:t>
            </a:r>
            <a:r>
              <a:rPr lang="en-US" altLang="zh-CN" dirty="0">
                <a:latin typeface="+mj-lt"/>
              </a:rPr>
              <a:t>(</a:t>
            </a:r>
            <a:r>
              <a:rPr lang="en-US" altLang="zh-CN" dirty="0" smtClean="0">
                <a:latin typeface="+mj-lt"/>
              </a:rPr>
              <a:t>f[root][0], f[root][1]</a:t>
            </a:r>
            <a:r>
              <a:rPr lang="en-US" altLang="zh-CN" dirty="0">
                <a:latin typeface="+mj-lt"/>
              </a:rPr>
              <a:t>)</a:t>
            </a:r>
          </a:p>
          <a:p>
            <a:endParaRPr lang="en-US" altLang="zh-CN" b="1" dirty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：没有上司的舞会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56927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3600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第三步</a:t>
            </a:r>
            <a:r>
              <a:rPr lang="zh-CN" altLang="en-US" sz="3600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3600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确定编程实现方式</a:t>
            </a:r>
            <a:endParaRPr lang="en-US" altLang="zh-CN" sz="3600" b="1" dirty="0" smtClean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latin typeface="+mj-lt"/>
              </a:rPr>
              <a:t>显然只有记忆化</a:t>
            </a:r>
            <a:r>
              <a:rPr lang="zh-CN" altLang="en-US" dirty="0" smtClean="0">
                <a:latin typeface="+mj-lt"/>
              </a:rPr>
              <a:t>搜索了！（实际上就是一个树的后序遍历</a:t>
            </a:r>
            <a:r>
              <a:rPr lang="en-US" altLang="zh-CN" dirty="0" smtClean="0">
                <a:latin typeface="+mj-lt"/>
              </a:rPr>
              <a:t>~~~~</a:t>
            </a:r>
            <a:r>
              <a:rPr lang="zh-CN" altLang="en-US" dirty="0" smtClean="0">
                <a:latin typeface="+mj-lt"/>
              </a:rPr>
              <a:t>）</a:t>
            </a:r>
            <a:endParaRPr lang="en-US" altLang="zh-CN" dirty="0" smtClean="0">
              <a:latin typeface="+mj-lt"/>
            </a:endParaRPr>
          </a:p>
          <a:p>
            <a:r>
              <a:rPr lang="en-US" altLang="zh-CN" dirty="0">
                <a:latin typeface="+mj-lt"/>
              </a:rPr>
              <a:t>void </a:t>
            </a:r>
            <a:r>
              <a:rPr lang="en-US" altLang="zh-CN" dirty="0" err="1">
                <a:latin typeface="+mj-lt"/>
              </a:rPr>
              <a:t>dfs</a:t>
            </a:r>
            <a:r>
              <a:rPr lang="en-US" altLang="zh-CN" dirty="0">
                <a:latin typeface="+mj-lt"/>
              </a:rPr>
              <a:t>(long x)</a:t>
            </a:r>
          </a:p>
          <a:p>
            <a:r>
              <a:rPr lang="en-US" altLang="zh-CN" dirty="0" smtClean="0">
                <a:latin typeface="+mj-lt"/>
              </a:rPr>
              <a:t>{</a:t>
            </a:r>
            <a:endParaRPr lang="en-US" altLang="zh-CN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    v[x] = 1;</a:t>
            </a:r>
          </a:p>
          <a:p>
            <a:r>
              <a:rPr lang="en-US" altLang="zh-CN" dirty="0">
                <a:latin typeface="+mj-lt"/>
              </a:rPr>
              <a:t>    for (long i=1; i&lt;=n; i++)</a:t>
            </a:r>
          </a:p>
          <a:p>
            <a:r>
              <a:rPr lang="en-US" altLang="zh-CN" dirty="0">
                <a:latin typeface="+mj-lt"/>
              </a:rPr>
              <a:t>    {</a:t>
            </a:r>
          </a:p>
          <a:p>
            <a:r>
              <a:rPr lang="en-US" altLang="zh-CN" dirty="0" smtClean="0">
                <a:latin typeface="+mj-lt"/>
              </a:rPr>
              <a:t>        if </a:t>
            </a:r>
            <a:r>
              <a:rPr lang="en-US" altLang="zh-CN" dirty="0">
                <a:latin typeface="+mj-lt"/>
              </a:rPr>
              <a:t>((!v[i]) &amp;&amp; (</a:t>
            </a:r>
            <a:r>
              <a:rPr lang="en-US" altLang="zh-CN" dirty="0" err="1">
                <a:latin typeface="+mj-lt"/>
              </a:rPr>
              <a:t>fa</a:t>
            </a:r>
            <a:r>
              <a:rPr lang="en-US" altLang="zh-CN" dirty="0">
                <a:latin typeface="+mj-lt"/>
              </a:rPr>
              <a:t>[i] == x))</a:t>
            </a:r>
          </a:p>
          <a:p>
            <a:r>
              <a:rPr lang="en-US" altLang="zh-CN" dirty="0">
                <a:latin typeface="+mj-lt"/>
              </a:rPr>
              <a:t>        {</a:t>
            </a:r>
          </a:p>
          <a:p>
            <a:r>
              <a:rPr lang="en-US" altLang="zh-CN" dirty="0">
                <a:latin typeface="+mj-lt"/>
              </a:rPr>
              <a:t>            </a:t>
            </a:r>
            <a:r>
              <a:rPr lang="en-US" altLang="zh-CN" dirty="0" err="1">
                <a:latin typeface="+mj-lt"/>
              </a:rPr>
              <a:t>dfs</a:t>
            </a:r>
            <a:r>
              <a:rPr lang="en-US" altLang="zh-CN" dirty="0">
                <a:latin typeface="+mj-lt"/>
              </a:rPr>
              <a:t>(i);</a:t>
            </a:r>
          </a:p>
          <a:p>
            <a:r>
              <a:rPr lang="en-US" altLang="zh-CN" dirty="0">
                <a:latin typeface="+mj-lt"/>
              </a:rPr>
              <a:t>            f[x][0] += max(f[i][1], f[i][0]);</a:t>
            </a:r>
          </a:p>
          <a:p>
            <a:r>
              <a:rPr lang="en-US" altLang="zh-CN" dirty="0">
                <a:latin typeface="+mj-lt"/>
              </a:rPr>
              <a:t>            f[x][1] += f[i][0];</a:t>
            </a:r>
          </a:p>
          <a:p>
            <a:r>
              <a:rPr lang="en-US" altLang="zh-CN" dirty="0">
                <a:latin typeface="+mj-lt"/>
              </a:rPr>
              <a:t>        }</a:t>
            </a:r>
          </a:p>
          <a:p>
            <a:r>
              <a:rPr lang="en-US" altLang="zh-CN" dirty="0">
                <a:latin typeface="+mj-lt"/>
              </a:rPr>
              <a:t>    </a:t>
            </a:r>
            <a:r>
              <a:rPr lang="en-US" altLang="zh-CN" dirty="0" smtClean="0">
                <a:latin typeface="+mj-lt"/>
              </a:rPr>
              <a:t>}</a:t>
            </a:r>
            <a:endParaRPr lang="en-US" altLang="zh-CN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}</a:t>
            </a:r>
          </a:p>
        </p:txBody>
      </p:sp>
      <p:sp>
        <p:nvSpPr>
          <p:cNvPr id="4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：没有上司的舞会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2814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2</a:t>
            </a:r>
            <a:r>
              <a:rPr lang="zh-CN" altLang="en-US" dirty="0" smtClean="0"/>
              <a:t>：二叉苹果树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j-lt"/>
              </a:rPr>
              <a:t>有</a:t>
            </a:r>
            <a:r>
              <a:rPr lang="zh-CN" altLang="en-US" dirty="0">
                <a:latin typeface="+mj-lt"/>
              </a:rPr>
              <a:t>一棵苹果树，苹果树的是一棵二叉树，共</a:t>
            </a:r>
            <a:r>
              <a:rPr lang="en-US" altLang="zh-CN" dirty="0">
                <a:latin typeface="+mj-lt"/>
              </a:rPr>
              <a:t>N</a:t>
            </a:r>
            <a:r>
              <a:rPr lang="zh-CN" altLang="en-US" dirty="0">
                <a:latin typeface="+mj-lt"/>
              </a:rPr>
              <a:t>个节点，树节点编号为</a:t>
            </a:r>
            <a:r>
              <a:rPr lang="en-US" altLang="zh-CN" dirty="0">
                <a:latin typeface="+mj-lt"/>
              </a:rPr>
              <a:t>1~N</a:t>
            </a:r>
            <a:r>
              <a:rPr lang="zh-CN" altLang="en-US" dirty="0">
                <a:latin typeface="+mj-lt"/>
              </a:rPr>
              <a:t>，编号为</a:t>
            </a:r>
            <a:r>
              <a:rPr lang="en-US" altLang="zh-CN" dirty="0">
                <a:latin typeface="+mj-lt"/>
              </a:rPr>
              <a:t>1</a:t>
            </a:r>
            <a:r>
              <a:rPr lang="zh-CN" altLang="en-US" dirty="0">
                <a:latin typeface="+mj-lt"/>
              </a:rPr>
              <a:t>的节点为树根，边可理解为树的分枝，每个分支都长着若干个苹果，现在要要求减去若干个分支，保留</a:t>
            </a:r>
            <a:r>
              <a:rPr lang="en-US" altLang="zh-CN" dirty="0">
                <a:latin typeface="+mj-lt"/>
              </a:rPr>
              <a:t>M</a:t>
            </a:r>
            <a:r>
              <a:rPr lang="zh-CN" altLang="en-US" dirty="0">
                <a:latin typeface="+mj-lt"/>
              </a:rPr>
              <a:t>个分支，要求这</a:t>
            </a:r>
            <a:r>
              <a:rPr lang="en-US" altLang="zh-CN" dirty="0">
                <a:latin typeface="+mj-lt"/>
              </a:rPr>
              <a:t>M</a:t>
            </a:r>
            <a:r>
              <a:rPr lang="zh-CN" altLang="en-US" dirty="0">
                <a:latin typeface="+mj-lt"/>
              </a:rPr>
              <a:t>个分支的苹果数量最多。</a:t>
            </a:r>
          </a:p>
        </p:txBody>
      </p:sp>
    </p:spTree>
    <p:extLst>
      <p:ext uri="{BB962C8B-B14F-4D97-AF65-F5344CB8AC3E}">
        <p14:creationId xmlns:p14="http://schemas.microsoft.com/office/powerpoint/2010/main" xmlns="" val="32454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dirty="0"/>
              <a:t>二叉苹果树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第一步：确定</a:t>
            </a: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状态</a:t>
            </a:r>
            <a:endParaRPr lang="en-US" altLang="zh-CN" dirty="0" smtClean="0">
              <a:latin typeface="+mj-lt"/>
            </a:endParaRPr>
          </a:p>
          <a:p>
            <a:r>
              <a:rPr lang="en-US" altLang="zh-CN" dirty="0" smtClean="0">
                <a:latin typeface="+mj-lt"/>
              </a:rPr>
              <a:t>f[u</a:t>
            </a:r>
            <a:r>
              <a:rPr lang="en-US" altLang="zh-CN" dirty="0">
                <a:latin typeface="+mj-lt"/>
              </a:rPr>
              <a:t>][j]</a:t>
            </a:r>
            <a:r>
              <a:rPr lang="zh-CN" altLang="en-US" dirty="0">
                <a:latin typeface="+mj-lt"/>
              </a:rPr>
              <a:t>表示在以</a:t>
            </a:r>
            <a:r>
              <a:rPr lang="en-US" altLang="zh-CN" dirty="0">
                <a:latin typeface="+mj-lt"/>
              </a:rPr>
              <a:t>u</a:t>
            </a:r>
            <a:r>
              <a:rPr lang="zh-CN" altLang="en-US" dirty="0">
                <a:latin typeface="+mj-lt"/>
              </a:rPr>
              <a:t>为根的子树保留</a:t>
            </a:r>
            <a:r>
              <a:rPr lang="en-US" altLang="zh-CN" dirty="0">
                <a:latin typeface="+mj-lt"/>
              </a:rPr>
              <a:t>j</a:t>
            </a:r>
            <a:r>
              <a:rPr lang="zh-CN" altLang="en-US" dirty="0">
                <a:latin typeface="+mj-lt"/>
              </a:rPr>
              <a:t>个分支可以得到的最大苹果</a:t>
            </a:r>
            <a:r>
              <a:rPr lang="zh-CN" altLang="en-US" dirty="0" smtClean="0">
                <a:latin typeface="+mj-lt"/>
              </a:rPr>
              <a:t>数量</a:t>
            </a:r>
            <a:endParaRPr lang="en-US" altLang="zh-CN" dirty="0" smtClean="0">
              <a:latin typeface="+mj-lt"/>
            </a:endParaRPr>
          </a:p>
          <a:p>
            <a:r>
              <a:rPr lang="zh-CN" altLang="en-US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第二步：确定状态</a:t>
            </a:r>
            <a:r>
              <a:rPr lang="zh-CN" altLang="en-US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转移方程</a:t>
            </a:r>
            <a:endParaRPr lang="en-US" altLang="zh-CN" dirty="0" smtClean="0">
              <a:latin typeface="+mj-lt"/>
            </a:endParaRPr>
          </a:p>
          <a:p>
            <a:r>
              <a:rPr lang="en-US" altLang="zh-CN" dirty="0" smtClean="0">
                <a:latin typeface="+mj-lt"/>
              </a:rPr>
              <a:t>F[u][j] = max(f[u][k] + f[v][</a:t>
            </a:r>
            <a:r>
              <a:rPr lang="en-US" altLang="zh-CN" smtClean="0">
                <a:latin typeface="+mj-lt"/>
              </a:rPr>
              <a:t>j </a:t>
            </a:r>
            <a:r>
              <a:rPr lang="en-US" altLang="zh-CN" smtClean="0">
                <a:latin typeface="+mj-lt"/>
              </a:rPr>
              <a:t>– k - 1] </a:t>
            </a:r>
            <a:r>
              <a:rPr lang="en-US" altLang="zh-CN" dirty="0" smtClean="0">
                <a:latin typeface="+mj-lt"/>
              </a:rPr>
              <a:t>+ W)</a:t>
            </a:r>
          </a:p>
          <a:p>
            <a:r>
              <a:rPr lang="en-US" altLang="zh-CN" dirty="0" smtClean="0">
                <a:latin typeface="+mj-lt"/>
              </a:rPr>
              <a:t>v</a:t>
            </a:r>
            <a:r>
              <a:rPr lang="zh-CN" altLang="en-US" dirty="0" smtClean="0">
                <a:latin typeface="+mj-lt"/>
              </a:rPr>
              <a:t>分别是</a:t>
            </a:r>
            <a:r>
              <a:rPr lang="en-US" altLang="zh-CN" dirty="0" smtClean="0">
                <a:latin typeface="+mj-lt"/>
              </a:rPr>
              <a:t>u</a:t>
            </a:r>
            <a:r>
              <a:rPr lang="zh-CN" altLang="en-US" dirty="0" smtClean="0">
                <a:latin typeface="+mj-lt"/>
              </a:rPr>
              <a:t>的儿子，</a:t>
            </a:r>
            <a:r>
              <a:rPr lang="en-US" altLang="zh-CN" dirty="0" smtClean="0">
                <a:latin typeface="+mj-lt"/>
              </a:rPr>
              <a:t>w</a:t>
            </a:r>
            <a:r>
              <a:rPr lang="zh-CN" altLang="en-US" dirty="0" smtClean="0">
                <a:latin typeface="+mj-lt"/>
              </a:rPr>
              <a:t>为</a:t>
            </a:r>
            <a:r>
              <a:rPr lang="en-US" altLang="zh-CN" dirty="0" smtClean="0">
                <a:latin typeface="+mj-lt"/>
              </a:rPr>
              <a:t>u</a:t>
            </a:r>
            <a:r>
              <a:rPr lang="zh-CN" altLang="en-US" dirty="0" smtClean="0">
                <a:latin typeface="+mj-lt"/>
              </a:rPr>
              <a:t>到</a:t>
            </a:r>
            <a:r>
              <a:rPr lang="en-US" altLang="zh-CN" dirty="0" smtClean="0">
                <a:latin typeface="+mj-lt"/>
              </a:rPr>
              <a:t>v</a:t>
            </a:r>
            <a:r>
              <a:rPr lang="zh-CN" altLang="en-US" dirty="0" smtClean="0">
                <a:latin typeface="+mj-lt"/>
              </a:rPr>
              <a:t>边上的苹果数目</a:t>
            </a:r>
            <a:r>
              <a:rPr lang="en-US" altLang="zh-CN" dirty="0" smtClean="0">
                <a:latin typeface="+mj-lt"/>
              </a:rPr>
              <a:t>,</a:t>
            </a:r>
            <a:r>
              <a:rPr lang="zh-CN" altLang="en-US" dirty="0" smtClean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k</a:t>
            </a:r>
            <a:r>
              <a:rPr lang="zh-CN" altLang="en-US" dirty="0" smtClean="0">
                <a:latin typeface="+mj-lt"/>
              </a:rPr>
              <a:t>属于</a:t>
            </a:r>
            <a:r>
              <a:rPr lang="en-US" altLang="zh-CN" dirty="0" smtClean="0">
                <a:latin typeface="+mj-lt"/>
              </a:rPr>
              <a:t>[0, j]</a:t>
            </a:r>
          </a:p>
        </p:txBody>
      </p:sp>
    </p:spTree>
    <p:extLst>
      <p:ext uri="{BB962C8B-B14F-4D97-AF65-F5344CB8AC3E}">
        <p14:creationId xmlns:p14="http://schemas.microsoft.com/office/powerpoint/2010/main" xmlns="" val="301975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09329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>
                <a:latin typeface="+mj-lt"/>
              </a:rPr>
              <a:t>void </a:t>
            </a:r>
            <a:r>
              <a:rPr lang="en-US" altLang="zh-CN" dirty="0" err="1">
                <a:latin typeface="+mj-lt"/>
              </a:rPr>
              <a:t>dfs</a:t>
            </a:r>
            <a:r>
              <a:rPr lang="en-US" altLang="zh-CN" dirty="0">
                <a:latin typeface="+mj-lt"/>
              </a:rPr>
              <a:t>(</a:t>
            </a:r>
            <a:r>
              <a:rPr lang="en-US" altLang="zh-CN" dirty="0" err="1">
                <a:latin typeface="+mj-lt"/>
              </a:rPr>
              <a:t>int</a:t>
            </a:r>
            <a:r>
              <a:rPr lang="en-US" altLang="zh-CN" dirty="0">
                <a:latin typeface="+mj-lt"/>
              </a:rPr>
              <a:t> u)</a:t>
            </a:r>
          </a:p>
          <a:p>
            <a:r>
              <a:rPr lang="en-US" altLang="zh-CN" dirty="0">
                <a:latin typeface="+mj-lt"/>
              </a:rPr>
              <a:t>{</a:t>
            </a:r>
          </a:p>
          <a:p>
            <a:r>
              <a:rPr lang="en-US" altLang="zh-CN" dirty="0" smtClean="0">
                <a:latin typeface="+mj-lt"/>
              </a:rPr>
              <a:t>     </a:t>
            </a:r>
            <a:r>
              <a:rPr lang="en-US" altLang="zh-CN" dirty="0" err="1" smtClean="0">
                <a:latin typeface="+mj-lt"/>
              </a:rPr>
              <a:t>vis</a:t>
            </a:r>
            <a:r>
              <a:rPr lang="en-US" altLang="zh-CN" dirty="0" smtClean="0">
                <a:latin typeface="+mj-lt"/>
              </a:rPr>
              <a:t>[u</a:t>
            </a:r>
            <a:r>
              <a:rPr lang="en-US" altLang="zh-CN" dirty="0">
                <a:latin typeface="+mj-lt"/>
              </a:rPr>
              <a:t>]=</a:t>
            </a:r>
            <a:r>
              <a:rPr lang="en-US" altLang="zh-CN" dirty="0" smtClean="0">
                <a:latin typeface="+mj-lt"/>
              </a:rPr>
              <a:t>1;</a:t>
            </a:r>
          </a:p>
          <a:p>
            <a:r>
              <a:rPr lang="en-US" altLang="zh-CN" dirty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     </a:t>
            </a:r>
            <a:r>
              <a:rPr lang="en-US" altLang="zh-CN" dirty="0" err="1" smtClean="0">
                <a:latin typeface="+mj-lt"/>
              </a:rPr>
              <a:t>int</a:t>
            </a:r>
            <a:r>
              <a:rPr lang="en-US" altLang="zh-CN" dirty="0" smtClean="0">
                <a:latin typeface="+mj-lt"/>
              </a:rPr>
              <a:t> </a:t>
            </a:r>
            <a:r>
              <a:rPr lang="en-US" altLang="zh-CN" dirty="0" err="1">
                <a:latin typeface="+mj-lt"/>
              </a:rPr>
              <a:t>i,v,w,j,k,son</a:t>
            </a:r>
            <a:r>
              <a:rPr lang="en-US" altLang="zh-CN" dirty="0">
                <a:latin typeface="+mj-lt"/>
              </a:rPr>
              <a:t>=0;</a:t>
            </a:r>
          </a:p>
          <a:p>
            <a:r>
              <a:rPr lang="en-US" altLang="zh-CN" dirty="0" smtClean="0">
                <a:latin typeface="+mj-lt"/>
              </a:rPr>
              <a:t>      for(i=head[u</a:t>
            </a:r>
            <a:r>
              <a:rPr lang="en-US" altLang="zh-CN" dirty="0">
                <a:latin typeface="+mj-lt"/>
              </a:rPr>
              <a:t>];i!=-1;i=e[i].next)</a:t>
            </a:r>
          </a:p>
          <a:p>
            <a:r>
              <a:rPr lang="en-US" altLang="zh-CN" dirty="0" smtClean="0">
                <a:latin typeface="+mj-lt"/>
              </a:rPr>
              <a:t>      {</a:t>
            </a:r>
            <a:endParaRPr lang="en-US" altLang="zh-CN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	</a:t>
            </a:r>
            <a:r>
              <a:rPr lang="en-US" altLang="zh-CN" dirty="0" smtClean="0">
                <a:latin typeface="+mj-lt"/>
              </a:rPr>
              <a:t> v=e[i</a:t>
            </a:r>
            <a:r>
              <a:rPr lang="en-US" altLang="zh-CN" dirty="0">
                <a:latin typeface="+mj-lt"/>
              </a:rPr>
              <a:t>].</a:t>
            </a:r>
            <a:r>
              <a:rPr lang="en-US" altLang="zh-CN" dirty="0" err="1">
                <a:latin typeface="+mj-lt"/>
              </a:rPr>
              <a:t>ed;w</a:t>
            </a:r>
            <a:r>
              <a:rPr lang="en-US" altLang="zh-CN" dirty="0">
                <a:latin typeface="+mj-lt"/>
              </a:rPr>
              <a:t>=e[i].w;</a:t>
            </a:r>
          </a:p>
          <a:p>
            <a:r>
              <a:rPr lang="en-US" altLang="zh-CN" dirty="0">
                <a:latin typeface="+mj-lt"/>
              </a:rPr>
              <a:t>	</a:t>
            </a:r>
            <a:r>
              <a:rPr lang="en-US" altLang="zh-CN" dirty="0" smtClean="0">
                <a:latin typeface="+mj-lt"/>
              </a:rPr>
              <a:t> if(</a:t>
            </a:r>
            <a:r>
              <a:rPr lang="en-US" altLang="zh-CN" dirty="0" err="1" smtClean="0">
                <a:latin typeface="+mj-lt"/>
              </a:rPr>
              <a:t>vis</a:t>
            </a:r>
            <a:r>
              <a:rPr lang="en-US" altLang="zh-CN" dirty="0" smtClean="0">
                <a:latin typeface="+mj-lt"/>
              </a:rPr>
              <a:t>[v</a:t>
            </a:r>
            <a:r>
              <a:rPr lang="en-US" altLang="zh-CN" dirty="0">
                <a:latin typeface="+mj-lt"/>
              </a:rPr>
              <a:t>]==1)continue;</a:t>
            </a:r>
          </a:p>
          <a:p>
            <a:r>
              <a:rPr lang="en-US" altLang="zh-CN" dirty="0">
                <a:latin typeface="+mj-lt"/>
              </a:rPr>
              <a:t>	</a:t>
            </a:r>
            <a:r>
              <a:rPr lang="en-US" altLang="zh-CN" dirty="0" smtClean="0">
                <a:latin typeface="+mj-lt"/>
              </a:rPr>
              <a:t> </a:t>
            </a:r>
            <a:r>
              <a:rPr lang="en-US" altLang="zh-CN" dirty="0" err="1" smtClean="0">
                <a:latin typeface="+mj-lt"/>
              </a:rPr>
              <a:t>dfs</a:t>
            </a:r>
            <a:r>
              <a:rPr lang="en-US" altLang="zh-CN" dirty="0" smtClean="0">
                <a:latin typeface="+mj-lt"/>
              </a:rPr>
              <a:t>(v</a:t>
            </a:r>
            <a:r>
              <a:rPr lang="en-US" altLang="zh-CN" dirty="0">
                <a:latin typeface="+mj-lt"/>
              </a:rPr>
              <a:t>);</a:t>
            </a:r>
          </a:p>
          <a:p>
            <a:r>
              <a:rPr lang="en-US" altLang="zh-CN" dirty="0">
                <a:latin typeface="+mj-lt"/>
              </a:rPr>
              <a:t>	</a:t>
            </a:r>
            <a:r>
              <a:rPr lang="en-US" altLang="zh-CN" dirty="0" smtClean="0">
                <a:latin typeface="+mj-lt"/>
              </a:rPr>
              <a:t> for(k=</a:t>
            </a:r>
            <a:r>
              <a:rPr lang="en-US" altLang="zh-CN" dirty="0" err="1" smtClean="0">
                <a:latin typeface="+mj-lt"/>
              </a:rPr>
              <a:t>m;k</a:t>
            </a:r>
            <a:r>
              <a:rPr lang="en-US" altLang="zh-CN" dirty="0">
                <a:latin typeface="+mj-lt"/>
              </a:rPr>
              <a:t>&gt;=1;k-</a:t>
            </a:r>
            <a:r>
              <a:rPr lang="en-US" altLang="zh-CN" dirty="0" smtClean="0">
                <a:latin typeface="+mj-lt"/>
              </a:rPr>
              <a:t>-)</a:t>
            </a:r>
            <a:endParaRPr lang="zh-CN" altLang="en-US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	</a:t>
            </a:r>
            <a:r>
              <a:rPr lang="zh-CN" altLang="en-US" dirty="0" smtClean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{</a:t>
            </a:r>
            <a:endParaRPr lang="en-US" altLang="zh-CN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	</a:t>
            </a:r>
            <a:r>
              <a:rPr lang="en-US" altLang="zh-CN" dirty="0" smtClean="0">
                <a:latin typeface="+mj-lt"/>
              </a:rPr>
              <a:t>       for(j=1;j</a:t>
            </a:r>
            <a:r>
              <a:rPr lang="en-US" altLang="zh-CN" dirty="0">
                <a:latin typeface="+mj-lt"/>
              </a:rPr>
              <a:t>&lt;=</a:t>
            </a:r>
            <a:r>
              <a:rPr lang="en-US" altLang="zh-CN" dirty="0" err="1">
                <a:latin typeface="+mj-lt"/>
              </a:rPr>
              <a:t>k;j</a:t>
            </a:r>
            <a:r>
              <a:rPr lang="en-US" altLang="zh-CN" dirty="0">
                <a:latin typeface="+mj-lt"/>
              </a:rPr>
              <a:t>++)//</a:t>
            </a:r>
            <a:r>
              <a:rPr lang="zh-CN" altLang="en-US" dirty="0">
                <a:latin typeface="+mj-lt"/>
              </a:rPr>
              <a:t>在</a:t>
            </a:r>
            <a:r>
              <a:rPr lang="en-US" altLang="zh-CN" dirty="0">
                <a:latin typeface="+mj-lt"/>
              </a:rPr>
              <a:t>v</a:t>
            </a:r>
            <a:r>
              <a:rPr lang="zh-CN" altLang="en-US" dirty="0">
                <a:latin typeface="+mj-lt"/>
              </a:rPr>
              <a:t>节点的子树中选择</a:t>
            </a:r>
            <a:r>
              <a:rPr lang="en-US" altLang="zh-CN" dirty="0">
                <a:latin typeface="+mj-lt"/>
              </a:rPr>
              <a:t>j</a:t>
            </a:r>
            <a:r>
              <a:rPr lang="zh-CN" altLang="en-US" dirty="0">
                <a:latin typeface="+mj-lt"/>
              </a:rPr>
              <a:t>条边</a:t>
            </a:r>
          </a:p>
          <a:p>
            <a:r>
              <a:rPr lang="zh-CN" altLang="en-US" dirty="0" smtClean="0">
                <a:latin typeface="+mj-lt"/>
              </a:rPr>
              <a:t>                         </a:t>
            </a:r>
            <a:r>
              <a:rPr lang="en-US" altLang="zh-CN" dirty="0" smtClean="0">
                <a:latin typeface="+mj-lt"/>
              </a:rPr>
              <a:t>if(f[u</a:t>
            </a:r>
            <a:r>
              <a:rPr lang="en-US" altLang="zh-CN" dirty="0">
                <a:latin typeface="+mj-lt"/>
              </a:rPr>
              <a:t>][k</a:t>
            </a:r>
            <a:r>
              <a:rPr lang="en-US" altLang="zh-CN" dirty="0" smtClean="0">
                <a:latin typeface="+mj-lt"/>
              </a:rPr>
              <a:t>]&lt;</a:t>
            </a:r>
            <a:r>
              <a:rPr lang="en-US" altLang="zh-CN" dirty="0">
                <a:latin typeface="+mj-lt"/>
              </a:rPr>
              <a:t>f</a:t>
            </a:r>
            <a:r>
              <a:rPr lang="en-US" altLang="zh-CN" dirty="0" smtClean="0">
                <a:latin typeface="+mj-lt"/>
              </a:rPr>
              <a:t>[u</a:t>
            </a:r>
            <a:r>
              <a:rPr lang="en-US" altLang="zh-CN" dirty="0">
                <a:latin typeface="+mj-lt"/>
              </a:rPr>
              <a:t>][k-j</a:t>
            </a:r>
            <a:r>
              <a:rPr lang="en-US" altLang="zh-CN" dirty="0" smtClean="0">
                <a:latin typeface="+mj-lt"/>
              </a:rPr>
              <a:t>]+</a:t>
            </a:r>
            <a:r>
              <a:rPr lang="en-US" altLang="zh-CN" dirty="0">
                <a:latin typeface="+mj-lt"/>
              </a:rPr>
              <a:t>f</a:t>
            </a:r>
            <a:r>
              <a:rPr lang="en-US" altLang="zh-CN" dirty="0" smtClean="0">
                <a:latin typeface="+mj-lt"/>
              </a:rPr>
              <a:t>[v</a:t>
            </a:r>
            <a:r>
              <a:rPr lang="en-US" altLang="zh-CN" dirty="0">
                <a:latin typeface="+mj-lt"/>
              </a:rPr>
              <a:t>][j-1]+w</a:t>
            </a:r>
            <a:r>
              <a:rPr lang="en-US" altLang="zh-CN" dirty="0" smtClean="0">
                <a:latin typeface="+mj-lt"/>
              </a:rPr>
              <a:t>)</a:t>
            </a:r>
            <a:endParaRPr lang="en-US" altLang="zh-CN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		</a:t>
            </a:r>
            <a:r>
              <a:rPr lang="en-US" altLang="zh-CN" dirty="0" smtClean="0">
                <a:latin typeface="+mj-lt"/>
              </a:rPr>
              <a:t>    f[u</a:t>
            </a:r>
            <a:r>
              <a:rPr lang="en-US" altLang="zh-CN" dirty="0">
                <a:latin typeface="+mj-lt"/>
              </a:rPr>
              <a:t>][k</a:t>
            </a:r>
            <a:r>
              <a:rPr lang="en-US" altLang="zh-CN" dirty="0" smtClean="0">
                <a:latin typeface="+mj-lt"/>
              </a:rPr>
              <a:t>]=</a:t>
            </a:r>
            <a:r>
              <a:rPr lang="en-US" altLang="zh-CN" dirty="0">
                <a:latin typeface="+mj-lt"/>
              </a:rPr>
              <a:t>f</a:t>
            </a:r>
            <a:r>
              <a:rPr lang="en-US" altLang="zh-CN" dirty="0" smtClean="0">
                <a:latin typeface="+mj-lt"/>
              </a:rPr>
              <a:t>[u</a:t>
            </a:r>
            <a:r>
              <a:rPr lang="en-US" altLang="zh-CN" dirty="0">
                <a:latin typeface="+mj-lt"/>
              </a:rPr>
              <a:t>][k-j</a:t>
            </a:r>
            <a:r>
              <a:rPr lang="en-US" altLang="zh-CN" dirty="0" smtClean="0">
                <a:latin typeface="+mj-lt"/>
              </a:rPr>
              <a:t>]+</a:t>
            </a:r>
            <a:r>
              <a:rPr lang="en-US" altLang="zh-CN" dirty="0">
                <a:latin typeface="+mj-lt"/>
              </a:rPr>
              <a:t>f</a:t>
            </a:r>
            <a:r>
              <a:rPr lang="en-US" altLang="zh-CN" dirty="0" smtClean="0">
                <a:latin typeface="+mj-lt"/>
              </a:rPr>
              <a:t>[v</a:t>
            </a:r>
            <a:r>
              <a:rPr lang="en-US" altLang="zh-CN" dirty="0">
                <a:latin typeface="+mj-lt"/>
              </a:rPr>
              <a:t>][j-1]+w;</a:t>
            </a:r>
          </a:p>
          <a:p>
            <a:r>
              <a:rPr lang="en-US" altLang="zh-CN" dirty="0" smtClean="0">
                <a:latin typeface="+mj-lt"/>
              </a:rPr>
              <a:t>                              //</a:t>
            </a:r>
            <a:r>
              <a:rPr lang="en-US" altLang="zh-CN" dirty="0">
                <a:latin typeface="+mj-lt"/>
              </a:rPr>
              <a:t>u</a:t>
            </a:r>
            <a:r>
              <a:rPr lang="zh-CN" altLang="en-US" dirty="0">
                <a:latin typeface="+mj-lt"/>
              </a:rPr>
              <a:t>与</a:t>
            </a:r>
            <a:r>
              <a:rPr lang="en-US" altLang="zh-CN" dirty="0">
                <a:latin typeface="+mj-lt"/>
              </a:rPr>
              <a:t>v</a:t>
            </a:r>
            <a:r>
              <a:rPr lang="zh-CN" altLang="en-US" dirty="0">
                <a:latin typeface="+mj-lt"/>
              </a:rPr>
              <a:t>有一条边，所以加上</a:t>
            </a:r>
            <a:r>
              <a:rPr lang="en-US" altLang="zh-CN" dirty="0" err="1">
                <a:latin typeface="+mj-lt"/>
              </a:rPr>
              <a:t>dp</a:t>
            </a:r>
            <a:r>
              <a:rPr lang="en-US" altLang="zh-CN" dirty="0">
                <a:latin typeface="+mj-lt"/>
              </a:rPr>
              <a:t>[v][j-1]</a:t>
            </a:r>
          </a:p>
          <a:p>
            <a:r>
              <a:rPr lang="en-US" altLang="zh-CN" dirty="0" smtClean="0">
                <a:latin typeface="+mj-lt"/>
              </a:rPr>
              <a:t>           }</a:t>
            </a:r>
            <a:endParaRPr lang="en-US" altLang="zh-CN" dirty="0">
              <a:latin typeface="+mj-lt"/>
            </a:endParaRPr>
          </a:p>
          <a:p>
            <a:r>
              <a:rPr lang="en-US" altLang="zh-CN" dirty="0" smtClean="0">
                <a:latin typeface="+mj-lt"/>
              </a:rPr>
              <a:t>     }</a:t>
            </a:r>
            <a:endParaRPr lang="en-US" altLang="zh-CN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}		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50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 bwMode="auto">
        <a:noFill/>
        <a:ln w="28575">
          <a:solidFill>
            <a:schemeClr val="tx2">
              <a:lumMod val="60000"/>
              <a:lumOff val="40000"/>
            </a:schemeClr>
          </a:solidFill>
          <a:round/>
          <a:headEnd/>
          <a:tailEnd/>
        </a:ln>
        <a:effectLst/>
      </a:spPr>
      <a:bodyPr wrap="none" rtlCol="0" anchor="ctr"/>
      <a:lstStyle>
        <a:defPPr>
          <a:defRPr sz="2000" dirty="0" smtClean="0">
            <a:latin typeface="Arial" charset="0"/>
            <a:ea typeface="宋体" charset="-122"/>
          </a:defRPr>
        </a:defPPr>
      </a:lstStyle>
    </a:spDef>
    <a:lnDef>
      <a:spPr>
        <a:ln w="190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2094</TotalTime>
  <Words>1146</Words>
  <Application>Microsoft Office PowerPoint</Application>
  <PresentationFormat>全屏显示(4:3)</PresentationFormat>
  <Paragraphs>122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流畅</vt:lpstr>
      <vt:lpstr>动态规划基础4 （dynamic programming）</vt:lpstr>
      <vt:lpstr>什么是树？</vt:lpstr>
      <vt:lpstr>例1：没有上司的舞会</vt:lpstr>
      <vt:lpstr>幻灯片 4</vt:lpstr>
      <vt:lpstr>例1：没有上司的舞会</vt:lpstr>
      <vt:lpstr>例1：没有上司的舞会</vt:lpstr>
      <vt:lpstr>例2：二叉苹果树</vt:lpstr>
      <vt:lpstr>例2：二叉苹果树</vt:lpstr>
      <vt:lpstr>幻灯片 9</vt:lpstr>
      <vt:lpstr>例3：Strategic game</vt:lpstr>
      <vt:lpstr>例3：Strategic game(poj1463 )</vt:lpstr>
      <vt:lpstr>例3：Strategic game(poj1463 )</vt:lpstr>
      <vt:lpstr>例4：Cell Phone Network</vt:lpstr>
      <vt:lpstr>例4：Cell Phone Network</vt:lpstr>
      <vt:lpstr>例4：Cell Phone Network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动态规划基础 （dynamic programming）</dc:title>
  <dc:creator>Administrator</dc:creator>
  <cp:lastModifiedBy>User</cp:lastModifiedBy>
  <cp:revision>237</cp:revision>
  <dcterms:created xsi:type="dcterms:W3CDTF">2014-06-28T11:08:05Z</dcterms:created>
  <dcterms:modified xsi:type="dcterms:W3CDTF">2014-07-18T08:00:43Z</dcterms:modified>
</cp:coreProperties>
</file>