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9" r:id="rId18"/>
    <p:sldId id="270" r:id="rId19"/>
    <p:sldId id="27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DEF8-A64A-4304-992E-B1F25D203998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C503-402D-4300-9EF9-9512DB19D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2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371600"/>
            <a:ext cx="8242204" cy="1828800"/>
          </a:xfrm>
        </p:spPr>
        <p:txBody>
          <a:bodyPr>
            <a:normAutofit fontScale="90000"/>
          </a:bodyPr>
          <a:lstStyle/>
          <a:p>
            <a:r>
              <a:rPr lang="zh-CN" altLang="en-US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动态规划基础</a:t>
            </a:r>
            <a:r>
              <a:rPr lang="en-US" altLang="zh-CN" sz="10400" u="sng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ynamic 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rogramming</a:t>
            </a: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7854696" cy="7719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状态压缩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动</a:t>
            </a:r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02" y="4714884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由于本蒟蒻水平实在是有限，若有遗漏和错误欢迎大家立即指出并请多多包涵！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				——by 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dsy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][j][k]</a:t>
            </a:r>
            <a:r>
              <a:rPr lang="zh-CN" altLang="en-US" dirty="0" smtClean="0">
                <a:latin typeface="+mj-lt"/>
              </a:rPr>
              <a:t>表示第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行的状态为</a:t>
            </a:r>
            <a:r>
              <a:rPr lang="en-US" altLang="zh-CN" dirty="0" smtClean="0">
                <a:latin typeface="+mj-lt"/>
              </a:rPr>
              <a:t>k </a:t>
            </a:r>
            <a:r>
              <a:rPr lang="zh-CN" altLang="en-US" dirty="0" smtClean="0">
                <a:latin typeface="+mj-lt"/>
              </a:rPr>
              <a:t>且已经放了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个国王的方案数</a:t>
            </a:r>
            <a:endParaRPr lang="en-US" altLang="zh-CN" dirty="0" smtClean="0">
              <a:latin typeface="+mj-lt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][j][k] += 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- 1][j - num[k]][p]    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 (k &amp; p) == 0 </a:t>
            </a:r>
            <a:r>
              <a:rPr lang="zh-CN" altLang="en-US" dirty="0" smtClean="0">
                <a:latin typeface="+mj-lt"/>
              </a:rPr>
              <a:t>，且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p</a:t>
            </a:r>
            <a:r>
              <a:rPr lang="zh-CN" altLang="en-US" dirty="0" smtClean="0">
                <a:latin typeface="+mj-lt"/>
              </a:rPr>
              <a:t>都合法）</a:t>
            </a: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(num[k]</a:t>
            </a:r>
            <a:r>
              <a:rPr lang="zh-CN" altLang="en-US" dirty="0" smtClean="0">
                <a:latin typeface="+mj-lt"/>
              </a:rPr>
              <a:t>表示</a:t>
            </a:r>
            <a:r>
              <a:rPr lang="en-US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状态的国王数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itchFamily="49" charset="-122"/>
              </a:rPr>
              <a:t>第三步：确定编程实现方式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记忆化搜索和递推都可以</a:t>
            </a:r>
            <a:endParaRPr lang="en-US" altLang="zh-CN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：互不侵犯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：炮兵阵地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司令部的将军们打算在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的网格地图上部署他们的炮兵部队。一个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的地图由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列组成，地图的每一格可能是山地（用</a:t>
            </a:r>
            <a:r>
              <a:rPr lang="en-US" altLang="zh-CN" dirty="0" smtClean="0"/>
              <a:t>"H" </a:t>
            </a:r>
            <a:r>
              <a:rPr lang="zh-CN" altLang="en-US" dirty="0" smtClean="0"/>
              <a:t>表示），也可能是平原（用</a:t>
            </a:r>
            <a:r>
              <a:rPr lang="en-US" altLang="zh-CN" dirty="0" smtClean="0"/>
              <a:t>"P"</a:t>
            </a:r>
            <a:r>
              <a:rPr lang="zh-CN" altLang="en-US" dirty="0" smtClean="0"/>
              <a:t>表示），如下图。在每一格平原地形上最多可以布置一支炮兵部队（山地上不能够部署炮兵部队）；一支炮兵部队在地图上的攻击范围如图中黑色区域所示：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050" name="Picture 2" descr="http://poj.org/images/118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480543"/>
            <a:ext cx="3714776" cy="2377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地图中的灰色所标识的平原上部署一支炮兵部队，则图中的黑色的网格表示它能够攻击到的区域：沿横向左右各两格，沿纵向上下各两格。图上其它白色网格均攻击不到。从图上可见炮兵的攻击范围不受地形的影响。 </a:t>
            </a:r>
            <a:br>
              <a:rPr lang="zh-CN" altLang="en-US" dirty="0" smtClean="0"/>
            </a:br>
            <a:r>
              <a:rPr lang="zh-CN" altLang="en-US" dirty="0" smtClean="0"/>
              <a:t>现在，将军们规划如何部署炮兵部队，在防止误伤的前提下（保证任何两支炮兵部队之间不能互相攻击，即任何一支炮兵部队都不在其他支炮兵部队的攻击范围内），在整个地图区域内最多能够摆放多少我军的炮兵部队。 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：炮兵阵地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+mj-lt"/>
              </a:rPr>
              <a:t>由于每一个炮都可以打到两行，所以每一行的放置方法都与他放置的情况有关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][j][k] </a:t>
            </a:r>
            <a:r>
              <a:rPr lang="en-US" dirty="0" err="1" smtClean="0">
                <a:latin typeface="+mj-lt"/>
              </a:rPr>
              <a:t>表示第i行为</a:t>
            </a:r>
            <a:r>
              <a:rPr lang="zh-CN" altLang="en-US" dirty="0" smtClean="0">
                <a:latin typeface="+mj-lt"/>
              </a:rPr>
              <a:t>状态</a:t>
            </a:r>
            <a:r>
              <a:rPr lang="en-US" altLang="zh-CN" dirty="0" err="1" smtClean="0">
                <a:latin typeface="+mj-lt"/>
              </a:rPr>
              <a:t>j</a:t>
            </a:r>
            <a:r>
              <a:rPr lang="en-US" dirty="0" err="1" smtClean="0">
                <a:latin typeface="+mj-lt"/>
              </a:rPr>
              <a:t>，第i</a:t>
            </a:r>
            <a:r>
              <a:rPr lang="en-US" dirty="0" smtClean="0">
                <a:latin typeface="+mj-lt"/>
              </a:rPr>
              <a:t> - 1行为</a:t>
            </a:r>
            <a:r>
              <a:rPr lang="zh-CN" altLang="en-US" dirty="0" smtClean="0">
                <a:latin typeface="+mj-lt"/>
              </a:rPr>
              <a:t>状态为</a:t>
            </a:r>
            <a:r>
              <a:rPr lang="en-US" dirty="0" err="1" smtClean="0">
                <a:latin typeface="+mj-lt"/>
              </a:rPr>
              <a:t>k时所用的最大炮兵数</a:t>
            </a:r>
            <a:endParaRPr lang="en-US" dirty="0" smtClean="0">
              <a:latin typeface="+mj-lt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 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 = max(f[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][j][p], 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- 1][p][q] + num[j])</a:t>
            </a:r>
          </a:p>
          <a:p>
            <a:r>
              <a:rPr lang="en-US" altLang="zh-CN" dirty="0" smtClean="0">
                <a:latin typeface="+mj-lt"/>
              </a:rPr>
              <a:t>q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p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均不发生冲突</a:t>
            </a:r>
            <a:endParaRPr lang="en-US" altLang="zh-CN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Pqj</a:t>
            </a:r>
            <a:r>
              <a:rPr lang="zh-CN" altLang="en-US" dirty="0" smtClean="0">
                <a:latin typeface="+mj-lt"/>
              </a:rPr>
              <a:t>均为符合要求的状态，即任意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左右两边两位都不是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判断条件是</a:t>
            </a:r>
            <a:r>
              <a:rPr lang="en-US" altLang="zh-CN" dirty="0" smtClean="0">
                <a:latin typeface="+mj-lt"/>
              </a:rPr>
              <a:t>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1)) == 0) &amp;&amp; 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2)) == 0)</a:t>
            </a:r>
            <a:r>
              <a:rPr lang="zh-CN" altLang="en-US" dirty="0" smtClean="0">
                <a:latin typeface="+mj-lt"/>
              </a:rPr>
              <a:t>，且为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的地方都是平原（也用位运算判断）</a:t>
            </a:r>
            <a:endParaRPr lang="en-US" dirty="0" smtClean="0">
              <a:latin typeface="+mj-lt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：炮兵阵地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dirty="0" smtClean="0"/>
              <a:t>Most Powerful 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不超过</a:t>
            </a:r>
            <a:r>
              <a:rPr lang="en-US" altLang="zh-CN" dirty="0" smtClean="0">
                <a:latin typeface="+mj-lt"/>
              </a:rPr>
              <a:t>10</a:t>
            </a:r>
            <a:r>
              <a:rPr lang="zh-CN" altLang="en-US" dirty="0" smtClean="0">
                <a:latin typeface="+mj-lt"/>
              </a:rPr>
              <a:t>种气体，两两之间相互碰撞可以产生一定的能量，如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碰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，那么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气体就消失，自身不能碰自身，问最后所能得到的最大能量。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dirty="0" smtClean="0"/>
              <a:t>Most Powerful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F[i]</a:t>
            </a:r>
            <a:r>
              <a:rPr lang="zh-CN" altLang="en-US" dirty="0" smtClean="0">
                <a:latin typeface="+mj-lt"/>
              </a:rPr>
              <a:t>表示状态为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时所能获得的最大能量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的第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位若等于</a:t>
            </a:r>
            <a:r>
              <a:rPr lang="en-US" altLang="zh-CN" dirty="0" smtClean="0">
                <a:latin typeface="+mj-lt"/>
              </a:rPr>
              <a:t>1 </a:t>
            </a:r>
            <a:r>
              <a:rPr lang="zh-CN" altLang="en-US" dirty="0" smtClean="0">
                <a:latin typeface="+mj-lt"/>
              </a:rPr>
              <a:t>则表示第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个矿石已经用了并消失了，为</a:t>
            </a:r>
            <a:r>
              <a:rPr lang="en-US" altLang="zh-CN" dirty="0" smtClean="0">
                <a:latin typeface="+mj-lt"/>
              </a:rPr>
              <a:t>0</a:t>
            </a:r>
            <a:r>
              <a:rPr lang="zh-CN" altLang="en-US" dirty="0" smtClean="0">
                <a:latin typeface="+mj-lt"/>
              </a:rPr>
              <a:t>则没有用或是用了没消失。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F[k </a:t>
            </a:r>
            <a:r>
              <a:rPr lang="en-US" altLang="zh-CN" dirty="0" smtClean="0">
                <a:latin typeface="+mj-lt"/>
              </a:rPr>
              <a:t>|</a:t>
            </a:r>
            <a:r>
              <a:rPr lang="en-US" dirty="0" smtClean="0">
                <a:latin typeface="+mj-lt"/>
              </a:rPr>
              <a:t> (1 &lt;&lt; (i-1))]=max(f[k]+</a:t>
            </a:r>
            <a:r>
              <a:rPr lang="en-US" sz="2800" dirty="0" smtClean="0">
                <a:latin typeface="+mj-lt"/>
              </a:rPr>
              <a:t>a[j][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])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旅行商问题（</a:t>
            </a:r>
            <a:r>
              <a:rPr lang="en-US" altLang="zh-CN" dirty="0" smtClean="0"/>
              <a:t>Traveling </a:t>
            </a:r>
            <a:r>
              <a:rPr lang="en-US" altLang="zh-CN" dirty="0" err="1" smtClean="0"/>
              <a:t>Saleman</a:t>
            </a:r>
            <a:r>
              <a:rPr lang="en-US" altLang="zh-CN" dirty="0" smtClean="0"/>
              <a:t> Problem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TSP</a:t>
            </a:r>
            <a:r>
              <a:rPr lang="zh-CN" altLang="en-US" dirty="0" smtClean="0"/>
              <a:t>）又译为旅行推销员问题、货郎担问题，简称为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给你一张图（你可以认为是抽象了的地图，由若干点和边组成），求从某个起点出发，经过所有的点回到起点的最短路径。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lt"/>
              </a:rPr>
              <a:t>这是一个</a:t>
            </a:r>
            <a:r>
              <a:rPr lang="en-US" altLang="zh-CN" dirty="0" err="1" smtClean="0">
                <a:latin typeface="+mj-lt"/>
              </a:rPr>
              <a:t>np</a:t>
            </a:r>
            <a:r>
              <a:rPr lang="zh-CN" altLang="en-US" dirty="0" smtClean="0">
                <a:latin typeface="+mj-lt"/>
              </a:rPr>
              <a:t>完全问题，没有多项式</a:t>
            </a:r>
            <a:r>
              <a:rPr lang="zh-CN" altLang="en-US" dirty="0" smtClean="0"/>
              <a:t>时间复杂度内的精确解法</a:t>
            </a:r>
            <a:r>
              <a:rPr lang="en-US" altLang="zh-CN" dirty="0" smtClean="0"/>
              <a:t>……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你可以暴力枚举，时间复杂度的</a:t>
            </a:r>
            <a:r>
              <a:rPr lang="en-US" altLang="zh-CN" dirty="0" smtClean="0">
                <a:latin typeface="+mj-lt"/>
              </a:rPr>
              <a:t>O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！）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/>
              <a:t>受不了啊！！！！</a:t>
            </a:r>
            <a:endParaRPr lang="en-US" altLang="zh-CN" dirty="0" smtClean="0"/>
          </a:p>
          <a:p>
            <a:r>
              <a:rPr lang="zh-CN" altLang="en-US" dirty="0"/>
              <a:t>壮</a:t>
            </a:r>
            <a:r>
              <a:rPr lang="zh-CN" altLang="en-US" dirty="0" smtClean="0"/>
              <a:t>压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要好很多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/>
          </a:p>
          <a:p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][i]</a:t>
            </a:r>
            <a:r>
              <a:rPr lang="zh-CN" altLang="en-US" dirty="0" smtClean="0">
                <a:latin typeface="+mj-lt"/>
              </a:rPr>
              <a:t>表示当前状态为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zh-CN" altLang="en-US" dirty="0" smtClean="0">
                <a:latin typeface="+mj-lt"/>
              </a:rPr>
              <a:t>，最后到达的一个点是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，所经过的最短距离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n-US" altLang="zh-CN" dirty="0" err="1" smtClean="0">
                <a:latin typeface="+mj-lt"/>
              </a:rPr>
              <a:t>minn</a:t>
            </a:r>
            <a:r>
              <a:rPr lang="en-US" altLang="zh-CN" dirty="0" smtClean="0">
                <a:latin typeface="+mj-lt"/>
              </a:rPr>
              <a:t>(f[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’][j] + a[j][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</a:p>
          <a:p>
            <a:r>
              <a:rPr lang="zh-CN" altLang="en-US" dirty="0" smtClean="0">
                <a:latin typeface="+mj-lt"/>
              </a:rPr>
              <a:t>其中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 + (1&lt;&lt;(j – 1)) ==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表示当前状态为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zh-CN" altLang="en-US" dirty="0" smtClean="0">
                <a:latin typeface="+mj-lt"/>
              </a:rPr>
              <a:t>，最后到达的一个点是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，所经过的最短距离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itchFamily="49" charset="-122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/>
          </a:p>
          <a:p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n-US" altLang="zh-CN" dirty="0" err="1" smtClean="0">
                <a:latin typeface="+mj-lt"/>
              </a:rPr>
              <a:t>minn</a:t>
            </a:r>
            <a:r>
              <a:rPr lang="en-US" altLang="zh-CN" dirty="0" smtClean="0">
                <a:latin typeface="+mj-lt"/>
              </a:rPr>
              <a:t>(f[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’][j] + a[j][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</a:p>
          <a:p>
            <a:r>
              <a:rPr lang="zh-CN" altLang="en-US" dirty="0" smtClean="0">
                <a:latin typeface="+mj-lt"/>
              </a:rPr>
              <a:t>其中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 + (1&lt;&lt;(j – 1)) ==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</a:t>
            </a:r>
            <a:r>
              <a:rPr lang="zh-CN" altLang="en-US" dirty="0" smtClean="0"/>
              <a:t>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latin typeface="+mj-lt"/>
              </a:rPr>
              <a:t>纵观上文讨论的题目，几乎都是普普通通的一个递推公式或者状态转移方程，只不过其中的一维或多维是“压缩的”，即把一个状态(一个方案、一个集合等)压缩成一个整数。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latin typeface="+mj-lt"/>
              </a:rPr>
              <a:t>这很明显是一个Hash的过程，</a:t>
            </a:r>
            <a:r>
              <a:rPr lang="zh-CN" altLang="zh-CN" sz="2400" dirty="0" smtClean="0">
                <a:latin typeface="+mj-lt"/>
              </a:rPr>
              <a:t>所以</a:t>
            </a:r>
            <a:r>
              <a:rPr lang="zh-CN" altLang="en-US" sz="2400" dirty="0">
                <a:latin typeface="+mj-lt"/>
              </a:rPr>
              <a:t>状</a:t>
            </a:r>
            <a:r>
              <a:rPr lang="zh-CN" altLang="en-US" sz="2400" dirty="0" smtClean="0">
                <a:latin typeface="+mj-lt"/>
              </a:rPr>
              <a:t>压</a:t>
            </a:r>
            <a:r>
              <a:rPr lang="zh-CN" altLang="zh-CN" sz="2400" dirty="0" smtClean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又被称为</a:t>
            </a:r>
            <a:r>
              <a:rPr lang="zh-CN" altLang="zh-CN" sz="2400" b="1" i="1" dirty="0">
                <a:latin typeface="+mj-lt"/>
              </a:rPr>
              <a:t>Hash DP</a:t>
            </a:r>
            <a:r>
              <a:rPr lang="zh-CN" altLang="zh-CN" sz="2400" dirty="0">
                <a:latin typeface="+mj-lt"/>
              </a:rPr>
              <a:t>或</a:t>
            </a:r>
            <a:r>
              <a:rPr lang="zh-CN" altLang="zh-CN" sz="2400" b="1" i="1" dirty="0">
                <a:latin typeface="+mj-lt"/>
                <a:ea typeface="黑体" pitchFamily="49" charset="-122"/>
              </a:rPr>
              <a:t>集合</a:t>
            </a:r>
            <a:r>
              <a:rPr lang="zh-CN" altLang="zh-CN" sz="2400" b="1" i="1" dirty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latin typeface="+mj-lt"/>
              </a:rPr>
              <a:t>除去这一点区别，我们发现它和普通递推/DP没有什么差别，都是从已有的状态推知新的状态，所做的决策都没有后效……那我们为什么要用状态</a:t>
            </a:r>
            <a:r>
              <a:rPr lang="zh-CN" altLang="zh-CN" sz="2400" dirty="0" smtClean="0">
                <a:latin typeface="+mj-lt"/>
              </a:rPr>
              <a:t>压缩</a:t>
            </a:r>
            <a:r>
              <a:rPr lang="zh-CN" altLang="en-US" sz="2400" dirty="0" smtClean="0">
                <a:latin typeface="+mj-lt"/>
              </a:rPr>
              <a:t>？</a:t>
            </a:r>
            <a:endParaRPr lang="en-US" altLang="zh-CN" sz="2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+mj-lt"/>
              </a:rPr>
              <a:t>因为一般的状态没办法满足我们的需求，我们的一个状态中包含了很多的信息，而这些信息又可以压缩成一个二进制数（或者是三进制四进制数</a:t>
            </a:r>
            <a:r>
              <a:rPr lang="en-US" altLang="zh-CN" sz="2400" dirty="0" smtClean="0">
                <a:latin typeface="+mj-lt"/>
              </a:rPr>
              <a:t>……</a:t>
            </a:r>
            <a:r>
              <a:rPr lang="zh-CN" altLang="en-US" sz="2400" dirty="0" smtClean="0">
                <a:latin typeface="+mj-lt"/>
              </a:rPr>
              <a:t>）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8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</a:t>
            </a:r>
            <a:r>
              <a:rPr lang="zh-CN" altLang="en-US" dirty="0" smtClean="0"/>
              <a:t>压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预备知识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&lt;&lt; </a:t>
            </a:r>
            <a:r>
              <a:rPr lang="zh-CN" altLang="en-US" dirty="0"/>
              <a:t>左移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zh-CN" altLang="en-US" dirty="0"/>
              <a:t>右移</a:t>
            </a:r>
            <a:endParaRPr lang="en-US" altLang="zh-CN" dirty="0"/>
          </a:p>
          <a:p>
            <a:r>
              <a:rPr lang="en-US" altLang="zh-CN" dirty="0"/>
              <a:t>|    </a:t>
            </a:r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&amp;   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^   </a:t>
            </a:r>
            <a:r>
              <a:rPr lang="zh-CN" altLang="en-US" dirty="0"/>
              <a:t>异或</a:t>
            </a:r>
            <a:r>
              <a:rPr lang="en-US" altLang="zh-CN" dirty="0"/>
              <a:t>——</a:t>
            </a:r>
            <a:r>
              <a:rPr lang="zh-CN" altLang="en-US" dirty="0"/>
              <a:t>两个值相同为</a:t>
            </a:r>
            <a:r>
              <a:rPr lang="en-US" altLang="zh-CN" dirty="0"/>
              <a:t>0</a:t>
            </a:r>
            <a:r>
              <a:rPr lang="zh-CN" altLang="en-US" dirty="0"/>
              <a:t>， 不同为真。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判断右起第</a:t>
            </a:r>
            <a:r>
              <a:rPr lang="en-US" altLang="zh-CN" dirty="0"/>
              <a:t>i</a:t>
            </a:r>
            <a:r>
              <a:rPr lang="zh-CN" altLang="en-US" dirty="0"/>
              <a:t>位是不是</a:t>
            </a:r>
            <a:r>
              <a:rPr lang="en-US" altLang="zh-CN" dirty="0"/>
              <a:t>1    (x &gt;&gt; (i – 1))==1</a:t>
            </a:r>
          </a:p>
          <a:p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位取反  </a:t>
            </a:r>
            <a:r>
              <a:rPr lang="en-US" altLang="zh-CN" dirty="0"/>
              <a:t> x  ^ (1 &lt;&lt; (k-1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还有很多需要大家去题目里积累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76188" y="6093296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推荐网上</a:t>
            </a:r>
            <a:r>
              <a:rPr lang="zh-CN" altLang="en-US" dirty="0"/>
              <a:t>一大神</a:t>
            </a:r>
            <a:r>
              <a:rPr lang="en-US" altLang="zh-CN" dirty="0" smtClean="0"/>
              <a:t>blog</a:t>
            </a:r>
            <a:r>
              <a:rPr lang="zh-CN" altLang="en-US" dirty="0"/>
              <a:t>里</a:t>
            </a:r>
            <a:r>
              <a:rPr lang="zh-CN" altLang="en-US" dirty="0" smtClean="0"/>
              <a:t>讲的位运算：</a:t>
            </a:r>
            <a:r>
              <a:rPr lang="en-US" altLang="zh-CN" dirty="0"/>
              <a:t>http://www.matrix67.com/blog/archives/263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看到什么样的问题的时候考虑用状压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?</a:t>
            </a:r>
          </a:p>
          <a:p>
            <a:r>
              <a:rPr lang="zh-CN" altLang="en-US" dirty="0" smtClean="0">
                <a:latin typeface="+mj-lt"/>
              </a:rPr>
              <a:t>在棋盘格子上的覆盖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类似于</a:t>
            </a:r>
            <a:r>
              <a:rPr lang="en-US" altLang="zh-CN" dirty="0" smtClean="0">
                <a:latin typeface="+mj-lt"/>
              </a:rPr>
              <a:t>TSP</a:t>
            </a:r>
            <a:r>
              <a:rPr lang="zh-CN" altLang="en-US" dirty="0" smtClean="0">
                <a:latin typeface="+mj-lt"/>
              </a:rPr>
              <a:t>的路径问题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比较小，变成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位二进制后还很合理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r>
              <a:rPr lang="en-US" altLang="zh-CN" dirty="0" smtClean="0">
                <a:latin typeface="+mj-lt"/>
              </a:rPr>
              <a:t>……</a:t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……</a:t>
            </a:r>
          </a:p>
          <a:p>
            <a:r>
              <a:rPr lang="zh-CN" altLang="en-US" dirty="0" smtClean="0">
                <a:latin typeface="+mj-lt"/>
              </a:rPr>
              <a:t>我做的状压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zh-CN" altLang="en-US" dirty="0" smtClean="0">
                <a:latin typeface="+mj-lt"/>
              </a:rPr>
              <a:t>也不多，大家自己总结归纳吧！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</a:t>
            </a:r>
            <a:r>
              <a:rPr lang="zh-CN" altLang="en-US" dirty="0" smtClean="0"/>
              <a:t>分析：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5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j-lt"/>
              </a:rPr>
              <a:t>在</a:t>
            </a:r>
            <a:r>
              <a:rPr lang="zh-CN" altLang="zh-CN" i="1" dirty="0">
                <a:latin typeface="+mj-lt"/>
              </a:rPr>
              <a:t>n*n(n≤20)</a:t>
            </a:r>
            <a:r>
              <a:rPr lang="zh-CN" altLang="zh-CN" dirty="0">
                <a:latin typeface="+mj-lt"/>
              </a:rPr>
              <a:t>的方格棋盘上放置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个车(可以攻击所在行、列)，求使它们不能互相攻击的方案总数。</a:t>
            </a:r>
          </a:p>
          <a:p>
            <a:r>
              <a:rPr lang="zh-CN" altLang="en-US" dirty="0" smtClean="0">
                <a:latin typeface="+mj-lt"/>
              </a:rPr>
              <a:t>给大家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zh-CN" dirty="0" smtClean="0">
                <a:latin typeface="+mj-lt"/>
              </a:rPr>
              <a:t>0秒</a:t>
            </a:r>
            <a:r>
              <a:rPr lang="zh-CN" altLang="zh-CN" dirty="0">
                <a:latin typeface="+mj-lt"/>
              </a:rPr>
              <a:t>时间</a:t>
            </a:r>
            <a:r>
              <a:rPr lang="zh-CN" altLang="zh-CN" dirty="0" smtClean="0">
                <a:latin typeface="+mj-lt"/>
              </a:rPr>
              <a:t>思考</a:t>
            </a:r>
            <a:r>
              <a:rPr lang="zh-CN" altLang="en-US" dirty="0" smtClean="0">
                <a:latin typeface="+mj-lt"/>
              </a:rPr>
              <a:t>！</a:t>
            </a:r>
            <a:endParaRPr lang="zh-CN" altLang="zh-CN" dirty="0"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8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>
                <a:latin typeface="+mj-lt"/>
              </a:rPr>
              <a:t>这个题目之所以是作为引例而不是例题，是因为它实在是个非常简单的组合学问题</a:t>
            </a:r>
          </a:p>
          <a:p>
            <a:pPr>
              <a:lnSpc>
                <a:spcPct val="90000"/>
              </a:lnSpc>
            </a:pPr>
            <a:r>
              <a:rPr lang="zh-CN" altLang="zh-CN" dirty="0">
                <a:latin typeface="+mj-lt"/>
              </a:rPr>
              <a:t>我们一行一行放置，则第一行有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种选择，第二行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-1，……，最后一行只有1种选择，根据乘法原理，答案就是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i="1" dirty="0" smtClean="0">
                <a:latin typeface="+mj-lt"/>
              </a:rPr>
              <a:t>!</a:t>
            </a:r>
            <a:endParaRPr lang="en-US" altLang="zh-CN" i="1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i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+mj-lt"/>
              </a:rPr>
              <a:t>可是如果这个题变化一下呢？还能用排列组合么？</a:t>
            </a:r>
            <a:endParaRPr lang="zh-CN" altLang="zh-CN" dirty="0"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8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j-lt"/>
              </a:rPr>
              <a:t>在n*n(n≤20)的方格棋盘上放置n个</a:t>
            </a:r>
            <a:r>
              <a:rPr lang="zh-CN" altLang="zh-CN" dirty="0" smtClean="0">
                <a:latin typeface="+mj-lt"/>
              </a:rPr>
              <a:t>车</a:t>
            </a:r>
            <a:r>
              <a:rPr lang="zh-CN" altLang="zh-CN" dirty="0">
                <a:latin typeface="+mj-lt"/>
              </a:rPr>
              <a:t>(可以攻击所在行、列) </a:t>
            </a:r>
            <a:r>
              <a:rPr lang="zh-CN" altLang="zh-CN" dirty="0" smtClean="0">
                <a:latin typeface="+mj-lt"/>
              </a:rPr>
              <a:t>，</a:t>
            </a:r>
            <a:r>
              <a:rPr lang="zh-CN" altLang="zh-CN" dirty="0">
                <a:latin typeface="+mj-lt"/>
              </a:rPr>
              <a:t>某些格子不能放，求使它们不能互相攻击的方案总数</a:t>
            </a:r>
            <a:r>
              <a:rPr lang="zh-CN" altLang="zh-CN" dirty="0" smtClean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r>
              <a:rPr lang="zh-CN" altLang="zh-CN" dirty="0">
                <a:latin typeface="+mj-lt"/>
              </a:rPr>
              <a:t>本题确实存在数学方法(容斥原理</a:t>
            </a:r>
            <a:r>
              <a:rPr lang="zh-CN" altLang="zh-CN" dirty="0" smtClean="0">
                <a:latin typeface="+mj-lt"/>
              </a:rPr>
              <a:t>)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但是这不属于今天我们的讨论的范围！</a:t>
            </a:r>
            <a:endParaRPr lang="zh-CN" altLang="zh-CN" dirty="0"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我们知道这个</a:t>
            </a:r>
            <a:r>
              <a:rPr lang="zh-CN" altLang="zh-CN" dirty="0" smtClean="0"/>
              <a:t>车</a:t>
            </a:r>
            <a:r>
              <a:rPr lang="zh-CN" altLang="en-US" dirty="0" smtClean="0"/>
              <a:t>是需要一行一行放的</a:t>
            </a:r>
            <a:endParaRPr lang="en-US" altLang="zh-CN" dirty="0" smtClean="0"/>
          </a:p>
          <a:p>
            <a:r>
              <a:rPr lang="zh-CN" altLang="zh-CN" dirty="0">
                <a:latin typeface="+mj-lt"/>
              </a:rPr>
              <a:t>取棋子的放置情况作为状态，某一列如果已经放置棋子则为1，否则为0。这样，一个状态就可以用一个最多20位的二进制数表示。</a:t>
            </a:r>
          </a:p>
          <a:p>
            <a:r>
              <a:rPr lang="zh-CN" altLang="zh-CN" dirty="0">
                <a:latin typeface="+mj-lt"/>
              </a:rPr>
              <a:t>例如</a:t>
            </a:r>
            <a:r>
              <a:rPr lang="zh-CN" altLang="zh-CN" i="1" dirty="0">
                <a:latin typeface="+mj-lt"/>
              </a:rPr>
              <a:t>n=</a:t>
            </a:r>
            <a:r>
              <a:rPr lang="zh-CN" altLang="zh-CN" dirty="0">
                <a:latin typeface="+mj-lt"/>
              </a:rPr>
              <a:t>5,第1、3、4列已经放置，则这个状态可以表示为01101(从右到左)</a:t>
            </a:r>
            <a:r>
              <a:rPr lang="zh-CN" altLang="zh-CN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那么，令</a:t>
            </a:r>
            <a:r>
              <a:rPr lang="en-US" altLang="zh-CN" dirty="0" smtClean="0">
                <a:latin typeface="+mj-lt"/>
              </a:rPr>
              <a:t>f[i</a:t>
            </a:r>
            <a:r>
              <a:rPr lang="en-US" altLang="zh-CN" dirty="0">
                <a:latin typeface="+mj-lt"/>
              </a:rPr>
              <a:t>]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表示前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行的状态为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zh-CN" altLang="en-US" dirty="0" smtClean="0">
                <a:latin typeface="+mj-lt"/>
              </a:rPr>
              <a:t>的方法数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[i][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zh-CN" altLang="en-US" dirty="0">
                <a:latin typeface="+mj-lt"/>
              </a:rPr>
              <a:t>Σ</a:t>
            </a:r>
            <a:r>
              <a:rPr lang="en-US" altLang="zh-CN" dirty="0" smtClean="0">
                <a:latin typeface="+mj-lt"/>
              </a:rPr>
              <a:t>f[i- 1][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’]    (</a:t>
            </a: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行放在第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列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 smtClean="0">
                <a:latin typeface="+mj-lt"/>
              </a:rPr>
              <a:t>保证满足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’ |</a:t>
            </a:r>
            <a:r>
              <a:rPr lang="en-US" altLang="zh-CN" dirty="0">
                <a:latin typeface="+mj-lt"/>
              </a:rPr>
              <a:t> (1 &lt;&lt; (j - 1</a:t>
            </a:r>
            <a:r>
              <a:rPr lang="en-US" altLang="zh-CN" dirty="0" smtClean="0">
                <a:latin typeface="+mj-lt"/>
              </a:rPr>
              <a:t>)) == 0 </a:t>
            </a:r>
            <a:r>
              <a:rPr lang="zh-CN" altLang="en-US" dirty="0" smtClean="0">
                <a:latin typeface="+mj-lt"/>
              </a:rPr>
              <a:t>且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 + (1 &lt;&lt; (j - 1)) ==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0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：互不侵犯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N×N</a:t>
            </a:r>
            <a:r>
              <a:rPr lang="zh-CN" altLang="en-US" dirty="0" smtClean="0">
                <a:latin typeface="+mj-lt"/>
              </a:rPr>
              <a:t>的棋盘里面放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个国王，使他们互不攻击，共有多少种摆放方案。国王能攻击到它上下左右，以及左上左下右上右下八个方向上附近的各一个格子，共</a:t>
            </a:r>
            <a:r>
              <a:rPr lang="en-US" altLang="zh-CN" dirty="0" smtClean="0">
                <a:latin typeface="+mj-lt"/>
              </a:rPr>
              <a:t>8</a:t>
            </a:r>
            <a:r>
              <a:rPr lang="zh-CN" altLang="en-US" dirty="0" smtClean="0">
                <a:latin typeface="+mj-lt"/>
              </a:rPr>
              <a:t>个 格子。 </a:t>
            </a:r>
            <a:endParaRPr lang="en-US" altLang="zh-CN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1 &lt;=N &lt;=9, 0 &lt;= K &lt;= N * 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j-lt"/>
              </a:rPr>
              <a:t>你可以搜索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但是一共最多</a:t>
            </a:r>
            <a:r>
              <a:rPr lang="en-US" altLang="zh-CN" dirty="0" smtClean="0">
                <a:latin typeface="+mj-lt"/>
              </a:rPr>
              <a:t>81</a:t>
            </a:r>
            <a:r>
              <a:rPr lang="zh-CN" altLang="en-US" dirty="0" smtClean="0">
                <a:latin typeface="+mj-lt"/>
              </a:rPr>
              <a:t>个格子，</a:t>
            </a:r>
            <a:r>
              <a:rPr lang="en-US" altLang="zh-CN" dirty="0" smtClean="0">
                <a:latin typeface="+mj-lt"/>
              </a:rPr>
              <a:t>100%tle……</a:t>
            </a:r>
          </a:p>
          <a:p>
            <a:r>
              <a:rPr lang="zh-CN" altLang="en-US" dirty="0" smtClean="0">
                <a:latin typeface="+mj-lt"/>
              </a:rPr>
              <a:t>一般的动如果规也解决不了这个问题，因为一个格子一个格子地扩展，不满足无后效性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r>
              <a:rPr lang="zh-CN" altLang="en-US" dirty="0" smtClean="0">
                <a:latin typeface="+mj-lt"/>
              </a:rPr>
              <a:t>但是如果一行一行扩展呢？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根据上一行的状态我们自然就能知道当前行的状态是否合法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那么第一个问题就是如何表示每一行的状态了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r>
              <a:rPr lang="zh-CN" altLang="en-US" dirty="0" smtClean="0">
                <a:latin typeface="+mj-lt"/>
              </a:rPr>
              <a:t>由于每一行的格子小于等于</a:t>
            </a:r>
            <a:r>
              <a:rPr lang="en-US" altLang="zh-CN" dirty="0" smtClean="0">
                <a:latin typeface="+mj-lt"/>
              </a:rPr>
              <a:t>9</a:t>
            </a:r>
            <a:r>
              <a:rPr lang="zh-CN" altLang="en-US" dirty="0" smtClean="0">
                <a:latin typeface="+mj-lt"/>
              </a:rPr>
              <a:t>个，每一个格子又只有两种状态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放国王和不放国王，假设我们把放了国王记为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，没有放国王记为</a:t>
            </a:r>
            <a:r>
              <a:rPr lang="en-US" altLang="zh-CN" dirty="0" smtClean="0">
                <a:latin typeface="+mj-lt"/>
              </a:rPr>
              <a:t>0</a:t>
            </a:r>
            <a:r>
              <a:rPr lang="zh-CN" altLang="en-US" dirty="0" smtClean="0">
                <a:latin typeface="+mj-lt"/>
              </a:rPr>
              <a:t>，很显然每一行的状态就是一个</a:t>
            </a:r>
            <a:r>
              <a:rPr lang="en-US" altLang="zh-CN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串，如果把这个串看成一个二进制数，那么它显然不会超过（</a:t>
            </a:r>
            <a:r>
              <a:rPr lang="en-US" altLang="zh-CN" dirty="0" smtClean="0">
                <a:latin typeface="+mj-lt"/>
              </a:rPr>
              <a:t>111111111</a:t>
            </a:r>
            <a:r>
              <a:rPr lang="zh-CN" altLang="en-US" dirty="0" smtClean="0">
                <a:latin typeface="+mj-lt"/>
              </a:rPr>
              <a:t>），即</a:t>
            </a:r>
            <a:r>
              <a:rPr lang="en-US" altLang="zh-CN" dirty="0" smtClean="0">
                <a:latin typeface="+mj-lt"/>
              </a:rPr>
              <a:t>2^9-1</a:t>
            </a:r>
            <a:endParaRPr lang="zh-CN" altLang="en-US" dirty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：互不侵犯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：互不侵犯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lt"/>
              </a:rPr>
              <a:t>那么我们就完全可以拿一个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zh-CN" altLang="en-US" dirty="0" smtClean="0">
                <a:latin typeface="+mj-lt"/>
              </a:rPr>
              <a:t>类型的数来表示每一行的状态。然后，怎样的状态才是合法的呢？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没有相邻的两个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如何判断？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(x &amp; (x&lt;&lt;1))==0</a:t>
            </a:r>
          </a:p>
          <a:p>
            <a:r>
              <a:rPr lang="zh-CN" altLang="en-US" dirty="0" smtClean="0">
                <a:latin typeface="+mj-lt"/>
              </a:rPr>
              <a:t>友情提示，位运算的优先级极其诡异，一定记得加括号！！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如果已知上一行的状态是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当前行状态是</a:t>
            </a:r>
            <a:r>
              <a:rPr lang="en-US" altLang="zh-CN" dirty="0" smtClean="0">
                <a:latin typeface="+mj-lt"/>
              </a:rPr>
              <a:t>y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err="1" smtClean="0">
                <a:latin typeface="+mj-lt"/>
              </a:rPr>
              <a:t>xy</a:t>
            </a:r>
            <a:r>
              <a:rPr lang="zh-CN" altLang="en-US" dirty="0" smtClean="0">
                <a:latin typeface="+mj-lt"/>
              </a:rPr>
              <a:t>满足什么条件才是合法的？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(x &amp; y) == 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2">
              <a:lumMod val="60000"/>
              <a:lumOff val="40000"/>
            </a:schemeClr>
          </a:solidFill>
          <a:round/>
          <a:headEnd/>
          <a:tailEnd/>
        </a:ln>
        <a:effectLst/>
      </a:spPr>
      <a:bodyPr wrap="none" rtlCol="0" anchor="ctr"/>
      <a:lstStyle>
        <a:defPPr>
          <a:defRPr sz="2000" dirty="0" smtClean="0">
            <a:latin typeface="Arial" charset="0"/>
            <a:ea typeface="宋体" charset="-122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2087</TotalTime>
  <Words>1483</Words>
  <Application>Microsoft Office PowerPoint</Application>
  <PresentationFormat>全屏显示(4:3)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流畅</vt:lpstr>
      <vt:lpstr>动态规划基础5 （dynamic programming）</vt:lpstr>
      <vt:lpstr>状压dp预备知识——位运算</vt:lpstr>
      <vt:lpstr>引入：</vt:lpstr>
      <vt:lpstr>引入：</vt:lpstr>
      <vt:lpstr>例1:</vt:lpstr>
      <vt:lpstr>例1:</vt:lpstr>
      <vt:lpstr>例2：互不侵犯</vt:lpstr>
      <vt:lpstr>例2：互不侵犯</vt:lpstr>
      <vt:lpstr>例2：互不侵犯</vt:lpstr>
      <vt:lpstr>例2：互不侵犯</vt:lpstr>
      <vt:lpstr>例3：炮兵阵地</vt:lpstr>
      <vt:lpstr>例3：炮兵阵地</vt:lpstr>
      <vt:lpstr>例3：炮兵阵地</vt:lpstr>
      <vt:lpstr>例4：Most Powerful  </vt:lpstr>
      <vt:lpstr>例4：Most Powerful</vt:lpstr>
      <vt:lpstr>例5：TSP问题</vt:lpstr>
      <vt:lpstr>例5：TSP问题</vt:lpstr>
      <vt:lpstr>例5：TSP问题</vt:lpstr>
      <vt:lpstr>综合分析：</vt:lpstr>
      <vt:lpstr>综合分析：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 （dynamic programming）</dc:title>
  <dc:creator>Administrator</dc:creator>
  <cp:lastModifiedBy>pat</cp:lastModifiedBy>
  <cp:revision>248</cp:revision>
  <dcterms:created xsi:type="dcterms:W3CDTF">2014-06-28T11:08:05Z</dcterms:created>
  <dcterms:modified xsi:type="dcterms:W3CDTF">2014-07-14T12:17:55Z</dcterms:modified>
</cp:coreProperties>
</file>