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42"/>
  </p:notesMasterIdLst>
  <p:handoutMasterIdLst>
    <p:handoutMasterId r:id="rId43"/>
  </p:handoutMasterIdLst>
  <p:sldIdLst>
    <p:sldId id="902" r:id="rId5"/>
    <p:sldId id="808" r:id="rId6"/>
    <p:sldId id="450" r:id="rId7"/>
    <p:sldId id="905" r:id="rId8"/>
    <p:sldId id="906" r:id="rId9"/>
    <p:sldId id="913" r:id="rId10"/>
    <p:sldId id="909" r:id="rId11"/>
    <p:sldId id="910" r:id="rId12"/>
    <p:sldId id="911" r:id="rId13"/>
    <p:sldId id="914" r:id="rId14"/>
    <p:sldId id="916" r:id="rId15"/>
    <p:sldId id="917" r:id="rId16"/>
    <p:sldId id="918" r:id="rId17"/>
    <p:sldId id="919" r:id="rId18"/>
    <p:sldId id="920" r:id="rId19"/>
    <p:sldId id="921" r:id="rId20"/>
    <p:sldId id="922" r:id="rId21"/>
    <p:sldId id="923" r:id="rId22"/>
    <p:sldId id="924" r:id="rId23"/>
    <p:sldId id="925" r:id="rId24"/>
    <p:sldId id="926" r:id="rId25"/>
    <p:sldId id="927" r:id="rId26"/>
    <p:sldId id="928" r:id="rId27"/>
    <p:sldId id="929" r:id="rId28"/>
    <p:sldId id="930" r:id="rId29"/>
    <p:sldId id="931" r:id="rId30"/>
    <p:sldId id="932" r:id="rId31"/>
    <p:sldId id="933" r:id="rId32"/>
    <p:sldId id="934" r:id="rId33"/>
    <p:sldId id="938" r:id="rId34"/>
    <p:sldId id="939" r:id="rId35"/>
    <p:sldId id="940" r:id="rId36"/>
    <p:sldId id="943" r:id="rId37"/>
    <p:sldId id="945" r:id="rId38"/>
    <p:sldId id="949" r:id="rId39"/>
    <p:sldId id="947" r:id="rId40"/>
    <p:sldId id="952" r:id="rId4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6699FF"/>
    <a:srgbClr val="0099FF"/>
    <a:srgbClr val="0066CC"/>
    <a:srgbClr val="00AAE6"/>
    <a:srgbClr val="33CCFF"/>
    <a:srgbClr val="FF0000"/>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70"/>
    <p:restoredTop sz="94660"/>
  </p:normalViewPr>
  <p:slideViewPr>
    <p:cSldViewPr showGuides="1">
      <p:cViewPr varScale="1">
        <p:scale>
          <a:sx n="84" d="100"/>
          <a:sy n="84" d="100"/>
        </p:scale>
        <p:origin x="-1315" y="-62"/>
      </p:cViewPr>
      <p:guideLst>
        <p:guide orient="horz" pos="2187"/>
        <p:guide pos="2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a:cs typeface="+mn-cs"/>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8" name="幻灯片图像占位符 3"/>
          <p:cNvSpPr>
            <a:spLocks noGrp="1"/>
          </p:cNvSpPr>
          <p:nvPr>
            <p:ph type="sldImg"/>
          </p:nvPr>
        </p:nvSpPr>
        <p:spPr>
          <a:xfrm>
            <a:off x="1143000" y="685800"/>
            <a:ext cx="4572000" cy="3429000"/>
          </a:xfrm>
          <a:prstGeom prst="rect">
            <a:avLst/>
          </a:prstGeom>
          <a:noFill/>
          <a:ln w="9525">
            <a:noFill/>
          </a:ln>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bwMode="white">
      <p:bgRef idx="1001">
        <a:schemeClr val="bg1"/>
      </p:bgRef>
    </p:bg>
    <p:spTree>
      <p:nvGrpSpPr>
        <p:cNvPr id="1" name=""/>
        <p:cNvGrpSpPr/>
        <p:nvPr/>
      </p:nvGrpSpPr>
      <p:grpSpPr>
        <a:xfrm>
          <a:off x="0" y="0"/>
          <a:ext cx="0" cy="0"/>
          <a:chOff x="0" y="0"/>
          <a:chExt cx="0" cy="0"/>
        </a:xfrm>
      </p:grpSpPr>
      <p:sp>
        <p:nvSpPr>
          <p:cNvPr id="11" name="Rectangle 17" descr="a1"/>
          <p:cNvSpPr>
            <a:spLocks noChangeArrowheads="1"/>
          </p:cNvSpPr>
          <p:nvPr/>
        </p:nvSpPr>
        <p:spPr bwMode="gray">
          <a:xfrm>
            <a:off x="4500563" y="0"/>
            <a:ext cx="2286000" cy="3124200"/>
          </a:xfrm>
          <a:prstGeom prst="rect">
            <a:avLst/>
          </a:prstGeom>
          <a:blipFill dpi="0" rotWithShape="1">
            <a:blip r:embed="rId2"/>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20" descr="a2"/>
          <p:cNvSpPr>
            <a:spLocks noChangeArrowheads="1"/>
          </p:cNvSpPr>
          <p:nvPr/>
        </p:nvSpPr>
        <p:spPr bwMode="gray">
          <a:xfrm>
            <a:off x="6934200" y="0"/>
            <a:ext cx="2209800" cy="3124200"/>
          </a:xfrm>
          <a:prstGeom prst="rect">
            <a:avLst/>
          </a:prstGeom>
          <a:blipFill dpi="0" rotWithShape="1">
            <a:blip r:embed="rId3"/>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22"/>
          <p:cNvSpPr>
            <a:spLocks noChangeArrowheads="1"/>
          </p:cNvSpPr>
          <p:nvPr/>
        </p:nvSpPr>
        <p:spPr bwMode="gray">
          <a:xfrm>
            <a:off x="0" y="3071813"/>
            <a:ext cx="9144000" cy="152400"/>
          </a:xfrm>
          <a:prstGeom prst="rect">
            <a:avLst/>
          </a:prstGeom>
          <a:solidFill>
            <a:schemeClr val="tx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4101" name="图片 13" descr="u=4237721173,3331660936&amp;fm=27&amp;gp=0.jpg"/>
          <p:cNvPicPr>
            <a:picLocks noChangeAspect="1"/>
          </p:cNvPicPr>
          <p:nvPr userDrawn="1"/>
        </p:nvPicPr>
        <p:blipFill>
          <a:blip r:embed="rId4"/>
          <a:stretch>
            <a:fillRect/>
          </a:stretch>
        </p:blipFill>
        <p:spPr>
          <a:xfrm>
            <a:off x="-9525" y="0"/>
            <a:ext cx="4367213" cy="3101975"/>
          </a:xfrm>
          <a:prstGeom prst="rect">
            <a:avLst/>
          </a:prstGeom>
          <a:noFill/>
          <a:ln w="9525">
            <a:noFill/>
          </a:ln>
        </p:spPr>
      </p:pic>
      <p:sp>
        <p:nvSpPr>
          <p:cNvPr id="15" name="Rectangle 21"/>
          <p:cNvSpPr>
            <a:spLocks noChangeArrowheads="1"/>
          </p:cNvSpPr>
          <p:nvPr/>
        </p:nvSpPr>
        <p:spPr bwMode="gray">
          <a:xfrm>
            <a:off x="2286000" y="3101975"/>
            <a:ext cx="6858000" cy="609600"/>
          </a:xfrm>
          <a:prstGeom prst="rect">
            <a:avLst/>
          </a:prstGeom>
          <a:solidFill>
            <a:schemeClr val="tx1"/>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算法培训</a:t>
            </a:r>
            <a:endParaRPr kumimoji="0" lang="zh-CN"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subTitle" idx="1"/>
          </p:nvPr>
        </p:nvSpPr>
        <p:spPr bwMode="gray">
          <a:xfrm>
            <a:off x="2286000" y="383381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pPr fontAlgn="base"/>
            <a:r>
              <a:rPr lang="zh-CN" altLang="en-US" strike="noStrike" noProof="1" smtClean="0"/>
              <a:t>单击此处编辑母版副标题样式</a:t>
            </a:r>
            <a:endParaRPr lang="en-US" altLang="zh-CN" strike="noStrike" noProof="1"/>
          </a:p>
        </p:txBody>
      </p:sp>
      <p:sp>
        <p:nvSpPr>
          <p:cNvPr id="16" name="Rectangle 4"/>
          <p:cNvSpPr>
            <a:spLocks noGrp="1" noChangeArrowheads="1"/>
          </p:cNvSpPr>
          <p:nvPr>
            <p:ph type="dt" sz="half" idx="2"/>
          </p:nvPr>
        </p:nvSpPr>
        <p:spPr bwMode="gray">
          <a:xfrm>
            <a:off x="457200" y="6551613"/>
            <a:ext cx="2133600" cy="169863"/>
          </a:xfrm>
          <a:prstGeom prst="rect">
            <a:avLst/>
          </a:prstGeom>
          <a:noFill/>
          <a:ln w="9525">
            <a:noFill/>
            <a:miter lim="800000"/>
          </a:ln>
          <a:effectLst/>
        </p:spPr>
        <p:txBody>
          <a:bodyPr vert="horz" wrap="square" lIns="91440" tIns="45720" rIns="91440" bIns="45720" numCol="1" anchor="t" anchorCtr="0" compatLnSpc="1"/>
          <a:lstStyle>
            <a:lvl1pPr>
              <a:defRPr>
                <a:effectLst/>
                <a:latin typeface="+mn-l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 name="Rectangle 5"/>
          <p:cNvSpPr>
            <a:spLocks noGrp="1" noChangeArrowheads="1"/>
          </p:cNvSpPr>
          <p:nvPr>
            <p:ph type="ftr" sz="quarter" idx="3"/>
          </p:nvPr>
        </p:nvSpPr>
        <p:spPr bwMode="gray">
          <a:xfrm>
            <a:off x="3124200" y="65532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a:effectLst/>
                <a:latin typeface="+mn-l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6"/>
          <p:cNvSpPr>
            <a:spLocks noGrp="1" noChangeArrowheads="1"/>
          </p:cNvSpPr>
          <p:nvPr>
            <p:ph type="sldNum" sz="quarter" idx="4"/>
          </p:nvPr>
        </p:nvSpPr>
        <p:spPr bwMode="gray">
          <a:xfrm>
            <a:off x="6553200" y="6553200"/>
            <a:ext cx="2133600" cy="168275"/>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zh-CN" strike="noStrike" noProof="1" dirty="0">
                <a:latin typeface="Corbel" panose="020B0503020204020204" pitchFamily="34" charset="0"/>
                <a:ea typeface="宋体" panose="02010600030101010101" pitchFamily="2" charset="-122"/>
                <a:cs typeface="+mn-cs"/>
              </a:rPr>
            </a:fld>
            <a:endParaRPr lang="en-US" altLang="zh-CN" strike="noStrike" noProof="1" dirty="0">
              <a:latin typeface="Corbel" panose="020B0503020204020204" pitchFamily="34" charset="0"/>
            </a:endParaRPr>
          </a:p>
        </p:txBody>
      </p:sp>
    </p:spTree>
  </p:cSld>
  <p:clrMapOvr>
    <a:overrideClrMapping bg1="lt1" tx1="dk1" bg2="lt2" tx2="dk2" accent1="accent1" accent2="accent2" accent3="accent3" accent4="accent4" accent5="accent5" accent6="accent6" hlink="hlink" folHlink="folHlink"/>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731838"/>
            <a:ext cx="6019800" cy="55673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71553" y="936612"/>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表格占位符 2"/>
          <p:cNvSpPr>
            <a:spLocks noGrp="1"/>
          </p:cNvSpPr>
          <p:nvPr>
            <p:ph type="tbl" idx="1" hasCustomPrompt="1"/>
          </p:nvPr>
        </p:nvSpPr>
        <p:spPr>
          <a:xfrm>
            <a:off x="457200" y="1419225"/>
            <a:ext cx="8229600" cy="4879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单击图标添加表格</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bwMode="white">
      <p:bgRef idx="1001">
        <a:schemeClr val="bg1"/>
      </p:bgRef>
    </p:bg>
    <p:spTree>
      <p:nvGrpSpPr>
        <p:cNvPr id="1" name=""/>
        <p:cNvGrpSpPr/>
        <p:nvPr/>
      </p:nvGrpSpPr>
      <p:grpSpPr>
        <a:xfrm>
          <a:off x="0" y="0"/>
          <a:ext cx="0" cy="0"/>
          <a:chOff x="0" y="0"/>
          <a:chExt cx="0" cy="0"/>
        </a:xfrm>
      </p:grpSpPr>
      <p:sp>
        <p:nvSpPr>
          <p:cNvPr id="11" name="Rectangle 17" descr="a1"/>
          <p:cNvSpPr>
            <a:spLocks noChangeArrowheads="1"/>
          </p:cNvSpPr>
          <p:nvPr/>
        </p:nvSpPr>
        <p:spPr bwMode="gray">
          <a:xfrm>
            <a:off x="4500563" y="0"/>
            <a:ext cx="2286000" cy="3124200"/>
          </a:xfrm>
          <a:prstGeom prst="rect">
            <a:avLst/>
          </a:prstGeom>
          <a:blipFill dpi="0" rotWithShape="1">
            <a:blip r:embed="rId2"/>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20" descr="a2"/>
          <p:cNvSpPr>
            <a:spLocks noChangeArrowheads="1"/>
          </p:cNvSpPr>
          <p:nvPr/>
        </p:nvSpPr>
        <p:spPr bwMode="gray">
          <a:xfrm>
            <a:off x="6934200" y="0"/>
            <a:ext cx="2209800" cy="3124200"/>
          </a:xfrm>
          <a:prstGeom prst="rect">
            <a:avLst/>
          </a:prstGeom>
          <a:blipFill dpi="0" rotWithShape="1">
            <a:blip r:embed="rId3"/>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22"/>
          <p:cNvSpPr>
            <a:spLocks noChangeArrowheads="1"/>
          </p:cNvSpPr>
          <p:nvPr/>
        </p:nvSpPr>
        <p:spPr bwMode="gray">
          <a:xfrm>
            <a:off x="0" y="3071813"/>
            <a:ext cx="9144000" cy="152400"/>
          </a:xfrm>
          <a:prstGeom prst="rect">
            <a:avLst/>
          </a:prstGeom>
          <a:solidFill>
            <a:schemeClr val="tx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6149" name="图片 13" descr="u=4237721173,3331660936&amp;fm=27&amp;gp=0.jpg"/>
          <p:cNvPicPr>
            <a:picLocks noChangeAspect="1"/>
          </p:cNvPicPr>
          <p:nvPr userDrawn="1"/>
        </p:nvPicPr>
        <p:blipFill>
          <a:blip r:embed="rId4"/>
          <a:stretch>
            <a:fillRect/>
          </a:stretch>
        </p:blipFill>
        <p:spPr>
          <a:xfrm>
            <a:off x="-9525" y="0"/>
            <a:ext cx="4367213" cy="3101975"/>
          </a:xfrm>
          <a:prstGeom prst="rect">
            <a:avLst/>
          </a:prstGeom>
          <a:noFill/>
          <a:ln w="9525">
            <a:noFill/>
          </a:ln>
        </p:spPr>
      </p:pic>
      <p:sp>
        <p:nvSpPr>
          <p:cNvPr id="15" name="Rectangle 21"/>
          <p:cNvSpPr>
            <a:spLocks noChangeArrowheads="1"/>
          </p:cNvSpPr>
          <p:nvPr/>
        </p:nvSpPr>
        <p:spPr bwMode="gray">
          <a:xfrm>
            <a:off x="2286000" y="3101975"/>
            <a:ext cx="6858000" cy="609600"/>
          </a:xfrm>
          <a:prstGeom prst="rect">
            <a:avLst/>
          </a:prstGeom>
          <a:solidFill>
            <a:schemeClr val="tx1"/>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算法培训</a:t>
            </a:r>
            <a:endParaRPr kumimoji="0" lang="zh-CN"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subTitle" idx="1"/>
          </p:nvPr>
        </p:nvSpPr>
        <p:spPr bwMode="gray">
          <a:xfrm>
            <a:off x="2286000" y="383381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pPr fontAlgn="base"/>
            <a:r>
              <a:rPr lang="zh-CN" altLang="en-US" strike="noStrike" noProof="1" smtClean="0"/>
              <a:t>单击此处编辑母版副标题样式</a:t>
            </a:r>
            <a:endParaRPr lang="en-US" altLang="zh-CN" strike="noStrike" noProof="1"/>
          </a:p>
        </p:txBody>
      </p:sp>
      <p:sp>
        <p:nvSpPr>
          <p:cNvPr id="16" name="Rectangle 4"/>
          <p:cNvSpPr>
            <a:spLocks noGrp="1" noChangeArrowheads="1"/>
          </p:cNvSpPr>
          <p:nvPr>
            <p:ph type="dt" sz="half" idx="2"/>
          </p:nvPr>
        </p:nvSpPr>
        <p:spPr bwMode="gray">
          <a:xfrm>
            <a:off x="457200" y="6551613"/>
            <a:ext cx="2133600" cy="169863"/>
          </a:xfrm>
          <a:prstGeom prst="rect">
            <a:avLst/>
          </a:prstGeom>
          <a:noFill/>
          <a:ln w="9525">
            <a:noFill/>
            <a:miter lim="800000"/>
          </a:ln>
          <a:effectLst/>
        </p:spPr>
        <p:txBody>
          <a:bodyPr vert="horz" wrap="square" lIns="91440" tIns="45720" rIns="91440" bIns="45720" numCol="1" anchor="t" anchorCtr="0" compatLnSpc="1"/>
          <a:lstStyle>
            <a:lvl1pPr>
              <a:defRPr>
                <a:effectLst/>
                <a:latin typeface="+mn-l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 name="Rectangle 5"/>
          <p:cNvSpPr>
            <a:spLocks noGrp="1" noChangeArrowheads="1"/>
          </p:cNvSpPr>
          <p:nvPr>
            <p:ph type="ftr" sz="quarter" idx="3"/>
          </p:nvPr>
        </p:nvSpPr>
        <p:spPr bwMode="gray">
          <a:xfrm>
            <a:off x="3124200" y="65532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a:effectLst/>
                <a:latin typeface="+mn-l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6"/>
          <p:cNvSpPr>
            <a:spLocks noGrp="1" noChangeArrowheads="1"/>
          </p:cNvSpPr>
          <p:nvPr>
            <p:ph type="sldNum" sz="quarter" idx="4"/>
          </p:nvPr>
        </p:nvSpPr>
        <p:spPr bwMode="gray">
          <a:xfrm>
            <a:off x="6553200" y="6553200"/>
            <a:ext cx="2133600" cy="168275"/>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zh-CN" strike="noStrike" noProof="1" dirty="0">
                <a:latin typeface="Corbel" panose="020B0503020204020204" pitchFamily="34" charset="0"/>
                <a:ea typeface="宋体" panose="02010600030101010101" pitchFamily="2" charset="-122"/>
                <a:cs typeface="+mn-cs"/>
              </a:rPr>
            </a:fld>
            <a:endParaRPr lang="en-US" altLang="zh-CN" strike="noStrike" noProof="1" dirty="0">
              <a:latin typeface="Corbel" panose="020B0503020204020204" pitchFamily="34" charset="0"/>
            </a:endParaRPr>
          </a:p>
        </p:txBody>
      </p:sp>
    </p:spTree>
  </p:cSld>
  <p:clrMapOvr>
    <a:overrideClrMapping bg1="lt1" tx1="dk1" bg2="lt2" tx2="dk2" accent1="accent1" accent2="accent2" accent3="accent3" accent4="accent4" accent5="accent5" accent6="accent6" hlink="hlink" folHlink="folHlink"/>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8229600" cy="1143000"/>
          </a:xfrm>
          <a:prstGeom prst="rect">
            <a:avLst/>
          </a:prstGeom>
        </p:spPr>
        <p:txBody>
          <a:bodyPr/>
          <a:lstStyle>
            <a:lvl1pPr>
              <a:defRPr/>
            </a:lvl1pPr>
          </a:lstStyle>
          <a:p>
            <a:pPr fontAlgn="base"/>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1" name="Rectangle 2"/>
          <p:cNvSpPr txBox="1">
            <a:spLocks noChangeArrowheads="1"/>
          </p:cNvSpPr>
          <p:nvPr/>
        </p:nvSpPr>
        <p:spPr>
          <a:xfrm>
            <a:off x="785813" y="928688"/>
            <a:ext cx="8358188" cy="563563"/>
          </a:xfrm>
          <a:prstGeom prst="rect">
            <a:avLst/>
          </a:prstGeom>
          <a:solidFill>
            <a:srgbClr val="6699FF"/>
          </a:solidFill>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br>
              <a:rPr kumimoji="0" lang="zh-CN" altLang="en-US" sz="3200" b="0" i="0" u="none" strike="noStrike" kern="120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49" charset="-122"/>
                <a:cs typeface="+mn-cs"/>
              </a:rPr>
            </a:br>
            <a:endParaRPr kumimoji="0" lang="en-US" altLang="zh-CN" sz="3200" b="1" i="0" u="none" strike="noStrike" kern="0" cap="none" spc="0" normalizeH="0" baseline="0" noProof="0" dirty="0">
              <a:ln>
                <a:noFill/>
              </a:ln>
              <a:solidFill>
                <a:schemeClr val="accent1"/>
              </a:solidFill>
              <a:effectLst/>
              <a:uLnTx/>
              <a:uFillTx/>
              <a:latin typeface="+mj-lt"/>
              <a:ea typeface="宋体" panose="02010600030101010101" pitchFamily="2" charset="-122"/>
              <a:cs typeface="+mj-cs"/>
            </a:endParaRPr>
          </a:p>
        </p:txBody>
      </p:sp>
      <p:sp>
        <p:nvSpPr>
          <p:cNvPr id="12" name="Rectangle 4"/>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3" name="Rectangle 5"/>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
            <a:pPr algn="ctr" fontAlgn="base"/>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Corbel" panose="020B0503020204020204" pitchFamily="34" charset="0"/>
            </a:endParaRP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3008313" cy="1162050"/>
          </a:xfrm>
          <a:prstGeom prst="rect">
            <a:avLst/>
          </a:prstGeom>
        </p:spPr>
        <p:txBody>
          <a:bodyPr anchor="b"/>
          <a:lstStyle>
            <a:lvl1pPr algn="l">
              <a:defRPr sz="2000" b="1"/>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731838"/>
            <a:ext cx="6019800" cy="55673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71553" y="936612"/>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表格占位符 2"/>
          <p:cNvSpPr>
            <a:spLocks noGrp="1"/>
          </p:cNvSpPr>
          <p:nvPr>
            <p:ph type="tbl" idx="1" hasCustomPrompt="1"/>
          </p:nvPr>
        </p:nvSpPr>
        <p:spPr>
          <a:xfrm>
            <a:off x="457200" y="1419225"/>
            <a:ext cx="8229600" cy="4879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单击图标添加表格</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bwMode="white">
      <p:bgRef idx="1001">
        <a:schemeClr val="bg1"/>
      </p:bgRef>
    </p:bg>
    <p:spTree>
      <p:nvGrpSpPr>
        <p:cNvPr id="1" name=""/>
        <p:cNvGrpSpPr/>
        <p:nvPr/>
      </p:nvGrpSpPr>
      <p:grpSpPr>
        <a:xfrm>
          <a:off x="0" y="0"/>
          <a:ext cx="0" cy="0"/>
          <a:chOff x="0" y="0"/>
          <a:chExt cx="0" cy="0"/>
        </a:xfrm>
      </p:grpSpPr>
      <p:sp>
        <p:nvSpPr>
          <p:cNvPr id="11" name="Rectangle 17" descr="a1"/>
          <p:cNvSpPr>
            <a:spLocks noChangeArrowheads="1"/>
          </p:cNvSpPr>
          <p:nvPr/>
        </p:nvSpPr>
        <p:spPr bwMode="gray">
          <a:xfrm>
            <a:off x="4500563" y="0"/>
            <a:ext cx="2286000" cy="3124200"/>
          </a:xfrm>
          <a:prstGeom prst="rect">
            <a:avLst/>
          </a:prstGeom>
          <a:blipFill dpi="0" rotWithShape="1">
            <a:blip r:embed="rId2"/>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20" descr="a2"/>
          <p:cNvSpPr>
            <a:spLocks noChangeArrowheads="1"/>
          </p:cNvSpPr>
          <p:nvPr/>
        </p:nvSpPr>
        <p:spPr bwMode="gray">
          <a:xfrm>
            <a:off x="6934200" y="0"/>
            <a:ext cx="2209800" cy="3124200"/>
          </a:xfrm>
          <a:prstGeom prst="rect">
            <a:avLst/>
          </a:prstGeom>
          <a:blipFill dpi="0" rotWithShape="1">
            <a:blip r:embed="rId3"/>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22"/>
          <p:cNvSpPr>
            <a:spLocks noChangeArrowheads="1"/>
          </p:cNvSpPr>
          <p:nvPr/>
        </p:nvSpPr>
        <p:spPr bwMode="gray">
          <a:xfrm>
            <a:off x="0" y="3071813"/>
            <a:ext cx="9144000" cy="152400"/>
          </a:xfrm>
          <a:prstGeom prst="rect">
            <a:avLst/>
          </a:prstGeom>
          <a:solidFill>
            <a:schemeClr val="tx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8197" name="图片 13" descr="u=4237721173,3331660936&amp;fm=27&amp;gp=0.jpg"/>
          <p:cNvPicPr>
            <a:picLocks noChangeAspect="1"/>
          </p:cNvPicPr>
          <p:nvPr userDrawn="1"/>
        </p:nvPicPr>
        <p:blipFill>
          <a:blip r:embed="rId4"/>
          <a:stretch>
            <a:fillRect/>
          </a:stretch>
        </p:blipFill>
        <p:spPr>
          <a:xfrm>
            <a:off x="-9525" y="0"/>
            <a:ext cx="4367213" cy="3101975"/>
          </a:xfrm>
          <a:prstGeom prst="rect">
            <a:avLst/>
          </a:prstGeom>
          <a:noFill/>
          <a:ln w="9525">
            <a:noFill/>
          </a:ln>
        </p:spPr>
      </p:pic>
      <p:sp>
        <p:nvSpPr>
          <p:cNvPr id="15" name="Rectangle 21"/>
          <p:cNvSpPr>
            <a:spLocks noChangeArrowheads="1"/>
          </p:cNvSpPr>
          <p:nvPr/>
        </p:nvSpPr>
        <p:spPr bwMode="gray">
          <a:xfrm>
            <a:off x="2286000" y="3101975"/>
            <a:ext cx="6858000" cy="609600"/>
          </a:xfrm>
          <a:prstGeom prst="rect">
            <a:avLst/>
          </a:prstGeom>
          <a:solidFill>
            <a:schemeClr val="tx1"/>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算法培训</a:t>
            </a:r>
            <a:endParaRPr kumimoji="0" lang="zh-CN"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subTitle" idx="1"/>
          </p:nvPr>
        </p:nvSpPr>
        <p:spPr bwMode="gray">
          <a:xfrm>
            <a:off x="2286000" y="383381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pPr fontAlgn="base"/>
            <a:r>
              <a:rPr lang="zh-CN" altLang="en-US" strike="noStrike" noProof="1" smtClean="0"/>
              <a:t>单击此处编辑母版副标题样式</a:t>
            </a:r>
            <a:endParaRPr lang="en-US" altLang="zh-CN" strike="noStrike" noProof="1"/>
          </a:p>
        </p:txBody>
      </p:sp>
      <p:sp>
        <p:nvSpPr>
          <p:cNvPr id="16" name="Rectangle 4"/>
          <p:cNvSpPr>
            <a:spLocks noGrp="1" noChangeArrowheads="1"/>
          </p:cNvSpPr>
          <p:nvPr>
            <p:ph type="dt" sz="half" idx="2"/>
          </p:nvPr>
        </p:nvSpPr>
        <p:spPr bwMode="gray">
          <a:xfrm>
            <a:off x="457200" y="6551613"/>
            <a:ext cx="2133600" cy="169863"/>
          </a:xfrm>
          <a:prstGeom prst="rect">
            <a:avLst/>
          </a:prstGeom>
          <a:noFill/>
          <a:ln w="9525">
            <a:noFill/>
            <a:miter lim="800000"/>
          </a:ln>
          <a:effectLst/>
        </p:spPr>
        <p:txBody>
          <a:bodyPr vert="horz" wrap="square" lIns="91440" tIns="45720" rIns="91440" bIns="45720" numCol="1" anchor="t" anchorCtr="0" compatLnSpc="1"/>
          <a:lstStyle>
            <a:lvl1pPr>
              <a:defRPr>
                <a:effectLst/>
                <a:latin typeface="+mn-l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 name="Rectangle 5"/>
          <p:cNvSpPr>
            <a:spLocks noGrp="1" noChangeArrowheads="1"/>
          </p:cNvSpPr>
          <p:nvPr>
            <p:ph type="ftr" sz="quarter" idx="3"/>
          </p:nvPr>
        </p:nvSpPr>
        <p:spPr bwMode="gray">
          <a:xfrm>
            <a:off x="3124200" y="65532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a:effectLst/>
                <a:latin typeface="+mn-l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6"/>
          <p:cNvSpPr>
            <a:spLocks noGrp="1" noChangeArrowheads="1"/>
          </p:cNvSpPr>
          <p:nvPr>
            <p:ph type="sldNum" sz="quarter" idx="4"/>
          </p:nvPr>
        </p:nvSpPr>
        <p:spPr bwMode="gray">
          <a:xfrm>
            <a:off x="6553200" y="6553200"/>
            <a:ext cx="2133600" cy="168275"/>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zh-CN" strike="noStrike" noProof="1" dirty="0">
                <a:latin typeface="Corbel" panose="020B0503020204020204" pitchFamily="34" charset="0"/>
                <a:ea typeface="宋体" panose="02010600030101010101" pitchFamily="2" charset="-122"/>
                <a:cs typeface="+mn-cs"/>
              </a:rPr>
            </a:fld>
            <a:endParaRPr lang="en-US" altLang="zh-CN" strike="noStrike" noProof="1" dirty="0">
              <a:latin typeface="Corbel" panose="020B0503020204020204" pitchFamily="34" charset="0"/>
            </a:endParaRPr>
          </a:p>
        </p:txBody>
      </p:sp>
    </p:spTree>
  </p:cSld>
  <p:clrMapOvr>
    <a:overrideClrMapping bg1="lt1" tx1="dk1" bg2="lt2" tx2="dk2" accent1="accent1" accent2="accent2" accent3="accent3" accent4="accent4" accent5="accent5" accent6="accent6" hlink="hlink" folHlink="folHlink"/>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8229600" cy="1143000"/>
          </a:xfrm>
          <a:prstGeom prst="rect">
            <a:avLst/>
          </a:prstGeom>
        </p:spPr>
        <p:txBody>
          <a:bodyPr/>
          <a:lstStyle>
            <a:lvl1pPr>
              <a:defRPr/>
            </a:lvl1pPr>
          </a:lstStyle>
          <a:p>
            <a:pPr fontAlgn="base"/>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1" name="Rectangle 2"/>
          <p:cNvSpPr txBox="1">
            <a:spLocks noChangeArrowheads="1"/>
          </p:cNvSpPr>
          <p:nvPr/>
        </p:nvSpPr>
        <p:spPr>
          <a:xfrm>
            <a:off x="785813" y="928688"/>
            <a:ext cx="8358188" cy="563563"/>
          </a:xfrm>
          <a:prstGeom prst="rect">
            <a:avLst/>
          </a:prstGeom>
          <a:solidFill>
            <a:srgbClr val="6699FF"/>
          </a:solidFill>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br>
              <a:rPr kumimoji="0" lang="zh-CN" altLang="en-US" sz="3200" b="0" i="0" u="none" strike="noStrike" kern="120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49" charset="-122"/>
                <a:cs typeface="+mn-cs"/>
              </a:rPr>
            </a:br>
            <a:endParaRPr kumimoji="0" lang="en-US" altLang="zh-CN" sz="3200" b="1" i="0" u="none" strike="noStrike" kern="0" cap="none" spc="0" normalizeH="0" baseline="0" noProof="0" dirty="0">
              <a:ln>
                <a:noFill/>
              </a:ln>
              <a:solidFill>
                <a:schemeClr val="accent1"/>
              </a:solidFill>
              <a:effectLst/>
              <a:uLnTx/>
              <a:uFillTx/>
              <a:latin typeface="+mj-lt"/>
              <a:ea typeface="宋体" panose="02010600030101010101" pitchFamily="2" charset="-122"/>
              <a:cs typeface="+mj-cs"/>
            </a:endParaRPr>
          </a:p>
        </p:txBody>
      </p:sp>
      <p:sp>
        <p:nvSpPr>
          <p:cNvPr id="12" name="Rectangle 4"/>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3" name="Rectangle 5"/>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
            <a:pPr algn="ctr" fontAlgn="base"/>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Corbel" panose="020B0503020204020204" pitchFamily="34" charset="0"/>
            </a:endParaRPr>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3008313" cy="1162050"/>
          </a:xfrm>
          <a:prstGeom prst="rect">
            <a:avLst/>
          </a:prstGeom>
        </p:spPr>
        <p:txBody>
          <a:bodyPr anchor="b"/>
          <a:lstStyle>
            <a:lvl1pPr algn="l">
              <a:defRPr sz="2000" b="1"/>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731838"/>
            <a:ext cx="6019800" cy="55673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71553" y="936612"/>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表格占位符 2"/>
          <p:cNvSpPr>
            <a:spLocks noGrp="1"/>
          </p:cNvSpPr>
          <p:nvPr>
            <p:ph type="tbl" idx="1" hasCustomPrompt="1"/>
          </p:nvPr>
        </p:nvSpPr>
        <p:spPr>
          <a:xfrm>
            <a:off x="457200" y="1419225"/>
            <a:ext cx="8229600" cy="4879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单击图标添加表格</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8229600" cy="1143000"/>
          </a:xfrm>
          <a:prstGeom prst="rect">
            <a:avLst/>
          </a:prstGeom>
        </p:spPr>
        <p:txBody>
          <a:bodyPr/>
          <a:lstStyle>
            <a:lvl1pPr>
              <a:defRPr/>
            </a:lvl1pPr>
          </a:lstStyle>
          <a:p>
            <a:pPr fontAlgn="base"/>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1" name="Rectangle 2"/>
          <p:cNvSpPr txBox="1">
            <a:spLocks noChangeArrowheads="1"/>
          </p:cNvSpPr>
          <p:nvPr/>
        </p:nvSpPr>
        <p:spPr>
          <a:xfrm>
            <a:off x="785813" y="928688"/>
            <a:ext cx="8358188" cy="563563"/>
          </a:xfrm>
          <a:prstGeom prst="rect">
            <a:avLst/>
          </a:prstGeom>
          <a:solidFill>
            <a:srgbClr val="6699FF"/>
          </a:solidFill>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br>
              <a:rPr kumimoji="0" lang="zh-CN" altLang="en-US" sz="3200" b="0" i="0" u="none" strike="noStrike" kern="120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49" charset="-122"/>
                <a:cs typeface="+mn-cs"/>
              </a:rPr>
            </a:br>
            <a:endParaRPr kumimoji="0" lang="en-US" altLang="zh-CN" sz="3200" b="1" i="0" u="none" strike="noStrike" kern="0" cap="none" spc="0" normalizeH="0" baseline="0" noProof="0" dirty="0">
              <a:ln>
                <a:noFill/>
              </a:ln>
              <a:solidFill>
                <a:schemeClr val="accent1"/>
              </a:solidFill>
              <a:effectLst/>
              <a:uLnTx/>
              <a:uFillTx/>
              <a:latin typeface="+mj-lt"/>
              <a:ea typeface="宋体" panose="02010600030101010101" pitchFamily="2" charset="-122"/>
              <a:cs typeface="+mj-cs"/>
            </a:endParaRPr>
          </a:p>
        </p:txBody>
      </p:sp>
      <p:sp>
        <p:nvSpPr>
          <p:cNvPr id="12" name="Rectangle 4"/>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3" name="Rectangle 5"/>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
            <a:pPr algn="ctr" fontAlgn="base"/>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Corbel" panose="020B0503020204020204" pitchFamily="34" charset="0"/>
            </a:endParaRPr>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3008313" cy="1162050"/>
          </a:xfrm>
          <a:prstGeom prst="rect">
            <a:avLst/>
          </a:prstGeom>
        </p:spPr>
        <p:txBody>
          <a:bodyPr anchor="b"/>
          <a:lstStyle>
            <a:lvl1pPr algn="l">
              <a:defRPr sz="2000" b="1"/>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jpeg"/><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image" Target="../media/image5.jpeg"/><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image" Target="../media/image4.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7" Type="http://schemas.openxmlformats.org/officeDocument/2006/relationships/theme" Target="../theme/theme3.xml"/><Relationship Id="rId16" Type="http://schemas.openxmlformats.org/officeDocument/2006/relationships/image" Target="../media/image5.jpeg"/><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image" Target="../media/image4.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18" descr="u=1081015321,2545895409&amp;fm=27&amp;gp=0.jpg"/>
          <p:cNvPicPr>
            <a:picLocks noChangeAspect="1"/>
          </p:cNvPicPr>
          <p:nvPr userDrawn="1"/>
        </p:nvPicPr>
        <p:blipFill>
          <a:blip r:embed="rId13"/>
          <a:stretch>
            <a:fillRect/>
          </a:stretch>
        </p:blipFill>
        <p:spPr>
          <a:xfrm>
            <a:off x="0" y="0"/>
            <a:ext cx="2428875" cy="762000"/>
          </a:xfrm>
          <a:prstGeom prst="rect">
            <a:avLst/>
          </a:prstGeom>
          <a:noFill/>
          <a:ln w="9525">
            <a:noFill/>
          </a:ln>
        </p:spPr>
      </p:pic>
      <p:sp>
        <p:nvSpPr>
          <p:cNvPr id="1047" name="Rectangle 23" descr="a1"/>
          <p:cNvSpPr>
            <a:spLocks noChangeArrowheads="1"/>
          </p:cNvSpPr>
          <p:nvPr/>
        </p:nvSpPr>
        <p:spPr bwMode="gray">
          <a:xfrm>
            <a:off x="4862513" y="0"/>
            <a:ext cx="2066925" cy="838200"/>
          </a:xfrm>
          <a:prstGeom prst="rect">
            <a:avLst/>
          </a:prstGeom>
          <a:blipFill dpi="0" rotWithShape="1">
            <a:blip r:embed="rId14"/>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Rectangle 25" descr="a2"/>
          <p:cNvSpPr>
            <a:spLocks noChangeArrowheads="1"/>
          </p:cNvSpPr>
          <p:nvPr/>
        </p:nvSpPr>
        <p:spPr bwMode="gray">
          <a:xfrm>
            <a:off x="7077075" y="0"/>
            <a:ext cx="2066925" cy="838200"/>
          </a:xfrm>
          <a:prstGeom prst="rect">
            <a:avLst/>
          </a:prstGeom>
          <a:blipFill dpi="0" rotWithShape="1">
            <a:blip r:embed="rId15"/>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Rectangle 28"/>
          <p:cNvSpPr>
            <a:spLocks noChangeArrowheads="1"/>
          </p:cNvSpPr>
          <p:nvPr/>
        </p:nvSpPr>
        <p:spPr bwMode="gray">
          <a:xfrm>
            <a:off x="0" y="785813"/>
            <a:ext cx="9144000" cy="152400"/>
          </a:xfrm>
          <a:prstGeom prst="rect">
            <a:avLst/>
          </a:prstGeom>
          <a:solidFill>
            <a:srgbClr val="6699FF"/>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solidFill>
                  <a:srgbClr val="00B0F0"/>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p:cNvSpPr>
          <p:nvPr>
            <p:ph type="body"/>
          </p:nvPr>
        </p:nvSpPr>
        <p:spPr>
          <a:xfrm>
            <a:off x="457200" y="1419225"/>
            <a:ext cx="8229600" cy="48799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en-US" altLang="zh-CN" dirty="0"/>
          </a:p>
        </p:txBody>
      </p:sp>
      <p:sp>
        <p:nvSpPr>
          <p:cNvPr id="1028" name="Rectangle 4"/>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sz="1200">
                <a:effectLst>
                  <a:outerShdw blurRad="38100" dist="38100" dir="2700000" algn="tl">
                    <a:srgbClr val="C0C0C0"/>
                  </a:outerShdw>
                </a:effectLst>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a:defRPr sz="1200">
                <a:effectLst>
                  <a:outerShdw blurRad="38100" dist="38100" dir="2700000" algn="tl">
                    <a:srgbClr val="C0C0C0"/>
                  </a:outerShdw>
                </a:effectLst>
                <a:latin typeface="+mj-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Corbel" panose="020B0503020204020204" pitchFamily="34" charset="0"/>
              </a:defRPr>
            </a:lvl1pPr>
          </a:lstStyle>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pic>
        <p:nvPicPr>
          <p:cNvPr id="1034" name="图片 29" descr="u=2486257486,941842454&amp;fm=27&amp;gp=0.jpg"/>
          <p:cNvPicPr>
            <a:picLocks noChangeAspect="1"/>
          </p:cNvPicPr>
          <p:nvPr userDrawn="1"/>
        </p:nvPicPr>
        <p:blipFill>
          <a:blip r:embed="rId16"/>
          <a:srcRect t="18690" b="12779"/>
          <a:stretch>
            <a:fillRect/>
          </a:stretch>
        </p:blipFill>
        <p:spPr>
          <a:xfrm>
            <a:off x="2500313" y="0"/>
            <a:ext cx="2214562" cy="7858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7">
                                            <p:txEl>
                                              <p:charRg st="0" end="13"/>
                                            </p:txEl>
                                          </p:spTgt>
                                        </p:tgtEl>
                                        <p:attrNameLst>
                                          <p:attrName>style.visibility</p:attrName>
                                        </p:attrNameLst>
                                      </p:cBhvr>
                                      <p:to>
                                        <p:strVal val="visible"/>
                                      </p:to>
                                    </p:set>
                                    <p:anim calcmode="lin" valueType="num">
                                      <p:cBhvr>
                                        <p:cTn id="7" dur="500" fill="hold"/>
                                        <p:tgtEl>
                                          <p:spTgt spid="1027">
                                            <p:txEl>
                                              <p:charRg st="0" end="13"/>
                                            </p:txEl>
                                          </p:spTgt>
                                        </p:tgtEl>
                                        <p:attrNameLst>
                                          <p:attrName>ppt_w</p:attrName>
                                        </p:attrNameLst>
                                      </p:cBhvr>
                                      <p:tavLst>
                                        <p:tav tm="0">
                                          <p:val>
                                            <p:fltVal val="0.000000"/>
                                          </p:val>
                                        </p:tav>
                                        <p:tav tm="100000">
                                          <p:val>
                                            <p:strVal val="#ppt_w"/>
                                          </p:val>
                                        </p:tav>
                                      </p:tavLst>
                                    </p:anim>
                                    <p:anim calcmode="lin" valueType="num">
                                      <p:cBhvr>
                                        <p:cTn id="8" dur="500" fill="hold"/>
                                        <p:tgtEl>
                                          <p:spTgt spid="1027">
                                            <p:txEl>
                                              <p:charRg st="0" end="13"/>
                                            </p:txEl>
                                          </p:spTgt>
                                        </p:tgtEl>
                                        <p:attrNameLst>
                                          <p:attrName>ppt_h</p:attrName>
                                        </p:attrNameLst>
                                      </p:cBhvr>
                                      <p:tavLst>
                                        <p:tav tm="0">
                                          <p:val>
                                            <p:fltVal val="0.000000"/>
                                          </p:val>
                                        </p:tav>
                                        <p:tav tm="100000">
                                          <p:val>
                                            <p:strVal val="#ppt_h"/>
                                          </p:val>
                                        </p:tav>
                                      </p:tavLst>
                                    </p:anim>
                                    <p:animEffect transition="in" filter="fade">
                                      <p:cBhvr>
                                        <p:cTn id="9" dur="500"/>
                                        <p:tgtEl>
                                          <p:spTgt spid="1027">
                                            <p:txEl>
                                              <p:charRg st="0" end="13"/>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27">
                                            <p:txEl>
                                              <p:charRg st="13" end="17"/>
                                            </p:txEl>
                                          </p:spTgt>
                                        </p:tgtEl>
                                        <p:attrNameLst>
                                          <p:attrName>style.visibility</p:attrName>
                                        </p:attrNameLst>
                                      </p:cBhvr>
                                      <p:to>
                                        <p:strVal val="visible"/>
                                      </p:to>
                                    </p:set>
                                    <p:anim calcmode="lin" valueType="num">
                                      <p:cBhvr>
                                        <p:cTn id="12" dur="500" fill="hold"/>
                                        <p:tgtEl>
                                          <p:spTgt spid="1027">
                                            <p:txEl>
                                              <p:charRg st="13" end="17"/>
                                            </p:txEl>
                                          </p:spTgt>
                                        </p:tgtEl>
                                        <p:attrNameLst>
                                          <p:attrName>ppt_w</p:attrName>
                                        </p:attrNameLst>
                                      </p:cBhvr>
                                      <p:tavLst>
                                        <p:tav tm="0">
                                          <p:val>
                                            <p:fltVal val="0.000000"/>
                                          </p:val>
                                        </p:tav>
                                        <p:tav tm="100000">
                                          <p:val>
                                            <p:strVal val="#ppt_w"/>
                                          </p:val>
                                        </p:tav>
                                      </p:tavLst>
                                    </p:anim>
                                    <p:anim calcmode="lin" valueType="num">
                                      <p:cBhvr>
                                        <p:cTn id="13" dur="500" fill="hold"/>
                                        <p:tgtEl>
                                          <p:spTgt spid="1027">
                                            <p:txEl>
                                              <p:charRg st="13" end="17"/>
                                            </p:txEl>
                                          </p:spTgt>
                                        </p:tgtEl>
                                        <p:attrNameLst>
                                          <p:attrName>ppt_h</p:attrName>
                                        </p:attrNameLst>
                                      </p:cBhvr>
                                      <p:tavLst>
                                        <p:tav tm="0">
                                          <p:val>
                                            <p:fltVal val="0.000000"/>
                                          </p:val>
                                        </p:tav>
                                        <p:tav tm="100000">
                                          <p:val>
                                            <p:strVal val="#ppt_h"/>
                                          </p:val>
                                        </p:tav>
                                      </p:tavLst>
                                    </p:anim>
                                    <p:animEffect transition="in" filter="fade">
                                      <p:cBhvr>
                                        <p:cTn id="14" dur="500"/>
                                        <p:tgtEl>
                                          <p:spTgt spid="1027">
                                            <p:txEl>
                                              <p:charRg st="13" end="17"/>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27">
                                            <p:txEl>
                                              <p:charRg st="17" end="21"/>
                                            </p:txEl>
                                          </p:spTgt>
                                        </p:tgtEl>
                                        <p:attrNameLst>
                                          <p:attrName>style.visibility</p:attrName>
                                        </p:attrNameLst>
                                      </p:cBhvr>
                                      <p:to>
                                        <p:strVal val="visible"/>
                                      </p:to>
                                    </p:set>
                                    <p:anim calcmode="lin" valueType="num">
                                      <p:cBhvr>
                                        <p:cTn id="17" dur="500" fill="hold"/>
                                        <p:tgtEl>
                                          <p:spTgt spid="1027">
                                            <p:txEl>
                                              <p:charRg st="17" end="21"/>
                                            </p:txEl>
                                          </p:spTgt>
                                        </p:tgtEl>
                                        <p:attrNameLst>
                                          <p:attrName>ppt_w</p:attrName>
                                        </p:attrNameLst>
                                      </p:cBhvr>
                                      <p:tavLst>
                                        <p:tav tm="0">
                                          <p:val>
                                            <p:fltVal val="0.000000"/>
                                          </p:val>
                                        </p:tav>
                                        <p:tav tm="100000">
                                          <p:val>
                                            <p:strVal val="#ppt_w"/>
                                          </p:val>
                                        </p:tav>
                                      </p:tavLst>
                                    </p:anim>
                                    <p:anim calcmode="lin" valueType="num">
                                      <p:cBhvr>
                                        <p:cTn id="18" dur="500" fill="hold"/>
                                        <p:tgtEl>
                                          <p:spTgt spid="1027">
                                            <p:txEl>
                                              <p:charRg st="17" end="21"/>
                                            </p:txEl>
                                          </p:spTgt>
                                        </p:tgtEl>
                                        <p:attrNameLst>
                                          <p:attrName>ppt_h</p:attrName>
                                        </p:attrNameLst>
                                      </p:cBhvr>
                                      <p:tavLst>
                                        <p:tav tm="0">
                                          <p:val>
                                            <p:fltVal val="0.000000"/>
                                          </p:val>
                                        </p:tav>
                                        <p:tav tm="100000">
                                          <p:val>
                                            <p:strVal val="#ppt_h"/>
                                          </p:val>
                                        </p:tav>
                                      </p:tavLst>
                                    </p:anim>
                                    <p:animEffect transition="in" filter="fade">
                                      <p:cBhvr>
                                        <p:cTn id="19" dur="500"/>
                                        <p:tgtEl>
                                          <p:spTgt spid="1027">
                                            <p:txEl>
                                              <p:charRg st="17" end="21"/>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27">
                                            <p:txEl>
                                              <p:charRg st="21" end="25"/>
                                            </p:txEl>
                                          </p:spTgt>
                                        </p:tgtEl>
                                        <p:attrNameLst>
                                          <p:attrName>style.visibility</p:attrName>
                                        </p:attrNameLst>
                                      </p:cBhvr>
                                      <p:to>
                                        <p:strVal val="visible"/>
                                      </p:to>
                                    </p:set>
                                    <p:anim calcmode="lin" valueType="num">
                                      <p:cBhvr>
                                        <p:cTn id="22" dur="500" fill="hold"/>
                                        <p:tgtEl>
                                          <p:spTgt spid="1027">
                                            <p:txEl>
                                              <p:charRg st="21" end="25"/>
                                            </p:txEl>
                                          </p:spTgt>
                                        </p:tgtEl>
                                        <p:attrNameLst>
                                          <p:attrName>ppt_w</p:attrName>
                                        </p:attrNameLst>
                                      </p:cBhvr>
                                      <p:tavLst>
                                        <p:tav tm="0">
                                          <p:val>
                                            <p:fltVal val="0.000000"/>
                                          </p:val>
                                        </p:tav>
                                        <p:tav tm="100000">
                                          <p:val>
                                            <p:strVal val="#ppt_w"/>
                                          </p:val>
                                        </p:tav>
                                      </p:tavLst>
                                    </p:anim>
                                    <p:anim calcmode="lin" valueType="num">
                                      <p:cBhvr>
                                        <p:cTn id="23" dur="500" fill="hold"/>
                                        <p:tgtEl>
                                          <p:spTgt spid="1027">
                                            <p:txEl>
                                              <p:charRg st="21" end="25"/>
                                            </p:txEl>
                                          </p:spTgt>
                                        </p:tgtEl>
                                        <p:attrNameLst>
                                          <p:attrName>ppt_h</p:attrName>
                                        </p:attrNameLst>
                                      </p:cBhvr>
                                      <p:tavLst>
                                        <p:tav tm="0">
                                          <p:val>
                                            <p:fltVal val="0.000000"/>
                                          </p:val>
                                        </p:tav>
                                        <p:tav tm="100000">
                                          <p:val>
                                            <p:strVal val="#ppt_h"/>
                                          </p:val>
                                        </p:tav>
                                      </p:tavLst>
                                    </p:anim>
                                    <p:animEffect transition="in" filter="fade">
                                      <p:cBhvr>
                                        <p:cTn id="24" dur="500"/>
                                        <p:tgtEl>
                                          <p:spTgt spid="1027">
                                            <p:txEl>
                                              <p:charRg st="21" end="25"/>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27">
                                            <p:txEl>
                                              <p:charRg st="25" end="29"/>
                                            </p:txEl>
                                          </p:spTgt>
                                        </p:tgtEl>
                                        <p:attrNameLst>
                                          <p:attrName>style.visibility</p:attrName>
                                        </p:attrNameLst>
                                      </p:cBhvr>
                                      <p:to>
                                        <p:strVal val="visible"/>
                                      </p:to>
                                    </p:set>
                                    <p:anim calcmode="lin" valueType="num">
                                      <p:cBhvr>
                                        <p:cTn id="27" dur="500" fill="hold"/>
                                        <p:tgtEl>
                                          <p:spTgt spid="1027">
                                            <p:txEl>
                                              <p:charRg st="25" end="29"/>
                                            </p:txEl>
                                          </p:spTgt>
                                        </p:tgtEl>
                                        <p:attrNameLst>
                                          <p:attrName>ppt_w</p:attrName>
                                        </p:attrNameLst>
                                      </p:cBhvr>
                                      <p:tavLst>
                                        <p:tav tm="0">
                                          <p:val>
                                            <p:fltVal val="0.000000"/>
                                          </p:val>
                                        </p:tav>
                                        <p:tav tm="100000">
                                          <p:val>
                                            <p:strVal val="#ppt_w"/>
                                          </p:val>
                                        </p:tav>
                                      </p:tavLst>
                                    </p:anim>
                                    <p:anim calcmode="lin" valueType="num">
                                      <p:cBhvr>
                                        <p:cTn id="28" dur="500" fill="hold"/>
                                        <p:tgtEl>
                                          <p:spTgt spid="1027">
                                            <p:txEl>
                                              <p:charRg st="25" end="29"/>
                                            </p:txEl>
                                          </p:spTgt>
                                        </p:tgtEl>
                                        <p:attrNameLst>
                                          <p:attrName>ppt_h</p:attrName>
                                        </p:attrNameLst>
                                      </p:cBhvr>
                                      <p:tavLst>
                                        <p:tav tm="0">
                                          <p:val>
                                            <p:fltVal val="0.000000"/>
                                          </p:val>
                                        </p:tav>
                                        <p:tav tm="100000">
                                          <p:val>
                                            <p:strVal val="#ppt_h"/>
                                          </p:val>
                                        </p:tav>
                                      </p:tavLst>
                                    </p:anim>
                                    <p:animEffect transition="in" filter="fade">
                                      <p:cBhvr>
                                        <p:cTn id="29" dur="500"/>
                                        <p:tgtEl>
                                          <p:spTgt spid="1027">
                                            <p:txEl>
                                              <p:charRg st="25"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2pPr>
      <a:lvl3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3pPr>
      <a:lvl4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4pPr>
      <a:lvl5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华文楷体" panose="020106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图片 18" descr="u=1081015321,2545895409&amp;fm=27&amp;gp=0.jpg"/>
          <p:cNvPicPr>
            <a:picLocks noChangeAspect="1"/>
          </p:cNvPicPr>
          <p:nvPr userDrawn="1"/>
        </p:nvPicPr>
        <p:blipFill>
          <a:blip r:embed="rId13"/>
          <a:stretch>
            <a:fillRect/>
          </a:stretch>
        </p:blipFill>
        <p:spPr>
          <a:xfrm>
            <a:off x="0" y="0"/>
            <a:ext cx="2428875" cy="762000"/>
          </a:xfrm>
          <a:prstGeom prst="rect">
            <a:avLst/>
          </a:prstGeom>
          <a:noFill/>
          <a:ln w="9525">
            <a:noFill/>
          </a:ln>
        </p:spPr>
      </p:pic>
      <p:sp>
        <p:nvSpPr>
          <p:cNvPr id="1047" name="Rectangle 23" descr="a1"/>
          <p:cNvSpPr>
            <a:spLocks noChangeArrowheads="1"/>
          </p:cNvSpPr>
          <p:nvPr/>
        </p:nvSpPr>
        <p:spPr bwMode="gray">
          <a:xfrm>
            <a:off x="4862513" y="0"/>
            <a:ext cx="2066925" cy="838200"/>
          </a:xfrm>
          <a:prstGeom prst="rect">
            <a:avLst/>
          </a:prstGeom>
          <a:blipFill dpi="0" rotWithShape="1">
            <a:blip r:embed="rId14"/>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Rectangle 25" descr="a2"/>
          <p:cNvSpPr>
            <a:spLocks noChangeArrowheads="1"/>
          </p:cNvSpPr>
          <p:nvPr/>
        </p:nvSpPr>
        <p:spPr bwMode="gray">
          <a:xfrm>
            <a:off x="7077075" y="0"/>
            <a:ext cx="2066925" cy="838200"/>
          </a:xfrm>
          <a:prstGeom prst="rect">
            <a:avLst/>
          </a:prstGeom>
          <a:blipFill dpi="0" rotWithShape="1">
            <a:blip r:embed="rId15"/>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Rectangle 28"/>
          <p:cNvSpPr>
            <a:spLocks noChangeArrowheads="1"/>
          </p:cNvSpPr>
          <p:nvPr/>
        </p:nvSpPr>
        <p:spPr bwMode="gray">
          <a:xfrm>
            <a:off x="0" y="785813"/>
            <a:ext cx="9144000" cy="152400"/>
          </a:xfrm>
          <a:prstGeom prst="rect">
            <a:avLst/>
          </a:prstGeom>
          <a:solidFill>
            <a:srgbClr val="6699FF"/>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solidFill>
                  <a:srgbClr val="00B0F0"/>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p:cNvSpPr>
          <p:nvPr>
            <p:ph type="body"/>
          </p:nvPr>
        </p:nvSpPr>
        <p:spPr>
          <a:xfrm>
            <a:off x="457200" y="1419225"/>
            <a:ext cx="8229600" cy="48799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en-US" altLang="zh-CN" dirty="0"/>
          </a:p>
        </p:txBody>
      </p:sp>
      <p:sp>
        <p:nvSpPr>
          <p:cNvPr id="1028" name="Rectangle 4"/>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sz="1200">
                <a:effectLst>
                  <a:outerShdw blurRad="38100" dist="38100" dir="2700000" algn="tl">
                    <a:srgbClr val="C0C0C0"/>
                  </a:outerShdw>
                </a:effectLst>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a:defRPr sz="1200">
                <a:effectLst>
                  <a:outerShdw blurRad="38100" dist="38100" dir="2700000" algn="tl">
                    <a:srgbClr val="C0C0C0"/>
                  </a:outerShdw>
                </a:effectLst>
                <a:latin typeface="+mj-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Corbel" panose="020B0503020204020204" pitchFamily="34" charset="0"/>
              </a:defRPr>
            </a:lvl1pPr>
          </a:lstStyle>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pic>
        <p:nvPicPr>
          <p:cNvPr id="2058" name="图片 29" descr="u=2486257486,941842454&amp;fm=27&amp;gp=0.jpg"/>
          <p:cNvPicPr>
            <a:picLocks noChangeAspect="1"/>
          </p:cNvPicPr>
          <p:nvPr userDrawn="1"/>
        </p:nvPicPr>
        <p:blipFill>
          <a:blip r:embed="rId16"/>
          <a:srcRect t="18690" b="12779"/>
          <a:stretch>
            <a:fillRect/>
          </a:stretch>
        </p:blipFill>
        <p:spPr>
          <a:xfrm>
            <a:off x="2500313" y="0"/>
            <a:ext cx="2214562" cy="7858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7">
                                            <p:txEl>
                                              <p:charRg st="0" end="13"/>
                                            </p:txEl>
                                          </p:spTgt>
                                        </p:tgtEl>
                                        <p:attrNameLst>
                                          <p:attrName>style.visibility</p:attrName>
                                        </p:attrNameLst>
                                      </p:cBhvr>
                                      <p:to>
                                        <p:strVal val="visible"/>
                                      </p:to>
                                    </p:set>
                                    <p:anim calcmode="lin" valueType="num">
                                      <p:cBhvr>
                                        <p:cTn id="7" dur="500" fill="hold"/>
                                        <p:tgtEl>
                                          <p:spTgt spid="1027">
                                            <p:txEl>
                                              <p:charRg st="0" end="13"/>
                                            </p:txEl>
                                          </p:spTgt>
                                        </p:tgtEl>
                                        <p:attrNameLst>
                                          <p:attrName>ppt_w</p:attrName>
                                        </p:attrNameLst>
                                      </p:cBhvr>
                                      <p:tavLst>
                                        <p:tav tm="0">
                                          <p:val>
                                            <p:fltVal val="0.000000"/>
                                          </p:val>
                                        </p:tav>
                                        <p:tav tm="100000">
                                          <p:val>
                                            <p:strVal val="#ppt_w"/>
                                          </p:val>
                                        </p:tav>
                                      </p:tavLst>
                                    </p:anim>
                                    <p:anim calcmode="lin" valueType="num">
                                      <p:cBhvr>
                                        <p:cTn id="8" dur="500" fill="hold"/>
                                        <p:tgtEl>
                                          <p:spTgt spid="1027">
                                            <p:txEl>
                                              <p:charRg st="0" end="13"/>
                                            </p:txEl>
                                          </p:spTgt>
                                        </p:tgtEl>
                                        <p:attrNameLst>
                                          <p:attrName>ppt_h</p:attrName>
                                        </p:attrNameLst>
                                      </p:cBhvr>
                                      <p:tavLst>
                                        <p:tav tm="0">
                                          <p:val>
                                            <p:fltVal val="0.000000"/>
                                          </p:val>
                                        </p:tav>
                                        <p:tav tm="100000">
                                          <p:val>
                                            <p:strVal val="#ppt_h"/>
                                          </p:val>
                                        </p:tav>
                                      </p:tavLst>
                                    </p:anim>
                                    <p:animEffect transition="in" filter="fade">
                                      <p:cBhvr>
                                        <p:cTn id="9" dur="500"/>
                                        <p:tgtEl>
                                          <p:spTgt spid="1027">
                                            <p:txEl>
                                              <p:charRg st="0" end="13"/>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27">
                                            <p:txEl>
                                              <p:charRg st="13" end="17"/>
                                            </p:txEl>
                                          </p:spTgt>
                                        </p:tgtEl>
                                        <p:attrNameLst>
                                          <p:attrName>style.visibility</p:attrName>
                                        </p:attrNameLst>
                                      </p:cBhvr>
                                      <p:to>
                                        <p:strVal val="visible"/>
                                      </p:to>
                                    </p:set>
                                    <p:anim calcmode="lin" valueType="num">
                                      <p:cBhvr>
                                        <p:cTn id="12" dur="500" fill="hold"/>
                                        <p:tgtEl>
                                          <p:spTgt spid="1027">
                                            <p:txEl>
                                              <p:charRg st="13" end="17"/>
                                            </p:txEl>
                                          </p:spTgt>
                                        </p:tgtEl>
                                        <p:attrNameLst>
                                          <p:attrName>ppt_w</p:attrName>
                                        </p:attrNameLst>
                                      </p:cBhvr>
                                      <p:tavLst>
                                        <p:tav tm="0">
                                          <p:val>
                                            <p:fltVal val="0.000000"/>
                                          </p:val>
                                        </p:tav>
                                        <p:tav tm="100000">
                                          <p:val>
                                            <p:strVal val="#ppt_w"/>
                                          </p:val>
                                        </p:tav>
                                      </p:tavLst>
                                    </p:anim>
                                    <p:anim calcmode="lin" valueType="num">
                                      <p:cBhvr>
                                        <p:cTn id="13" dur="500" fill="hold"/>
                                        <p:tgtEl>
                                          <p:spTgt spid="1027">
                                            <p:txEl>
                                              <p:charRg st="13" end="17"/>
                                            </p:txEl>
                                          </p:spTgt>
                                        </p:tgtEl>
                                        <p:attrNameLst>
                                          <p:attrName>ppt_h</p:attrName>
                                        </p:attrNameLst>
                                      </p:cBhvr>
                                      <p:tavLst>
                                        <p:tav tm="0">
                                          <p:val>
                                            <p:fltVal val="0.000000"/>
                                          </p:val>
                                        </p:tav>
                                        <p:tav tm="100000">
                                          <p:val>
                                            <p:strVal val="#ppt_h"/>
                                          </p:val>
                                        </p:tav>
                                      </p:tavLst>
                                    </p:anim>
                                    <p:animEffect transition="in" filter="fade">
                                      <p:cBhvr>
                                        <p:cTn id="14" dur="500"/>
                                        <p:tgtEl>
                                          <p:spTgt spid="1027">
                                            <p:txEl>
                                              <p:charRg st="13" end="17"/>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27">
                                            <p:txEl>
                                              <p:charRg st="17" end="21"/>
                                            </p:txEl>
                                          </p:spTgt>
                                        </p:tgtEl>
                                        <p:attrNameLst>
                                          <p:attrName>style.visibility</p:attrName>
                                        </p:attrNameLst>
                                      </p:cBhvr>
                                      <p:to>
                                        <p:strVal val="visible"/>
                                      </p:to>
                                    </p:set>
                                    <p:anim calcmode="lin" valueType="num">
                                      <p:cBhvr>
                                        <p:cTn id="17" dur="500" fill="hold"/>
                                        <p:tgtEl>
                                          <p:spTgt spid="1027">
                                            <p:txEl>
                                              <p:charRg st="17" end="21"/>
                                            </p:txEl>
                                          </p:spTgt>
                                        </p:tgtEl>
                                        <p:attrNameLst>
                                          <p:attrName>ppt_w</p:attrName>
                                        </p:attrNameLst>
                                      </p:cBhvr>
                                      <p:tavLst>
                                        <p:tav tm="0">
                                          <p:val>
                                            <p:fltVal val="0.000000"/>
                                          </p:val>
                                        </p:tav>
                                        <p:tav tm="100000">
                                          <p:val>
                                            <p:strVal val="#ppt_w"/>
                                          </p:val>
                                        </p:tav>
                                      </p:tavLst>
                                    </p:anim>
                                    <p:anim calcmode="lin" valueType="num">
                                      <p:cBhvr>
                                        <p:cTn id="18" dur="500" fill="hold"/>
                                        <p:tgtEl>
                                          <p:spTgt spid="1027">
                                            <p:txEl>
                                              <p:charRg st="17" end="21"/>
                                            </p:txEl>
                                          </p:spTgt>
                                        </p:tgtEl>
                                        <p:attrNameLst>
                                          <p:attrName>ppt_h</p:attrName>
                                        </p:attrNameLst>
                                      </p:cBhvr>
                                      <p:tavLst>
                                        <p:tav tm="0">
                                          <p:val>
                                            <p:fltVal val="0.000000"/>
                                          </p:val>
                                        </p:tav>
                                        <p:tav tm="100000">
                                          <p:val>
                                            <p:strVal val="#ppt_h"/>
                                          </p:val>
                                        </p:tav>
                                      </p:tavLst>
                                    </p:anim>
                                    <p:animEffect transition="in" filter="fade">
                                      <p:cBhvr>
                                        <p:cTn id="19" dur="500"/>
                                        <p:tgtEl>
                                          <p:spTgt spid="1027">
                                            <p:txEl>
                                              <p:charRg st="17" end="21"/>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27">
                                            <p:txEl>
                                              <p:charRg st="21" end="25"/>
                                            </p:txEl>
                                          </p:spTgt>
                                        </p:tgtEl>
                                        <p:attrNameLst>
                                          <p:attrName>style.visibility</p:attrName>
                                        </p:attrNameLst>
                                      </p:cBhvr>
                                      <p:to>
                                        <p:strVal val="visible"/>
                                      </p:to>
                                    </p:set>
                                    <p:anim calcmode="lin" valueType="num">
                                      <p:cBhvr>
                                        <p:cTn id="22" dur="500" fill="hold"/>
                                        <p:tgtEl>
                                          <p:spTgt spid="1027">
                                            <p:txEl>
                                              <p:charRg st="21" end="25"/>
                                            </p:txEl>
                                          </p:spTgt>
                                        </p:tgtEl>
                                        <p:attrNameLst>
                                          <p:attrName>ppt_w</p:attrName>
                                        </p:attrNameLst>
                                      </p:cBhvr>
                                      <p:tavLst>
                                        <p:tav tm="0">
                                          <p:val>
                                            <p:fltVal val="0.000000"/>
                                          </p:val>
                                        </p:tav>
                                        <p:tav tm="100000">
                                          <p:val>
                                            <p:strVal val="#ppt_w"/>
                                          </p:val>
                                        </p:tav>
                                      </p:tavLst>
                                    </p:anim>
                                    <p:anim calcmode="lin" valueType="num">
                                      <p:cBhvr>
                                        <p:cTn id="23" dur="500" fill="hold"/>
                                        <p:tgtEl>
                                          <p:spTgt spid="1027">
                                            <p:txEl>
                                              <p:charRg st="21" end="25"/>
                                            </p:txEl>
                                          </p:spTgt>
                                        </p:tgtEl>
                                        <p:attrNameLst>
                                          <p:attrName>ppt_h</p:attrName>
                                        </p:attrNameLst>
                                      </p:cBhvr>
                                      <p:tavLst>
                                        <p:tav tm="0">
                                          <p:val>
                                            <p:fltVal val="0.000000"/>
                                          </p:val>
                                        </p:tav>
                                        <p:tav tm="100000">
                                          <p:val>
                                            <p:strVal val="#ppt_h"/>
                                          </p:val>
                                        </p:tav>
                                      </p:tavLst>
                                    </p:anim>
                                    <p:animEffect transition="in" filter="fade">
                                      <p:cBhvr>
                                        <p:cTn id="24" dur="500"/>
                                        <p:tgtEl>
                                          <p:spTgt spid="1027">
                                            <p:txEl>
                                              <p:charRg st="21" end="25"/>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27">
                                            <p:txEl>
                                              <p:charRg st="25" end="29"/>
                                            </p:txEl>
                                          </p:spTgt>
                                        </p:tgtEl>
                                        <p:attrNameLst>
                                          <p:attrName>style.visibility</p:attrName>
                                        </p:attrNameLst>
                                      </p:cBhvr>
                                      <p:to>
                                        <p:strVal val="visible"/>
                                      </p:to>
                                    </p:set>
                                    <p:anim calcmode="lin" valueType="num">
                                      <p:cBhvr>
                                        <p:cTn id="27" dur="500" fill="hold"/>
                                        <p:tgtEl>
                                          <p:spTgt spid="1027">
                                            <p:txEl>
                                              <p:charRg st="25" end="29"/>
                                            </p:txEl>
                                          </p:spTgt>
                                        </p:tgtEl>
                                        <p:attrNameLst>
                                          <p:attrName>ppt_w</p:attrName>
                                        </p:attrNameLst>
                                      </p:cBhvr>
                                      <p:tavLst>
                                        <p:tav tm="0">
                                          <p:val>
                                            <p:fltVal val="0.000000"/>
                                          </p:val>
                                        </p:tav>
                                        <p:tav tm="100000">
                                          <p:val>
                                            <p:strVal val="#ppt_w"/>
                                          </p:val>
                                        </p:tav>
                                      </p:tavLst>
                                    </p:anim>
                                    <p:anim calcmode="lin" valueType="num">
                                      <p:cBhvr>
                                        <p:cTn id="28" dur="500" fill="hold"/>
                                        <p:tgtEl>
                                          <p:spTgt spid="1027">
                                            <p:txEl>
                                              <p:charRg st="25" end="29"/>
                                            </p:txEl>
                                          </p:spTgt>
                                        </p:tgtEl>
                                        <p:attrNameLst>
                                          <p:attrName>ppt_h</p:attrName>
                                        </p:attrNameLst>
                                      </p:cBhvr>
                                      <p:tavLst>
                                        <p:tav tm="0">
                                          <p:val>
                                            <p:fltVal val="0.000000"/>
                                          </p:val>
                                        </p:tav>
                                        <p:tav tm="100000">
                                          <p:val>
                                            <p:strVal val="#ppt_h"/>
                                          </p:val>
                                        </p:tav>
                                      </p:tavLst>
                                    </p:anim>
                                    <p:animEffect transition="in" filter="fade">
                                      <p:cBhvr>
                                        <p:cTn id="29" dur="500"/>
                                        <p:tgtEl>
                                          <p:spTgt spid="1027">
                                            <p:txEl>
                                              <p:charRg st="25"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2pPr>
      <a:lvl3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3pPr>
      <a:lvl4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4pPr>
      <a:lvl5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华文楷体" panose="020106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074" name="图片 18" descr="u=1081015321,2545895409&amp;fm=27&amp;gp=0.jpg"/>
          <p:cNvPicPr>
            <a:picLocks noChangeAspect="1"/>
          </p:cNvPicPr>
          <p:nvPr userDrawn="1"/>
        </p:nvPicPr>
        <p:blipFill>
          <a:blip r:embed="rId13"/>
          <a:stretch>
            <a:fillRect/>
          </a:stretch>
        </p:blipFill>
        <p:spPr>
          <a:xfrm>
            <a:off x="0" y="0"/>
            <a:ext cx="2428875" cy="762000"/>
          </a:xfrm>
          <a:prstGeom prst="rect">
            <a:avLst/>
          </a:prstGeom>
          <a:noFill/>
          <a:ln w="9525">
            <a:noFill/>
          </a:ln>
        </p:spPr>
      </p:pic>
      <p:sp>
        <p:nvSpPr>
          <p:cNvPr id="1047" name="Rectangle 23" descr="a1"/>
          <p:cNvSpPr>
            <a:spLocks noChangeArrowheads="1"/>
          </p:cNvSpPr>
          <p:nvPr/>
        </p:nvSpPr>
        <p:spPr bwMode="gray">
          <a:xfrm>
            <a:off x="4862513" y="0"/>
            <a:ext cx="2066925" cy="838200"/>
          </a:xfrm>
          <a:prstGeom prst="rect">
            <a:avLst/>
          </a:prstGeom>
          <a:blipFill dpi="0" rotWithShape="1">
            <a:blip r:embed="rId14"/>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Rectangle 25" descr="a2"/>
          <p:cNvSpPr>
            <a:spLocks noChangeArrowheads="1"/>
          </p:cNvSpPr>
          <p:nvPr/>
        </p:nvSpPr>
        <p:spPr bwMode="gray">
          <a:xfrm>
            <a:off x="7077075" y="0"/>
            <a:ext cx="2066925" cy="838200"/>
          </a:xfrm>
          <a:prstGeom prst="rect">
            <a:avLst/>
          </a:prstGeom>
          <a:blipFill dpi="0" rotWithShape="1">
            <a:blip r:embed="rId15"/>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Rectangle 28"/>
          <p:cNvSpPr>
            <a:spLocks noChangeArrowheads="1"/>
          </p:cNvSpPr>
          <p:nvPr/>
        </p:nvSpPr>
        <p:spPr bwMode="gray">
          <a:xfrm>
            <a:off x="0" y="785813"/>
            <a:ext cx="9144000" cy="152400"/>
          </a:xfrm>
          <a:prstGeom prst="rect">
            <a:avLst/>
          </a:prstGeom>
          <a:solidFill>
            <a:srgbClr val="6699FF"/>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solidFill>
                  <a:srgbClr val="00B0F0"/>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p:cNvSpPr>
          <p:nvPr>
            <p:ph type="body"/>
          </p:nvPr>
        </p:nvSpPr>
        <p:spPr>
          <a:xfrm>
            <a:off x="457200" y="1419225"/>
            <a:ext cx="8229600" cy="48799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en-US" altLang="zh-CN" dirty="0"/>
          </a:p>
        </p:txBody>
      </p:sp>
      <p:sp>
        <p:nvSpPr>
          <p:cNvPr id="1028" name="Rectangle 4"/>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sz="1200">
                <a:effectLst>
                  <a:outerShdw blurRad="38100" dist="38100" dir="2700000" algn="tl">
                    <a:srgbClr val="C0C0C0"/>
                  </a:outerShdw>
                </a:effectLst>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a:defRPr sz="1200">
                <a:effectLst>
                  <a:outerShdw blurRad="38100" dist="38100" dir="2700000" algn="tl">
                    <a:srgbClr val="C0C0C0"/>
                  </a:outerShdw>
                </a:effectLst>
                <a:latin typeface="+mj-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Corbel" panose="020B0503020204020204" pitchFamily="34" charset="0"/>
              </a:defRPr>
            </a:lvl1pPr>
          </a:lstStyle>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pic>
        <p:nvPicPr>
          <p:cNvPr id="3082" name="图片 29" descr="u=2486257486,941842454&amp;fm=27&amp;gp=0.jpg"/>
          <p:cNvPicPr>
            <a:picLocks noChangeAspect="1"/>
          </p:cNvPicPr>
          <p:nvPr userDrawn="1"/>
        </p:nvPicPr>
        <p:blipFill>
          <a:blip r:embed="rId16"/>
          <a:srcRect t="18690" b="12779"/>
          <a:stretch>
            <a:fillRect/>
          </a:stretch>
        </p:blipFill>
        <p:spPr>
          <a:xfrm>
            <a:off x="2500313" y="0"/>
            <a:ext cx="2214562" cy="7858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7">
                                            <p:txEl>
                                              <p:charRg st="0" end="13"/>
                                            </p:txEl>
                                          </p:spTgt>
                                        </p:tgtEl>
                                        <p:attrNameLst>
                                          <p:attrName>style.visibility</p:attrName>
                                        </p:attrNameLst>
                                      </p:cBhvr>
                                      <p:to>
                                        <p:strVal val="visible"/>
                                      </p:to>
                                    </p:set>
                                    <p:anim calcmode="lin" valueType="num">
                                      <p:cBhvr>
                                        <p:cTn id="7" dur="500" fill="hold"/>
                                        <p:tgtEl>
                                          <p:spTgt spid="1027">
                                            <p:txEl>
                                              <p:charRg st="0" end="13"/>
                                            </p:txEl>
                                          </p:spTgt>
                                        </p:tgtEl>
                                        <p:attrNameLst>
                                          <p:attrName>ppt_w</p:attrName>
                                        </p:attrNameLst>
                                      </p:cBhvr>
                                      <p:tavLst>
                                        <p:tav tm="0">
                                          <p:val>
                                            <p:fltVal val="0.000000"/>
                                          </p:val>
                                        </p:tav>
                                        <p:tav tm="100000">
                                          <p:val>
                                            <p:strVal val="#ppt_w"/>
                                          </p:val>
                                        </p:tav>
                                      </p:tavLst>
                                    </p:anim>
                                    <p:anim calcmode="lin" valueType="num">
                                      <p:cBhvr>
                                        <p:cTn id="8" dur="500" fill="hold"/>
                                        <p:tgtEl>
                                          <p:spTgt spid="1027">
                                            <p:txEl>
                                              <p:charRg st="0" end="13"/>
                                            </p:txEl>
                                          </p:spTgt>
                                        </p:tgtEl>
                                        <p:attrNameLst>
                                          <p:attrName>ppt_h</p:attrName>
                                        </p:attrNameLst>
                                      </p:cBhvr>
                                      <p:tavLst>
                                        <p:tav tm="0">
                                          <p:val>
                                            <p:fltVal val="0.000000"/>
                                          </p:val>
                                        </p:tav>
                                        <p:tav tm="100000">
                                          <p:val>
                                            <p:strVal val="#ppt_h"/>
                                          </p:val>
                                        </p:tav>
                                      </p:tavLst>
                                    </p:anim>
                                    <p:animEffect transition="in" filter="fade">
                                      <p:cBhvr>
                                        <p:cTn id="9" dur="500"/>
                                        <p:tgtEl>
                                          <p:spTgt spid="1027">
                                            <p:txEl>
                                              <p:charRg st="0" end="13"/>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27">
                                            <p:txEl>
                                              <p:charRg st="13" end="17"/>
                                            </p:txEl>
                                          </p:spTgt>
                                        </p:tgtEl>
                                        <p:attrNameLst>
                                          <p:attrName>style.visibility</p:attrName>
                                        </p:attrNameLst>
                                      </p:cBhvr>
                                      <p:to>
                                        <p:strVal val="visible"/>
                                      </p:to>
                                    </p:set>
                                    <p:anim calcmode="lin" valueType="num">
                                      <p:cBhvr>
                                        <p:cTn id="12" dur="500" fill="hold"/>
                                        <p:tgtEl>
                                          <p:spTgt spid="1027">
                                            <p:txEl>
                                              <p:charRg st="13" end="17"/>
                                            </p:txEl>
                                          </p:spTgt>
                                        </p:tgtEl>
                                        <p:attrNameLst>
                                          <p:attrName>ppt_w</p:attrName>
                                        </p:attrNameLst>
                                      </p:cBhvr>
                                      <p:tavLst>
                                        <p:tav tm="0">
                                          <p:val>
                                            <p:fltVal val="0.000000"/>
                                          </p:val>
                                        </p:tav>
                                        <p:tav tm="100000">
                                          <p:val>
                                            <p:strVal val="#ppt_w"/>
                                          </p:val>
                                        </p:tav>
                                      </p:tavLst>
                                    </p:anim>
                                    <p:anim calcmode="lin" valueType="num">
                                      <p:cBhvr>
                                        <p:cTn id="13" dur="500" fill="hold"/>
                                        <p:tgtEl>
                                          <p:spTgt spid="1027">
                                            <p:txEl>
                                              <p:charRg st="13" end="17"/>
                                            </p:txEl>
                                          </p:spTgt>
                                        </p:tgtEl>
                                        <p:attrNameLst>
                                          <p:attrName>ppt_h</p:attrName>
                                        </p:attrNameLst>
                                      </p:cBhvr>
                                      <p:tavLst>
                                        <p:tav tm="0">
                                          <p:val>
                                            <p:fltVal val="0.000000"/>
                                          </p:val>
                                        </p:tav>
                                        <p:tav tm="100000">
                                          <p:val>
                                            <p:strVal val="#ppt_h"/>
                                          </p:val>
                                        </p:tav>
                                      </p:tavLst>
                                    </p:anim>
                                    <p:animEffect transition="in" filter="fade">
                                      <p:cBhvr>
                                        <p:cTn id="14" dur="500"/>
                                        <p:tgtEl>
                                          <p:spTgt spid="1027">
                                            <p:txEl>
                                              <p:charRg st="13" end="17"/>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27">
                                            <p:txEl>
                                              <p:charRg st="17" end="21"/>
                                            </p:txEl>
                                          </p:spTgt>
                                        </p:tgtEl>
                                        <p:attrNameLst>
                                          <p:attrName>style.visibility</p:attrName>
                                        </p:attrNameLst>
                                      </p:cBhvr>
                                      <p:to>
                                        <p:strVal val="visible"/>
                                      </p:to>
                                    </p:set>
                                    <p:anim calcmode="lin" valueType="num">
                                      <p:cBhvr>
                                        <p:cTn id="17" dur="500" fill="hold"/>
                                        <p:tgtEl>
                                          <p:spTgt spid="1027">
                                            <p:txEl>
                                              <p:charRg st="17" end="21"/>
                                            </p:txEl>
                                          </p:spTgt>
                                        </p:tgtEl>
                                        <p:attrNameLst>
                                          <p:attrName>ppt_w</p:attrName>
                                        </p:attrNameLst>
                                      </p:cBhvr>
                                      <p:tavLst>
                                        <p:tav tm="0">
                                          <p:val>
                                            <p:fltVal val="0.000000"/>
                                          </p:val>
                                        </p:tav>
                                        <p:tav tm="100000">
                                          <p:val>
                                            <p:strVal val="#ppt_w"/>
                                          </p:val>
                                        </p:tav>
                                      </p:tavLst>
                                    </p:anim>
                                    <p:anim calcmode="lin" valueType="num">
                                      <p:cBhvr>
                                        <p:cTn id="18" dur="500" fill="hold"/>
                                        <p:tgtEl>
                                          <p:spTgt spid="1027">
                                            <p:txEl>
                                              <p:charRg st="17" end="21"/>
                                            </p:txEl>
                                          </p:spTgt>
                                        </p:tgtEl>
                                        <p:attrNameLst>
                                          <p:attrName>ppt_h</p:attrName>
                                        </p:attrNameLst>
                                      </p:cBhvr>
                                      <p:tavLst>
                                        <p:tav tm="0">
                                          <p:val>
                                            <p:fltVal val="0.000000"/>
                                          </p:val>
                                        </p:tav>
                                        <p:tav tm="100000">
                                          <p:val>
                                            <p:strVal val="#ppt_h"/>
                                          </p:val>
                                        </p:tav>
                                      </p:tavLst>
                                    </p:anim>
                                    <p:animEffect transition="in" filter="fade">
                                      <p:cBhvr>
                                        <p:cTn id="19" dur="500"/>
                                        <p:tgtEl>
                                          <p:spTgt spid="1027">
                                            <p:txEl>
                                              <p:charRg st="17" end="21"/>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27">
                                            <p:txEl>
                                              <p:charRg st="21" end="25"/>
                                            </p:txEl>
                                          </p:spTgt>
                                        </p:tgtEl>
                                        <p:attrNameLst>
                                          <p:attrName>style.visibility</p:attrName>
                                        </p:attrNameLst>
                                      </p:cBhvr>
                                      <p:to>
                                        <p:strVal val="visible"/>
                                      </p:to>
                                    </p:set>
                                    <p:anim calcmode="lin" valueType="num">
                                      <p:cBhvr>
                                        <p:cTn id="22" dur="500" fill="hold"/>
                                        <p:tgtEl>
                                          <p:spTgt spid="1027">
                                            <p:txEl>
                                              <p:charRg st="21" end="25"/>
                                            </p:txEl>
                                          </p:spTgt>
                                        </p:tgtEl>
                                        <p:attrNameLst>
                                          <p:attrName>ppt_w</p:attrName>
                                        </p:attrNameLst>
                                      </p:cBhvr>
                                      <p:tavLst>
                                        <p:tav tm="0">
                                          <p:val>
                                            <p:fltVal val="0.000000"/>
                                          </p:val>
                                        </p:tav>
                                        <p:tav tm="100000">
                                          <p:val>
                                            <p:strVal val="#ppt_w"/>
                                          </p:val>
                                        </p:tav>
                                      </p:tavLst>
                                    </p:anim>
                                    <p:anim calcmode="lin" valueType="num">
                                      <p:cBhvr>
                                        <p:cTn id="23" dur="500" fill="hold"/>
                                        <p:tgtEl>
                                          <p:spTgt spid="1027">
                                            <p:txEl>
                                              <p:charRg st="21" end="25"/>
                                            </p:txEl>
                                          </p:spTgt>
                                        </p:tgtEl>
                                        <p:attrNameLst>
                                          <p:attrName>ppt_h</p:attrName>
                                        </p:attrNameLst>
                                      </p:cBhvr>
                                      <p:tavLst>
                                        <p:tav tm="0">
                                          <p:val>
                                            <p:fltVal val="0.000000"/>
                                          </p:val>
                                        </p:tav>
                                        <p:tav tm="100000">
                                          <p:val>
                                            <p:strVal val="#ppt_h"/>
                                          </p:val>
                                        </p:tav>
                                      </p:tavLst>
                                    </p:anim>
                                    <p:animEffect transition="in" filter="fade">
                                      <p:cBhvr>
                                        <p:cTn id="24" dur="500"/>
                                        <p:tgtEl>
                                          <p:spTgt spid="1027">
                                            <p:txEl>
                                              <p:charRg st="21" end="25"/>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27">
                                            <p:txEl>
                                              <p:charRg st="25" end="29"/>
                                            </p:txEl>
                                          </p:spTgt>
                                        </p:tgtEl>
                                        <p:attrNameLst>
                                          <p:attrName>style.visibility</p:attrName>
                                        </p:attrNameLst>
                                      </p:cBhvr>
                                      <p:to>
                                        <p:strVal val="visible"/>
                                      </p:to>
                                    </p:set>
                                    <p:anim calcmode="lin" valueType="num">
                                      <p:cBhvr>
                                        <p:cTn id="27" dur="500" fill="hold"/>
                                        <p:tgtEl>
                                          <p:spTgt spid="1027">
                                            <p:txEl>
                                              <p:charRg st="25" end="29"/>
                                            </p:txEl>
                                          </p:spTgt>
                                        </p:tgtEl>
                                        <p:attrNameLst>
                                          <p:attrName>ppt_w</p:attrName>
                                        </p:attrNameLst>
                                      </p:cBhvr>
                                      <p:tavLst>
                                        <p:tav tm="0">
                                          <p:val>
                                            <p:fltVal val="0.000000"/>
                                          </p:val>
                                        </p:tav>
                                        <p:tav tm="100000">
                                          <p:val>
                                            <p:strVal val="#ppt_w"/>
                                          </p:val>
                                        </p:tav>
                                      </p:tavLst>
                                    </p:anim>
                                    <p:anim calcmode="lin" valueType="num">
                                      <p:cBhvr>
                                        <p:cTn id="28" dur="500" fill="hold"/>
                                        <p:tgtEl>
                                          <p:spTgt spid="1027">
                                            <p:txEl>
                                              <p:charRg st="25" end="29"/>
                                            </p:txEl>
                                          </p:spTgt>
                                        </p:tgtEl>
                                        <p:attrNameLst>
                                          <p:attrName>ppt_h</p:attrName>
                                        </p:attrNameLst>
                                      </p:cBhvr>
                                      <p:tavLst>
                                        <p:tav tm="0">
                                          <p:val>
                                            <p:fltVal val="0.000000"/>
                                          </p:val>
                                        </p:tav>
                                        <p:tav tm="100000">
                                          <p:val>
                                            <p:strVal val="#ppt_h"/>
                                          </p:val>
                                        </p:tav>
                                      </p:tavLst>
                                    </p:anim>
                                    <p:animEffect transition="in" filter="fade">
                                      <p:cBhvr>
                                        <p:cTn id="29" dur="500"/>
                                        <p:tgtEl>
                                          <p:spTgt spid="1027">
                                            <p:txEl>
                                              <p:charRg st="25"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2pPr>
      <a:lvl3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3pPr>
      <a:lvl4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4pPr>
      <a:lvl5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华文楷体" panose="020106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7.jpe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bwMode="gray">
          <a:xfrm>
            <a:off x="2286000" y="3833813"/>
            <a:ext cx="6719888" cy="523875"/>
          </a:xfrm>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34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主讲内容：</a:t>
            </a:r>
            <a:r>
              <a:rPr kumimoji="0" lang="en-US" altLang="zh-CN" sz="34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BFS&amp;DFS&amp;</a:t>
            </a:r>
            <a:r>
              <a:rPr kumimoji="0" lang="zh-CN" altLang="en-US" sz="34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最短路</a:t>
            </a:r>
            <a:endParaRPr kumimoji="0" lang="zh-CN" altLang="en-US" sz="34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 name="副标题 2"/>
          <p:cNvSpPr>
            <a:spLocks noGrp="1"/>
          </p:cNvSpPr>
          <p:nvPr/>
        </p:nvSpPr>
        <p:spPr bwMode="gray">
          <a:xfrm>
            <a:off x="1444625" y="5389563"/>
            <a:ext cx="6808788" cy="915988"/>
          </a:xfrm>
          <a:prstGeom prst="rect">
            <a:avLst/>
          </a:prstGeom>
          <a:noFill/>
          <a:ln w="9525">
            <a:noFill/>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Verdana" panose="020B0604030504040204"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华文楷体" panose="020106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主讲人：</a:t>
            </a:r>
            <a:r>
              <a:rPr kumimoji="0" lang="en-US" altLang="zh-CN"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hrbust-</a:t>
            </a:r>
            <a:r>
              <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古宇</a:t>
            </a:r>
            <a:endParaRPr kumimoji="0" lang="en-US" altLang="zh-CN"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课件制作人：</a:t>
            </a:r>
            <a:r>
              <a:rPr kumimoji="0" lang="en-US" altLang="zh-CN"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hrbust-</a:t>
            </a:r>
            <a:r>
              <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于博</a:t>
            </a:r>
            <a:endPar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日期：</a:t>
            </a:r>
            <a:r>
              <a:rPr kumimoji="0" lang="en-US" altLang="zh-CN"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2018-2-5</a:t>
            </a:r>
            <a:endParaRPr kumimoji="0" lang="en-US" altLang="zh-CN"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4854575" y="1631950"/>
            <a:ext cx="4289425" cy="4900613"/>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r>
              <a:rPr lang="en-US" altLang="zh-CN" sz="2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rPr>
              <a:t> </a:t>
            </a:r>
            <a:r>
              <a:rPr lang="zh-CN" altLang="en-US" sz="1600">
                <a:latin typeface="Arial" panose="020B0604020202020204" pitchFamily="34" charset="0"/>
                <a:ea typeface="宋体" panose="02010600030101010101" pitchFamily="2" charset="-122"/>
              </a:rPr>
              <a:t>第1步：访问A。 </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   第2步：依次访问C,D,F。 </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在访问了A之后，接下来访问A的邻接点。前面已经说过，在本文实现中，顶点ABCDEFG按照顺序存储的，C在"D和F"的前面，因此，先访问C。再访问完C之后，再依次访问D,F。 </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   第3步：依次访问B,G。 </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在第2步访问完C,D,F之后，再依次访问它们的邻接点。首先访问C的邻接点B，再访问F的邻接点G。 </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   第4步：访问E。 </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在第3步访问完B,G之后，再依次访问它们的邻接点。只有G有邻接点E，因此访问G的邻接点E。</a:t>
            </a:r>
            <a:endParaRPr lang="zh-CN" altLang="en-US" sz="1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1.3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21509" name="内容占位符 3"/>
          <p:cNvPicPr>
            <a:picLocks noChangeAspect="1"/>
          </p:cNvPicPr>
          <p:nvPr/>
        </p:nvPicPr>
        <p:blipFill>
          <a:blip r:embed="rId1"/>
          <a:stretch>
            <a:fillRect/>
          </a:stretch>
        </p:blipFill>
        <p:spPr>
          <a:xfrm>
            <a:off x="0" y="1500188"/>
            <a:ext cx="4854575" cy="4327525"/>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1990725"/>
            <a:ext cx="8431212" cy="1085850"/>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小明置身于一个迷宫，请你帮小明找出从起点到终点的最短路程。</a:t>
            </a:r>
            <a:endParaRPr lang="zh-CN" altLang="en-US"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小明只能向上下左右四个方向移动。</a:t>
            </a:r>
            <a:endParaRPr lang="zh-CN" altLang="en-US" sz="2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kumimoji="0" lang="en-US" altLang="zh-CN"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rPr>
              <a:t>1.4</a:t>
            </a:r>
            <a:r>
              <a:rPr lang="zh-CN" altLang="en-US" sz="320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rPr>
              <a:t>例题讲解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
        <p:nvSpPr>
          <p:cNvPr id="5" name="矩形 4"/>
          <p:cNvSpPr/>
          <p:nvPr/>
        </p:nvSpPr>
        <p:spPr>
          <a:xfrm>
            <a:off x="5319713" y="5548313"/>
            <a:ext cx="3713163"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000" strike="noStrike" noProof="1"/>
              <a:t>A -&gt; C -&gt; D -&gt; F -&gt; B -&gt; G -&gt; E</a:t>
            </a:r>
            <a:endParaRPr lang="zh-CN" altLang="en-US" sz="2000" strike="noStrike" noProof="1"/>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1085850"/>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输入格式：</a:t>
            </a:r>
            <a:endParaRPr lang="zh-CN" altLang="en-US" sz="20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输入包含多组测试数据。输入的第一行是一个整数T，表示有T组测试数据。</a:t>
            </a:r>
            <a:endParaRPr lang="zh-CN" altLang="en-US" sz="20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每组输入的第一行是两个整数N和M（1&lt;=N,M&lt;=100）。</a:t>
            </a:r>
            <a:endParaRPr lang="zh-CN" altLang="en-US" sz="20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接下来N行，每行输入M个字符，每个字符表示迷宫中的一个小方格。</a:t>
            </a:r>
            <a:endParaRPr lang="zh-CN" altLang="en-US" sz="20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字符的含义如下：</a:t>
            </a:r>
            <a:endParaRPr lang="zh-CN" altLang="en-US" sz="20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‘S’：起点</a:t>
            </a:r>
            <a:endParaRPr lang="zh-CN" altLang="en-US" sz="20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‘E’：终点</a:t>
            </a:r>
            <a:endParaRPr lang="zh-CN" altLang="en-US" sz="20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‘-’：空地，可以通过</a:t>
            </a:r>
            <a:endParaRPr lang="zh-CN" altLang="en-US" sz="20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‘#’：障碍，无法通过</a:t>
            </a:r>
            <a:endParaRPr lang="zh-CN" altLang="en-US" sz="20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000">
                <a:latin typeface="Arial" panose="020B0604020202020204" pitchFamily="34" charset="0"/>
                <a:ea typeface="宋体" panose="02010600030101010101" pitchFamily="2" charset="-122"/>
              </a:rPr>
              <a:t>输入数据保证有且仅有一个起点和终点。</a:t>
            </a:r>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1.4</a:t>
            </a:r>
            <a:r>
              <a:rPr lang="zh-CN" altLang="en-US" sz="320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rPr>
              <a:t>例题讲解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3935413"/>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输出：</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对于每组输入，输出从起点到终点的最短路程，如果不存在从起点到终点的路，则输出-1</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样例：样例输入：</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1</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5 5</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S-###</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E#---</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样例输出：</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1600">
                <a:latin typeface="Arial" panose="020B0604020202020204" pitchFamily="34" charset="0"/>
                <a:ea typeface="宋体" panose="02010600030101010101" pitchFamily="2" charset="-122"/>
              </a:rPr>
              <a:t>9</a:t>
            </a:r>
            <a:endParaRPr lang="zh-CN" altLang="en-US" sz="1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1.4</a:t>
            </a:r>
            <a:r>
              <a:rPr lang="zh-CN" altLang="en-US" sz="320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rPr>
              <a:t>例题讲解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24581" name="图片 3"/>
          <p:cNvPicPr>
            <a:picLocks noChangeAspect="1"/>
          </p:cNvPicPr>
          <p:nvPr/>
        </p:nvPicPr>
        <p:blipFill>
          <a:blip r:embed="rId1"/>
          <a:stretch>
            <a:fillRect/>
          </a:stretch>
        </p:blipFill>
        <p:spPr>
          <a:xfrm>
            <a:off x="4321175" y="3114675"/>
            <a:ext cx="3268663" cy="3367088"/>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1085850"/>
          </a:xfrm>
          <a:prstGeom prst="rect">
            <a:avLst/>
          </a:prstGeom>
          <a:noFill/>
          <a:ln w="9525">
            <a:noFill/>
          </a:ln>
        </p:spPr>
        <p:txBody>
          <a:bodyPr anchor="t"/>
          <a:p>
            <a:r>
              <a:rPr lang="en-US" altLang="zh-CN" sz="2000">
                <a:latin typeface="Arial" panose="020B0604020202020204" pitchFamily="34" charset="0"/>
                <a:ea typeface="宋体" panose="02010600030101010101" pitchFamily="2" charset="-122"/>
              </a:rPr>
              <a:t>1.</a:t>
            </a:r>
            <a:r>
              <a:rPr lang="zh-CN" altLang="en-US" sz="2000">
                <a:latin typeface="Arial" panose="020B0604020202020204" pitchFamily="34" charset="0"/>
                <a:ea typeface="宋体" panose="02010600030101010101" pitchFamily="2" charset="-122"/>
              </a:rPr>
              <a:t>怎样读入数据。对于起点</a:t>
            </a:r>
            <a:r>
              <a:rPr lang="en-US" altLang="zh-CN" sz="2000">
                <a:latin typeface="Arial" panose="020B0604020202020204" pitchFamily="34" charset="0"/>
                <a:ea typeface="宋体" panose="02010600030101010101" pitchFamily="2" charset="-122"/>
              </a:rPr>
              <a:t>'S',</a:t>
            </a:r>
            <a:r>
              <a:rPr lang="zh-CN" altLang="en-US" sz="2000">
                <a:latin typeface="Arial" panose="020B0604020202020204" pitchFamily="34" charset="0"/>
                <a:ea typeface="宋体" panose="02010600030101010101" pitchFamily="2" charset="-122"/>
              </a:rPr>
              <a:t>终点</a:t>
            </a:r>
            <a:r>
              <a:rPr lang="en-US" altLang="zh-CN" sz="2000">
                <a:latin typeface="Arial" panose="020B0604020202020204" pitchFamily="34" charset="0"/>
                <a:ea typeface="宋体" panose="02010600030101010101" pitchFamily="2" charset="-122"/>
              </a:rPr>
              <a:t>'E',</a:t>
            </a:r>
            <a:r>
              <a:rPr lang="zh-CN" altLang="en-US" sz="2000">
                <a:latin typeface="Arial" panose="020B0604020202020204" pitchFamily="34" charset="0"/>
                <a:ea typeface="宋体" panose="02010600030101010101" pitchFamily="2" charset="-122"/>
              </a:rPr>
              <a:t>空地</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障碍</a:t>
            </a:r>
            <a:r>
              <a:rPr lang="en-US" altLang="zh-CN" sz="2000">
                <a:latin typeface="Arial" panose="020B0604020202020204" pitchFamily="34" charset="0"/>
                <a:ea typeface="宋体" panose="02010600030101010101" pitchFamily="2" charset="-122"/>
              </a:rPr>
              <a:t>'#'</a:t>
            </a:r>
            <a:r>
              <a:rPr lang="zh-CN" altLang="zh-CN" sz="2000">
                <a:latin typeface="Arial" panose="020B0604020202020204" pitchFamily="34" charset="0"/>
                <a:ea typeface="宋体" panose="02010600030101010101" pitchFamily="2" charset="-122"/>
              </a:rPr>
              <a:t>。</a:t>
            </a:r>
            <a:endParaRPr lang="zh-CN" altLang="zh-CN" sz="2000">
              <a:latin typeface="Arial" panose="020B0604020202020204" pitchFamily="34" charset="0"/>
              <a:ea typeface="宋体" panose="02010600030101010101" pitchFamily="2" charset="-122"/>
            </a:endParaRPr>
          </a:p>
          <a:p>
            <a:r>
              <a:rPr lang="en-US" altLang="zh-CN" sz="2000">
                <a:latin typeface="Arial" panose="020B0604020202020204" pitchFamily="34" charset="0"/>
                <a:ea typeface="宋体" panose="02010600030101010101" pitchFamily="2" charset="-122"/>
              </a:rPr>
              <a:t>2.</a:t>
            </a:r>
            <a:r>
              <a:rPr lang="zh-CN" altLang="en-US" sz="2000">
                <a:latin typeface="Arial" panose="020B0604020202020204" pitchFamily="34" charset="0"/>
                <a:ea typeface="宋体" panose="02010600030101010101" pitchFamily="2" charset="-122"/>
              </a:rPr>
              <a:t>一维的线性结构（</a:t>
            </a:r>
            <a:r>
              <a:rPr lang="en-US" altLang="zh-CN" sz="2000">
                <a:latin typeface="Arial" panose="020B0604020202020204" pitchFamily="34" charset="0"/>
                <a:ea typeface="宋体" panose="02010600030101010101" pitchFamily="2" charset="-122"/>
              </a:rPr>
              <a:t>int</a:t>
            </a:r>
            <a:r>
              <a:rPr lang="zh-CN" altLang="en-US" sz="2000">
                <a:latin typeface="Arial" panose="020B0604020202020204" pitchFamily="34" charset="0"/>
                <a:ea typeface="宋体" panose="02010600030101010101" pitchFamily="2" charset="-122"/>
              </a:rPr>
              <a:t>）无法将整个地图（二维）保存全部信息。</a:t>
            </a:r>
            <a:endParaRPr lang="zh-CN" altLang="en-US" sz="2000">
              <a:latin typeface="Arial" panose="020B0604020202020204" pitchFamily="34" charset="0"/>
              <a:ea typeface="宋体" panose="02010600030101010101" pitchFamily="2" charset="-122"/>
            </a:endParaRPr>
          </a:p>
          <a:p>
            <a:r>
              <a:rPr lang="zh-CN" altLang="en-US" sz="2000">
                <a:latin typeface="Arial" panose="020B0604020202020204" pitchFamily="34" charset="0"/>
                <a:ea typeface="宋体" panose="02010600030101010101" pitchFamily="2" charset="-122"/>
              </a:rPr>
              <a:t>在</a:t>
            </a:r>
            <a:r>
              <a:rPr lang="en-US" altLang="zh-CN" sz="2000">
                <a:latin typeface="Arial" panose="020B0604020202020204" pitchFamily="34" charset="0"/>
                <a:ea typeface="宋体" panose="02010600030101010101" pitchFamily="2" charset="-122"/>
              </a:rPr>
              <a:t>BFS</a:t>
            </a:r>
            <a:r>
              <a:rPr lang="zh-CN" altLang="en-US" sz="2000">
                <a:latin typeface="Arial" panose="020B0604020202020204" pitchFamily="34" charset="0"/>
                <a:ea typeface="宋体" panose="02010600030101010101" pitchFamily="2" charset="-122"/>
              </a:rPr>
              <a:t>时，入队列的元素 需要什么条件。</a:t>
            </a:r>
            <a:endParaRPr lang="zh-CN" altLang="en-US" sz="2000">
              <a:latin typeface="Arial" panose="020B0604020202020204" pitchFamily="34" charset="0"/>
              <a:ea typeface="宋体" panose="02010600030101010101" pitchFamily="2" charset="-122"/>
            </a:endParaRPr>
          </a:p>
          <a:p>
            <a:r>
              <a:rPr lang="en-US" altLang="zh-CN" sz="2000">
                <a:latin typeface="Arial" panose="020B0604020202020204" pitchFamily="34" charset="0"/>
                <a:ea typeface="宋体" panose="02010600030101010101" pitchFamily="2" charset="-122"/>
              </a:rPr>
              <a:t>3.</a:t>
            </a:r>
            <a:r>
              <a:rPr lang="zh-CN" altLang="en-US" sz="2000">
                <a:latin typeface="Arial" panose="020B0604020202020204" pitchFamily="34" charset="0"/>
                <a:ea typeface="宋体" panose="02010600030101010101" pitchFamily="2" charset="-122"/>
              </a:rPr>
              <a:t>怎样理解只能向上下左右四个方向移动。</a:t>
            </a:r>
            <a:endParaRPr lang="zh-CN" altLang="en-US" sz="2000">
              <a:latin typeface="Arial" panose="020B0604020202020204" pitchFamily="34" charset="0"/>
              <a:ea typeface="宋体" panose="02010600030101010101" pitchFamily="2" charset="-122"/>
            </a:endParaRPr>
          </a:p>
          <a:p>
            <a:r>
              <a:rPr lang="en-US" altLang="zh-CN" sz="2000">
                <a:latin typeface="Arial" panose="020B0604020202020204" pitchFamily="34" charset="0"/>
                <a:ea typeface="宋体" panose="02010600030101010101" pitchFamily="2" charset="-122"/>
              </a:rPr>
              <a:t>4.</a:t>
            </a:r>
            <a:r>
              <a:rPr lang="zh-CN" altLang="en-US" sz="2000">
                <a:latin typeface="Arial" panose="020B0604020202020204" pitchFamily="34" charset="0"/>
                <a:ea typeface="宋体" panose="02010600030101010101" pitchFamily="2" charset="-122"/>
              </a:rPr>
              <a:t>如何去实现</a:t>
            </a:r>
            <a:r>
              <a:rPr lang="en-US" altLang="zh-CN" sz="2000">
                <a:latin typeface="Arial" panose="020B0604020202020204" pitchFamily="34" charset="0"/>
                <a:ea typeface="宋体" panose="02010600030101010101" pitchFamily="2" charset="-122"/>
              </a:rPr>
              <a:t>BFS</a:t>
            </a:r>
            <a:r>
              <a:rPr lang="zh-CN" altLang="en-US" sz="2000">
                <a:latin typeface="Arial" panose="020B0604020202020204" pitchFamily="34" charset="0"/>
                <a:ea typeface="宋体" panose="02010600030101010101" pitchFamily="2" charset="-122"/>
              </a:rPr>
              <a:t>。</a:t>
            </a:r>
            <a:endParaRPr lang="zh-CN" altLang="en-US" sz="2000">
              <a:latin typeface="Arial" panose="020B0604020202020204" pitchFamily="34" charset="0"/>
              <a:ea typeface="宋体" panose="02010600030101010101" pitchFamily="2" charset="-122"/>
            </a:endParaRPr>
          </a:p>
          <a:p>
            <a:r>
              <a:rPr lang="en-US" altLang="zh-CN" sz="2000">
                <a:latin typeface="Arial" panose="020B0604020202020204" pitchFamily="34" charset="0"/>
                <a:ea typeface="宋体" panose="02010600030101010101" pitchFamily="2" charset="-122"/>
              </a:rPr>
              <a:t>5.</a:t>
            </a:r>
            <a:r>
              <a:rPr lang="zh-CN" altLang="en-US" sz="2000">
                <a:latin typeface="Arial" panose="020B0604020202020204" pitchFamily="34" charset="0"/>
                <a:ea typeface="宋体" panose="02010600030101010101" pitchFamily="2" charset="-122"/>
              </a:rPr>
              <a:t>什么情况下不存在从起点到终点的路。</a:t>
            </a:r>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1.4</a:t>
            </a:r>
            <a:r>
              <a:rPr lang="zh-CN" altLang="en-US" sz="320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rPr>
              <a:t>例题讲解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buClrTx/>
              <a:buSzTx/>
              <a:buFont typeface="Arial" panose="020B0604020202020204" pitchFamily="34" charset="0"/>
              <a:buNone/>
              <a:defRPr/>
            </a:pPr>
            <a:r>
              <a:rPr kumimoji="0" 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j-ea"/>
                <a:cs typeface="Arial" panose="020B0604020202020204" pitchFamily="34" charset="0"/>
              </a:rPr>
              <a:t>DFS(</a:t>
            </a:r>
            <a:r>
              <a:rPr lang="zh-CN" altLang="zh-CN" sz="3200" noProof="1">
                <a:latin typeface="Arial" panose="020B0604020202020204" pitchFamily="34" charset="0"/>
                <a:ea typeface="宋体" panose="02010600030101010101" pitchFamily="2" charset="-122"/>
                <a:cs typeface="+mn-cs"/>
                <a:sym typeface="+mn-ea"/>
              </a:rPr>
              <a:t>深度优先搜索</a:t>
            </a:r>
            <a:r>
              <a:rPr kumimoji="0" 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j-ea"/>
                <a:cs typeface="Arial" panose="020B0604020202020204" pitchFamily="34" charset="0"/>
              </a:rPr>
              <a:t>)</a:t>
            </a:r>
            <a:br>
              <a:rPr kumimoji="0" lang="zh-CN" altLang="en-US" sz="3200" kern="1200" cap="none" spc="0" normalizeH="0" baseline="0" noProof="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49" charset="-122"/>
                <a:cs typeface="Arial" panose="020B0604020202020204" pitchFamily="34" charset="0"/>
              </a:rPr>
            </a:br>
            <a:endParaRPr kumimoji="0" lang="en-US" altLang="zh-CN" sz="3200" b="1" kern="0" cap="none" spc="0" normalizeH="0" baseline="0" noProof="0"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grpSp>
        <p:nvGrpSpPr>
          <p:cNvPr id="26626" name="Group 32"/>
          <p:cNvGrpSpPr/>
          <p:nvPr/>
        </p:nvGrpSpPr>
        <p:grpSpPr>
          <a:xfrm>
            <a:off x="1828800" y="2024063"/>
            <a:ext cx="5410200" cy="665162"/>
            <a:chOff x="1152" y="1275"/>
            <a:chExt cx="3408" cy="419"/>
          </a:xfrm>
        </p:grpSpPr>
        <p:grpSp>
          <p:nvGrpSpPr>
            <p:cNvPr id="26627" name="Group 3"/>
            <p:cNvGrpSpPr/>
            <p:nvPr/>
          </p:nvGrpSpPr>
          <p:grpSpPr>
            <a:xfrm>
              <a:off x="1152" y="1275"/>
              <a:ext cx="480" cy="419"/>
              <a:chOff x="1110" y="2656"/>
              <a:chExt cx="1549" cy="1351"/>
            </a:xfrm>
          </p:grpSpPr>
          <p:sp>
            <p:nvSpPr>
              <p:cNvPr id="26628" name="AutoShape 4"/>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26629" name="AutoShape 5"/>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1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6631" name="Line 11"/>
            <p:cNvSpPr/>
            <p:nvPr/>
          </p:nvSpPr>
          <p:spPr>
            <a:xfrm>
              <a:off x="1536" y="1659"/>
              <a:ext cx="3024" cy="0"/>
            </a:xfrm>
            <a:prstGeom prst="line">
              <a:avLst/>
            </a:prstGeom>
            <a:ln w="25400" cap="flat" cmpd="sng">
              <a:solidFill>
                <a:schemeClr val="tx2"/>
              </a:solidFill>
              <a:prstDash val="sysDot"/>
              <a:round/>
              <a:headEnd type="none" w="med" len="med"/>
              <a:tailEnd type="oval" w="med" len="med"/>
            </a:ln>
          </p:spPr>
        </p:sp>
        <p:sp>
          <p:nvSpPr>
            <p:cNvPr id="8" name="Text Box 12"/>
            <p:cNvSpPr txBox="1">
              <a:spLocks noChangeArrowheads="1"/>
            </p:cNvSpPr>
            <p:nvPr/>
          </p:nvSpPr>
          <p:spPr bwMode="auto">
            <a:xfrm>
              <a:off x="1890" y="1323"/>
              <a:ext cx="1011" cy="329"/>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rPr>
                <a:t>基本概念</a:t>
              </a:r>
              <a:endPar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
          <p:nvSpPr>
            <p:cNvPr id="26633" name="Text Box 13"/>
            <p:cNvSpPr txBox="1"/>
            <p:nvPr/>
          </p:nvSpPr>
          <p:spPr>
            <a:xfrm>
              <a:off x="1217" y="1337"/>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2.1</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26634" name="Group 33"/>
          <p:cNvGrpSpPr/>
          <p:nvPr/>
        </p:nvGrpSpPr>
        <p:grpSpPr>
          <a:xfrm>
            <a:off x="1828800" y="2938463"/>
            <a:ext cx="5410200" cy="1244600"/>
            <a:chOff x="1152" y="1851"/>
            <a:chExt cx="3408" cy="784"/>
          </a:xfrm>
        </p:grpSpPr>
        <p:grpSp>
          <p:nvGrpSpPr>
            <p:cNvPr id="26635" name="Group 7"/>
            <p:cNvGrpSpPr/>
            <p:nvPr/>
          </p:nvGrpSpPr>
          <p:grpSpPr>
            <a:xfrm>
              <a:off x="1152" y="1851"/>
              <a:ext cx="480" cy="419"/>
              <a:chOff x="3174" y="2656"/>
              <a:chExt cx="1549" cy="1351"/>
            </a:xfrm>
          </p:grpSpPr>
          <p:sp>
            <p:nvSpPr>
              <p:cNvPr id="26636" name="AutoShape 8"/>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26637" name="AutoShape 9"/>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6639" name="Line 14"/>
            <p:cNvSpPr/>
            <p:nvPr/>
          </p:nvSpPr>
          <p:spPr>
            <a:xfrm>
              <a:off x="1536" y="2235"/>
              <a:ext cx="3024" cy="0"/>
            </a:xfrm>
            <a:prstGeom prst="line">
              <a:avLst/>
            </a:prstGeom>
            <a:ln w="25400" cap="flat" cmpd="sng">
              <a:solidFill>
                <a:schemeClr val="tx2"/>
              </a:solidFill>
              <a:prstDash val="sysDot"/>
              <a:round/>
              <a:headEnd type="none" w="med" len="med"/>
              <a:tailEnd type="oval" w="med" len="med"/>
            </a:ln>
          </p:spPr>
        </p:sp>
        <p:sp>
          <p:nvSpPr>
            <p:cNvPr id="16" name="Text Box 15"/>
            <p:cNvSpPr txBox="1">
              <a:spLocks noChangeArrowheads="1"/>
            </p:cNvSpPr>
            <p:nvPr/>
          </p:nvSpPr>
          <p:spPr bwMode="auto">
            <a:xfrm>
              <a:off x="1890" y="1899"/>
              <a:ext cx="1011" cy="736"/>
            </a:xfrm>
            <a:prstGeom prst="rect">
              <a:avLst/>
            </a:prstGeom>
            <a:noFill/>
            <a:ln w="9525" algn="ctr">
              <a:noFill/>
              <a:miter lim="800000"/>
            </a:ln>
            <a:effectLst/>
          </p:spPr>
          <p:txBody>
            <a:bodyPr wrap="none">
              <a:spAutoFit/>
            </a:bodyPr>
            <a:lstStyle/>
            <a:p>
              <a:pPr marR="0" defTabSz="914400">
                <a:spcBef>
                  <a:spcPct val="50000"/>
                </a:spcBef>
                <a:buClrTx/>
                <a:buSzTx/>
                <a:buFont typeface="Arial" panose="020B0604020202020204" pitchFamily="34" charset="0"/>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rPr>
                <a:t>知识储备</a:t>
              </a:r>
              <a:endPar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endParaRPr>
            </a:p>
            <a:p>
              <a:pPr marR="0" defTabSz="914400">
                <a:spcBef>
                  <a:spcPct val="50000"/>
                </a:spcBef>
                <a:buClrTx/>
                <a:buSzTx/>
                <a:buFont typeface="Arial" panose="020B0604020202020204" pitchFamily="34" charset="0"/>
                <a:buNone/>
                <a:defRPr/>
              </a:pPr>
              <a:endParaRPr kumimoji="0" lang="en-US"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
          <p:nvSpPr>
            <p:cNvPr id="26641" name="Text Box 16"/>
            <p:cNvSpPr txBox="1"/>
            <p:nvPr/>
          </p:nvSpPr>
          <p:spPr>
            <a:xfrm>
              <a:off x="1217" y="1913"/>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2.2</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26642" name="Group 34"/>
          <p:cNvGrpSpPr/>
          <p:nvPr/>
        </p:nvGrpSpPr>
        <p:grpSpPr>
          <a:xfrm>
            <a:off x="1828800" y="3830638"/>
            <a:ext cx="5410200" cy="665162"/>
            <a:chOff x="1152" y="2413"/>
            <a:chExt cx="3408" cy="419"/>
          </a:xfrm>
        </p:grpSpPr>
        <p:grpSp>
          <p:nvGrpSpPr>
            <p:cNvPr id="26643" name="Group 17"/>
            <p:cNvGrpSpPr/>
            <p:nvPr/>
          </p:nvGrpSpPr>
          <p:grpSpPr>
            <a:xfrm>
              <a:off x="1152" y="2413"/>
              <a:ext cx="480" cy="419"/>
              <a:chOff x="1110" y="2656"/>
              <a:chExt cx="1549" cy="1351"/>
            </a:xfrm>
          </p:grpSpPr>
          <p:sp>
            <p:nvSpPr>
              <p:cNvPr id="26644" name="AutoShape 18"/>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26645" name="AutoShape 19"/>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6647" name="Line 25"/>
            <p:cNvSpPr/>
            <p:nvPr/>
          </p:nvSpPr>
          <p:spPr>
            <a:xfrm>
              <a:off x="1536" y="2797"/>
              <a:ext cx="3024" cy="0"/>
            </a:xfrm>
            <a:prstGeom prst="line">
              <a:avLst/>
            </a:prstGeom>
            <a:ln w="25400" cap="flat" cmpd="sng">
              <a:solidFill>
                <a:schemeClr val="tx2"/>
              </a:solidFill>
              <a:prstDash val="sysDot"/>
              <a:round/>
              <a:headEnd type="none" w="med" len="med"/>
              <a:tailEnd type="oval" w="med" len="med"/>
            </a:ln>
          </p:spPr>
        </p:sp>
        <p:sp>
          <p:nvSpPr>
            <p:cNvPr id="24" name="Text Box 26"/>
            <p:cNvSpPr txBox="1">
              <a:spLocks noChangeArrowheads="1"/>
            </p:cNvSpPr>
            <p:nvPr/>
          </p:nvSpPr>
          <p:spPr bwMode="auto">
            <a:xfrm>
              <a:off x="1898" y="2461"/>
              <a:ext cx="1011" cy="329"/>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mj-ea"/>
                  <a:ea typeface="+mj-ea"/>
                  <a:cs typeface="Arial" panose="020B0604020202020204" pitchFamily="34" charset="0"/>
                </a:rPr>
                <a:t>原理讲解</a:t>
              </a:r>
              <a:endParaRPr kumimoji="0" lang="zh-CN" altLang="en-US" sz="2800" kern="1200" cap="none" spc="0" normalizeH="0" baseline="0" noProof="0" dirty="0">
                <a:solidFill>
                  <a:srgbClr val="002060"/>
                </a:solidFill>
                <a:effectLst>
                  <a:outerShdw blurRad="38100" dist="38100" dir="2700000" algn="tl">
                    <a:srgbClr val="FFFFFF"/>
                  </a:outerShdw>
                </a:effectLst>
                <a:latin typeface="+mj-ea"/>
                <a:ea typeface="+mj-ea"/>
                <a:cs typeface="Arial" panose="020B0604020202020204" pitchFamily="34" charset="0"/>
              </a:endParaRPr>
            </a:p>
          </p:txBody>
        </p:sp>
        <p:sp>
          <p:nvSpPr>
            <p:cNvPr id="26649" name="Text Box 27"/>
            <p:cNvSpPr txBox="1"/>
            <p:nvPr/>
          </p:nvSpPr>
          <p:spPr>
            <a:xfrm>
              <a:off x="1217" y="2475"/>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2.3</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26650" name="Group 35"/>
          <p:cNvGrpSpPr/>
          <p:nvPr/>
        </p:nvGrpSpPr>
        <p:grpSpPr>
          <a:xfrm>
            <a:off x="1828800" y="4745038"/>
            <a:ext cx="5410200" cy="665162"/>
            <a:chOff x="1152" y="2989"/>
            <a:chExt cx="3408" cy="419"/>
          </a:xfrm>
        </p:grpSpPr>
        <p:grpSp>
          <p:nvGrpSpPr>
            <p:cNvPr id="26651" name="Group 21"/>
            <p:cNvGrpSpPr/>
            <p:nvPr/>
          </p:nvGrpSpPr>
          <p:grpSpPr>
            <a:xfrm>
              <a:off x="1152" y="2989"/>
              <a:ext cx="480" cy="419"/>
              <a:chOff x="3174" y="2656"/>
              <a:chExt cx="1549" cy="1351"/>
            </a:xfrm>
          </p:grpSpPr>
          <p:sp>
            <p:nvSpPr>
              <p:cNvPr id="26652" name="AutoShape 22"/>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26653" name="AutoShape 23"/>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3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6655" name="Line 28"/>
            <p:cNvSpPr/>
            <p:nvPr/>
          </p:nvSpPr>
          <p:spPr>
            <a:xfrm>
              <a:off x="1536" y="3373"/>
              <a:ext cx="3024" cy="0"/>
            </a:xfrm>
            <a:prstGeom prst="line">
              <a:avLst/>
            </a:prstGeom>
            <a:ln w="25400" cap="flat" cmpd="sng">
              <a:solidFill>
                <a:schemeClr val="tx2"/>
              </a:solidFill>
              <a:prstDash val="sysDot"/>
              <a:round/>
              <a:headEnd type="none" w="med" len="med"/>
              <a:tailEnd type="oval" w="med" len="med"/>
            </a:ln>
          </p:spPr>
        </p:sp>
        <p:sp>
          <p:nvSpPr>
            <p:cNvPr id="26656" name="Text Box 30"/>
            <p:cNvSpPr txBox="1"/>
            <p:nvPr/>
          </p:nvSpPr>
          <p:spPr>
            <a:xfrm>
              <a:off x="1217" y="3051"/>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2.4</a:t>
              </a:r>
              <a:endParaRPr lang="en-US" altLang="zh-CN" sz="2400" b="1" dirty="0">
                <a:solidFill>
                  <a:schemeClr val="bg1"/>
                </a:solidFill>
                <a:latin typeface="Arial" panose="020B0604020202020204" pitchFamily="34" charset="0"/>
                <a:ea typeface="Arial" panose="020B0604020202020204" pitchFamily="34" charset="0"/>
              </a:endParaRPr>
            </a:p>
          </p:txBody>
        </p:sp>
      </p:grpSp>
      <p:sp>
        <p:nvSpPr>
          <p:cNvPr id="37" name="Text Box 26"/>
          <p:cNvSpPr txBox="1">
            <a:spLocks noChangeArrowheads="1"/>
          </p:cNvSpPr>
          <p:nvPr/>
        </p:nvSpPr>
        <p:spPr bwMode="auto">
          <a:xfrm>
            <a:off x="3000375" y="4833938"/>
            <a:ext cx="1604963" cy="522288"/>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rPr>
              <a:t>例题讲解</a:t>
            </a:r>
            <a:endPar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1085850"/>
          </a:xfrm>
          <a:prstGeom prst="rect">
            <a:avLst/>
          </a:prstGeom>
          <a:noFill/>
          <a:ln w="9525">
            <a:noFill/>
          </a:ln>
        </p:spPr>
        <p:txBody>
          <a:bodyPr anchor="t"/>
          <a:p>
            <a:r>
              <a:rPr lang="zh-CN" altLang="en-US" sz="2000">
                <a:latin typeface="Arial" panose="020B0604020202020204" pitchFamily="34" charset="0"/>
                <a:ea typeface="宋体" panose="02010600030101010101" pitchFamily="2" charset="-122"/>
              </a:rPr>
              <a:t>深度优先搜索（缩写DFS）有点类似广度优先搜索，也是对一个连通图进行遍历的算法。它的思想</a:t>
            </a:r>
            <a:r>
              <a:rPr lang="zh-CN" altLang="en-US" sz="2000">
                <a:solidFill>
                  <a:srgbClr val="FF0000"/>
                </a:solidFill>
                <a:latin typeface="Arial" panose="020B0604020202020204" pitchFamily="34" charset="0"/>
                <a:ea typeface="宋体" panose="02010600030101010101" pitchFamily="2" charset="-122"/>
              </a:rPr>
              <a:t>是从一个顶点V0开始，沿着一条路一直走到底，如果发现不能到达目标解，那就返回到上一个节点，然后从另一条路开始走到底</a:t>
            </a:r>
            <a:r>
              <a:rPr lang="zh-CN" altLang="en-US" sz="2000">
                <a:latin typeface="Arial" panose="020B0604020202020204" pitchFamily="34" charset="0"/>
                <a:ea typeface="宋体" panose="02010600030101010101" pitchFamily="2" charset="-122"/>
              </a:rPr>
              <a:t>，这种尽量往深处走的概念即是深度优先的概念。</a:t>
            </a:r>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2.1</a:t>
            </a:r>
            <a:r>
              <a:rPr lang="zh-CN" altLang="en-US" sz="320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rPr>
              <a:t>基本概念</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1085850"/>
          </a:xfrm>
          <a:prstGeom prst="rect">
            <a:avLst/>
          </a:prstGeom>
          <a:noFill/>
          <a:ln w="9525">
            <a:noFill/>
          </a:ln>
        </p:spPr>
        <p:txBody>
          <a:bodyPr anchor="t"/>
          <a:p>
            <a:r>
              <a:rPr lang="en-US" altLang="zh-CN" sz="2000">
                <a:latin typeface="Arial" panose="020B0604020202020204" pitchFamily="34" charset="0"/>
                <a:ea typeface="宋体" panose="02010600030101010101" pitchFamily="2" charset="-122"/>
              </a:rPr>
              <a:t>1.</a:t>
            </a:r>
            <a:r>
              <a:rPr lang="zh-CN" altLang="en-US" sz="2000">
                <a:latin typeface="Arial" panose="020B0604020202020204" pitchFamily="34" charset="0"/>
                <a:ea typeface="宋体" panose="02010600030101010101" pitchFamily="2" charset="-122"/>
              </a:rPr>
              <a:t>递归：</a:t>
            </a:r>
            <a:endParaRPr lang="zh-CN" altLang="en-US" sz="2000">
              <a:latin typeface="Arial" panose="020B0604020202020204" pitchFamily="34" charset="0"/>
              <a:ea typeface="宋体" panose="02010600030101010101" pitchFamily="2" charset="-122"/>
            </a:endParaRPr>
          </a:p>
          <a:p>
            <a:r>
              <a:rPr lang="zh-CN" altLang="en-US" sz="2000">
                <a:latin typeface="Arial" panose="020B0604020202020204" pitchFamily="34" charset="0"/>
                <a:ea typeface="宋体" panose="02010600030101010101" pitchFamily="2" charset="-122"/>
              </a:rPr>
              <a:t>递归，就是在运行的过程中调用自己。</a:t>
            </a:r>
            <a:endParaRPr lang="zh-CN" altLang="en-US" sz="2000">
              <a:latin typeface="Arial" panose="020B0604020202020204" pitchFamily="34" charset="0"/>
              <a:ea typeface="宋体" panose="02010600030101010101" pitchFamily="2" charset="-122"/>
            </a:endParaRPr>
          </a:p>
          <a:p>
            <a:endParaRPr lang="zh-CN" altLang="en-US" sz="2000">
              <a:latin typeface="Arial" panose="020B0604020202020204" pitchFamily="34" charset="0"/>
              <a:ea typeface="宋体" panose="02010600030101010101" pitchFamily="2" charset="-122"/>
            </a:endParaRPr>
          </a:p>
          <a:p>
            <a:r>
              <a:rPr lang="zh-CN" altLang="en-US" sz="2000">
                <a:latin typeface="Arial" panose="020B0604020202020204" pitchFamily="34" charset="0"/>
                <a:ea typeface="宋体" panose="02010600030101010101" pitchFamily="2" charset="-122"/>
              </a:rPr>
              <a:t>构成递归需具备的条件：</a:t>
            </a:r>
            <a:endParaRPr lang="zh-CN" altLang="en-US" sz="2000">
              <a:latin typeface="Arial" panose="020B0604020202020204" pitchFamily="34" charset="0"/>
              <a:ea typeface="宋体" panose="02010600030101010101" pitchFamily="2" charset="-122"/>
            </a:endParaRPr>
          </a:p>
          <a:p>
            <a:r>
              <a:rPr lang="zh-CN" altLang="en-US" sz="2000">
                <a:latin typeface="Arial" panose="020B0604020202020204" pitchFamily="34" charset="0"/>
                <a:ea typeface="宋体" panose="02010600030101010101" pitchFamily="2" charset="-122"/>
              </a:rPr>
              <a:t>1. 子问题须与原始问题为同样的事，且更为简单；</a:t>
            </a:r>
            <a:endParaRPr lang="zh-CN" altLang="en-US" sz="2000">
              <a:latin typeface="Arial" panose="020B0604020202020204" pitchFamily="34" charset="0"/>
              <a:ea typeface="宋体" panose="02010600030101010101" pitchFamily="2" charset="-122"/>
            </a:endParaRPr>
          </a:p>
          <a:p>
            <a:r>
              <a:rPr lang="zh-CN" altLang="en-US" sz="2000">
                <a:latin typeface="Arial" panose="020B0604020202020204" pitchFamily="34" charset="0"/>
                <a:ea typeface="宋体" panose="02010600030101010101" pitchFamily="2" charset="-122"/>
              </a:rPr>
              <a:t>2. 不能无限制地调用本身，须有个出口，化简为非递归状况处理。</a:t>
            </a:r>
            <a:endParaRPr lang="zh-CN" altLang="en-US" sz="2000">
              <a:latin typeface="Arial" panose="020B0604020202020204" pitchFamily="34" charset="0"/>
              <a:ea typeface="宋体" panose="02010600030101010101" pitchFamily="2" charset="-122"/>
            </a:endParaRPr>
          </a:p>
          <a:p>
            <a:endParaRPr lang="zh-CN" altLang="en-US" sz="2000">
              <a:latin typeface="Arial" panose="020B0604020202020204" pitchFamily="34" charset="0"/>
              <a:ea typeface="宋体" panose="02010600030101010101" pitchFamily="2" charset="-122"/>
            </a:endParaRPr>
          </a:p>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2.2</a:t>
            </a:r>
            <a:r>
              <a:rPr lang="zh-CN" altLang="en-US" sz="3200" noProof="1">
                <a:latin typeface="Arial" panose="020B0604020202020204" pitchFamily="34" charset="0"/>
                <a:ea typeface="宋体" panose="02010600030101010101" pitchFamily="2" charset="-122"/>
                <a:cs typeface="+mn-cs"/>
                <a:sym typeface="+mn-ea"/>
              </a:rPr>
              <a:t>储备知识</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28677" name="内容占位符 3"/>
          <p:cNvPicPr>
            <a:picLocks noChangeAspect="1"/>
          </p:cNvPicPr>
          <p:nvPr/>
        </p:nvPicPr>
        <p:blipFill>
          <a:blip r:embed="rId1"/>
          <a:stretch>
            <a:fillRect/>
          </a:stretch>
        </p:blipFill>
        <p:spPr>
          <a:xfrm>
            <a:off x="184150" y="3976688"/>
            <a:ext cx="4033838" cy="2493962"/>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29701" name="内容占位符 8"/>
          <p:cNvPicPr>
            <a:picLocks noChangeAspect="1"/>
          </p:cNvPicPr>
          <p:nvPr/>
        </p:nvPicPr>
        <p:blipFill>
          <a:blip r:embed="rId1"/>
          <a:stretch>
            <a:fillRect/>
          </a:stretch>
        </p:blipFill>
        <p:spPr>
          <a:xfrm>
            <a:off x="184150" y="1690688"/>
            <a:ext cx="8837613" cy="5094287"/>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0725" name="内容占位符 3"/>
          <p:cNvPicPr>
            <a:picLocks noChangeAspect="1"/>
          </p:cNvPicPr>
          <p:nvPr/>
        </p:nvPicPr>
        <p:blipFill>
          <a:blip r:embed="rId1"/>
          <a:stretch>
            <a:fillRect/>
          </a:stretch>
        </p:blipFill>
        <p:spPr>
          <a:xfrm>
            <a:off x="0" y="1500188"/>
            <a:ext cx="6019800" cy="3092450"/>
          </a:xfrm>
          <a:prstGeom prst="rect">
            <a:avLst/>
          </a:prstGeom>
          <a:noFill/>
          <a:ln w="9525">
            <a:noFill/>
          </a:ln>
        </p:spPr>
      </p:pic>
      <p:pic>
        <p:nvPicPr>
          <p:cNvPr id="30726" name="图片 4"/>
          <p:cNvPicPr>
            <a:picLocks noChangeAspect="1"/>
          </p:cNvPicPr>
          <p:nvPr/>
        </p:nvPicPr>
        <p:blipFill>
          <a:blip r:embed="rId2"/>
          <a:stretch>
            <a:fillRect/>
          </a:stretch>
        </p:blipFill>
        <p:spPr>
          <a:xfrm>
            <a:off x="5818188" y="1492250"/>
            <a:ext cx="3325812" cy="5357813"/>
          </a:xfrm>
          <a:prstGeom prst="rect">
            <a:avLst/>
          </a:prstGeom>
          <a:noFill/>
          <a:ln w="9525">
            <a:noFill/>
          </a:ln>
        </p:spPr>
      </p:pic>
      <p:pic>
        <p:nvPicPr>
          <p:cNvPr id="30727" name="图片 5"/>
          <p:cNvPicPr>
            <a:picLocks noChangeAspect="1"/>
          </p:cNvPicPr>
          <p:nvPr/>
        </p:nvPicPr>
        <p:blipFill>
          <a:blip r:embed="rId3"/>
          <a:stretch>
            <a:fillRect/>
          </a:stretch>
        </p:blipFill>
        <p:spPr>
          <a:xfrm>
            <a:off x="-6350" y="4591050"/>
            <a:ext cx="5210175" cy="2266950"/>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buClrTx/>
              <a:buSzTx/>
              <a:buFont typeface="Arial" panose="020B0604020202020204" pitchFamily="34" charset="0"/>
              <a:buNone/>
              <a:defRPr/>
            </a:pPr>
            <a:r>
              <a:rPr kumimoji="0" 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j-ea"/>
                <a:cs typeface="Arial" panose="020B0604020202020204" pitchFamily="34" charset="0"/>
              </a:rPr>
              <a:t>DFS(</a:t>
            </a:r>
            <a:r>
              <a:rPr lang="zh-CN" altLang="en-US" sz="3200" noProof="1">
                <a:latin typeface="Arial" panose="020B0604020202020204" pitchFamily="34" charset="0"/>
                <a:ea typeface="宋体" panose="02010600030101010101" pitchFamily="2" charset="-122"/>
                <a:cs typeface="+mn-cs"/>
                <a:sym typeface="+mn-ea"/>
              </a:rPr>
              <a:t>广度优先搜索</a:t>
            </a:r>
            <a:r>
              <a:rPr kumimoji="0" 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j-ea"/>
                <a:cs typeface="Arial" panose="020B0604020202020204" pitchFamily="34" charset="0"/>
              </a:rPr>
              <a:t>)</a:t>
            </a:r>
            <a:br>
              <a:rPr kumimoji="0" lang="zh-CN" altLang="en-US" sz="3200" kern="1200" cap="none" spc="0" normalizeH="0" baseline="0" noProof="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49" charset="-122"/>
                <a:cs typeface="Arial" panose="020B0604020202020204" pitchFamily="34" charset="0"/>
              </a:rPr>
            </a:br>
            <a:endParaRPr kumimoji="0" lang="en-US" altLang="zh-CN" sz="3200" b="1" kern="0" cap="none" spc="0" normalizeH="0" baseline="0" noProof="0"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grpSp>
        <p:nvGrpSpPr>
          <p:cNvPr id="13314" name="Group 32"/>
          <p:cNvGrpSpPr/>
          <p:nvPr/>
        </p:nvGrpSpPr>
        <p:grpSpPr>
          <a:xfrm>
            <a:off x="1828800" y="2024063"/>
            <a:ext cx="5410200" cy="665162"/>
            <a:chOff x="1152" y="1275"/>
            <a:chExt cx="3408" cy="419"/>
          </a:xfrm>
        </p:grpSpPr>
        <p:grpSp>
          <p:nvGrpSpPr>
            <p:cNvPr id="13315" name="Group 3"/>
            <p:cNvGrpSpPr/>
            <p:nvPr/>
          </p:nvGrpSpPr>
          <p:grpSpPr>
            <a:xfrm>
              <a:off x="1152" y="1275"/>
              <a:ext cx="480" cy="419"/>
              <a:chOff x="1110" y="2656"/>
              <a:chExt cx="1549" cy="1351"/>
            </a:xfrm>
          </p:grpSpPr>
          <p:sp>
            <p:nvSpPr>
              <p:cNvPr id="13316" name="AutoShape 4"/>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13317" name="AutoShape 5"/>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1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13319" name="Line 11"/>
            <p:cNvSpPr/>
            <p:nvPr/>
          </p:nvSpPr>
          <p:spPr>
            <a:xfrm>
              <a:off x="1536" y="1659"/>
              <a:ext cx="3024" cy="0"/>
            </a:xfrm>
            <a:prstGeom prst="line">
              <a:avLst/>
            </a:prstGeom>
            <a:ln w="25400" cap="flat" cmpd="sng">
              <a:solidFill>
                <a:schemeClr val="tx2"/>
              </a:solidFill>
              <a:prstDash val="sysDot"/>
              <a:round/>
              <a:headEnd type="none" w="med" len="med"/>
              <a:tailEnd type="oval" w="med" len="med"/>
            </a:ln>
          </p:spPr>
        </p:sp>
        <p:sp>
          <p:nvSpPr>
            <p:cNvPr id="8" name="Text Box 12"/>
            <p:cNvSpPr txBox="1">
              <a:spLocks noChangeArrowheads="1"/>
            </p:cNvSpPr>
            <p:nvPr/>
          </p:nvSpPr>
          <p:spPr bwMode="auto">
            <a:xfrm>
              <a:off x="1890" y="1323"/>
              <a:ext cx="1011" cy="329"/>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rPr>
                <a:t>基本概念</a:t>
              </a:r>
              <a:endPar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
          <p:nvSpPr>
            <p:cNvPr id="13321" name="Text Box 13"/>
            <p:cNvSpPr txBox="1"/>
            <p:nvPr/>
          </p:nvSpPr>
          <p:spPr>
            <a:xfrm>
              <a:off x="1217" y="1337"/>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1.1</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13322" name="Group 33"/>
          <p:cNvGrpSpPr/>
          <p:nvPr/>
        </p:nvGrpSpPr>
        <p:grpSpPr>
          <a:xfrm>
            <a:off x="1828800" y="2938463"/>
            <a:ext cx="5410200" cy="1244600"/>
            <a:chOff x="1152" y="1851"/>
            <a:chExt cx="3408" cy="784"/>
          </a:xfrm>
        </p:grpSpPr>
        <p:grpSp>
          <p:nvGrpSpPr>
            <p:cNvPr id="13323" name="Group 7"/>
            <p:cNvGrpSpPr/>
            <p:nvPr/>
          </p:nvGrpSpPr>
          <p:grpSpPr>
            <a:xfrm>
              <a:off x="1152" y="1851"/>
              <a:ext cx="480" cy="419"/>
              <a:chOff x="3174" y="2656"/>
              <a:chExt cx="1549" cy="1351"/>
            </a:xfrm>
          </p:grpSpPr>
          <p:sp>
            <p:nvSpPr>
              <p:cNvPr id="13324" name="AutoShape 8"/>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13325" name="AutoShape 9"/>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13327" name="Line 14"/>
            <p:cNvSpPr/>
            <p:nvPr/>
          </p:nvSpPr>
          <p:spPr>
            <a:xfrm>
              <a:off x="1536" y="2235"/>
              <a:ext cx="3024" cy="0"/>
            </a:xfrm>
            <a:prstGeom prst="line">
              <a:avLst/>
            </a:prstGeom>
            <a:ln w="25400" cap="flat" cmpd="sng">
              <a:solidFill>
                <a:schemeClr val="tx2"/>
              </a:solidFill>
              <a:prstDash val="sysDot"/>
              <a:round/>
              <a:headEnd type="none" w="med" len="med"/>
              <a:tailEnd type="oval" w="med" len="med"/>
            </a:ln>
          </p:spPr>
        </p:sp>
        <p:sp>
          <p:nvSpPr>
            <p:cNvPr id="16" name="Text Box 15"/>
            <p:cNvSpPr txBox="1">
              <a:spLocks noChangeArrowheads="1"/>
            </p:cNvSpPr>
            <p:nvPr/>
          </p:nvSpPr>
          <p:spPr bwMode="auto">
            <a:xfrm>
              <a:off x="1890" y="1899"/>
              <a:ext cx="1011" cy="736"/>
            </a:xfrm>
            <a:prstGeom prst="rect">
              <a:avLst/>
            </a:prstGeom>
            <a:noFill/>
            <a:ln w="9525" algn="ctr">
              <a:noFill/>
              <a:miter lim="800000"/>
            </a:ln>
            <a:effectLst/>
          </p:spPr>
          <p:txBody>
            <a:bodyPr wrap="none">
              <a:spAutoFit/>
            </a:bodyPr>
            <a:lstStyle/>
            <a:p>
              <a:pPr marR="0" defTabSz="914400">
                <a:spcBef>
                  <a:spcPct val="50000"/>
                </a:spcBef>
                <a:buClrTx/>
                <a:buSzTx/>
                <a:buFont typeface="Arial" panose="020B0604020202020204" pitchFamily="34" charset="0"/>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rPr>
                <a:t>知识储备</a:t>
              </a:r>
              <a:endPar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endParaRPr>
            </a:p>
            <a:p>
              <a:pPr marR="0" defTabSz="914400">
                <a:spcBef>
                  <a:spcPct val="50000"/>
                </a:spcBef>
                <a:buClrTx/>
                <a:buSzTx/>
                <a:buFont typeface="Arial" panose="020B0604020202020204" pitchFamily="34" charset="0"/>
                <a:buNone/>
                <a:defRPr/>
              </a:pPr>
              <a:endParaRPr kumimoji="0" lang="en-US"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
          <p:nvSpPr>
            <p:cNvPr id="13329" name="Text Box 16"/>
            <p:cNvSpPr txBox="1"/>
            <p:nvPr/>
          </p:nvSpPr>
          <p:spPr>
            <a:xfrm>
              <a:off x="1217" y="1913"/>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1.2</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13330" name="Group 34"/>
          <p:cNvGrpSpPr/>
          <p:nvPr/>
        </p:nvGrpSpPr>
        <p:grpSpPr>
          <a:xfrm>
            <a:off x="1828800" y="3830638"/>
            <a:ext cx="5410200" cy="665162"/>
            <a:chOff x="1152" y="2413"/>
            <a:chExt cx="3408" cy="419"/>
          </a:xfrm>
        </p:grpSpPr>
        <p:grpSp>
          <p:nvGrpSpPr>
            <p:cNvPr id="13331" name="Group 17"/>
            <p:cNvGrpSpPr/>
            <p:nvPr/>
          </p:nvGrpSpPr>
          <p:grpSpPr>
            <a:xfrm>
              <a:off x="1152" y="2413"/>
              <a:ext cx="480" cy="419"/>
              <a:chOff x="1110" y="2656"/>
              <a:chExt cx="1549" cy="1351"/>
            </a:xfrm>
          </p:grpSpPr>
          <p:sp>
            <p:nvSpPr>
              <p:cNvPr id="13332" name="AutoShape 18"/>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13333" name="AutoShape 19"/>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13335" name="Line 25"/>
            <p:cNvSpPr/>
            <p:nvPr/>
          </p:nvSpPr>
          <p:spPr>
            <a:xfrm>
              <a:off x="1536" y="2797"/>
              <a:ext cx="3024" cy="0"/>
            </a:xfrm>
            <a:prstGeom prst="line">
              <a:avLst/>
            </a:prstGeom>
            <a:ln w="25400" cap="flat" cmpd="sng">
              <a:solidFill>
                <a:schemeClr val="tx2"/>
              </a:solidFill>
              <a:prstDash val="sysDot"/>
              <a:round/>
              <a:headEnd type="none" w="med" len="med"/>
              <a:tailEnd type="oval" w="med" len="med"/>
            </a:ln>
          </p:spPr>
        </p:sp>
        <p:sp>
          <p:nvSpPr>
            <p:cNvPr id="24" name="Text Box 26"/>
            <p:cNvSpPr txBox="1">
              <a:spLocks noChangeArrowheads="1"/>
            </p:cNvSpPr>
            <p:nvPr/>
          </p:nvSpPr>
          <p:spPr bwMode="auto">
            <a:xfrm>
              <a:off x="1898" y="2461"/>
              <a:ext cx="1011" cy="329"/>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mj-ea"/>
                  <a:ea typeface="+mj-ea"/>
                  <a:cs typeface="Arial" panose="020B0604020202020204" pitchFamily="34" charset="0"/>
                </a:rPr>
                <a:t>原理讲解</a:t>
              </a:r>
              <a:endParaRPr kumimoji="0" lang="zh-CN" altLang="en-US" sz="2800" kern="1200" cap="none" spc="0" normalizeH="0" baseline="0" noProof="0" dirty="0">
                <a:solidFill>
                  <a:srgbClr val="002060"/>
                </a:solidFill>
                <a:effectLst>
                  <a:outerShdw blurRad="38100" dist="38100" dir="2700000" algn="tl">
                    <a:srgbClr val="FFFFFF"/>
                  </a:outerShdw>
                </a:effectLst>
                <a:latin typeface="+mj-ea"/>
                <a:ea typeface="+mj-ea"/>
                <a:cs typeface="Arial" panose="020B0604020202020204" pitchFamily="34" charset="0"/>
              </a:endParaRPr>
            </a:p>
          </p:txBody>
        </p:sp>
        <p:sp>
          <p:nvSpPr>
            <p:cNvPr id="13337" name="Text Box 27"/>
            <p:cNvSpPr txBox="1"/>
            <p:nvPr/>
          </p:nvSpPr>
          <p:spPr>
            <a:xfrm>
              <a:off x="1217" y="2475"/>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1.3</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13338" name="Group 35"/>
          <p:cNvGrpSpPr/>
          <p:nvPr/>
        </p:nvGrpSpPr>
        <p:grpSpPr>
          <a:xfrm>
            <a:off x="1828800" y="4745038"/>
            <a:ext cx="5410200" cy="665162"/>
            <a:chOff x="1152" y="2989"/>
            <a:chExt cx="3408" cy="419"/>
          </a:xfrm>
        </p:grpSpPr>
        <p:grpSp>
          <p:nvGrpSpPr>
            <p:cNvPr id="13339" name="Group 21"/>
            <p:cNvGrpSpPr/>
            <p:nvPr/>
          </p:nvGrpSpPr>
          <p:grpSpPr>
            <a:xfrm>
              <a:off x="1152" y="2989"/>
              <a:ext cx="480" cy="419"/>
              <a:chOff x="3174" y="2656"/>
              <a:chExt cx="1549" cy="1351"/>
            </a:xfrm>
          </p:grpSpPr>
          <p:sp>
            <p:nvSpPr>
              <p:cNvPr id="13340" name="AutoShape 22"/>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13341" name="AutoShape 23"/>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3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13343" name="Line 28"/>
            <p:cNvSpPr/>
            <p:nvPr/>
          </p:nvSpPr>
          <p:spPr>
            <a:xfrm>
              <a:off x="1536" y="3373"/>
              <a:ext cx="3024" cy="0"/>
            </a:xfrm>
            <a:prstGeom prst="line">
              <a:avLst/>
            </a:prstGeom>
            <a:ln w="25400" cap="flat" cmpd="sng">
              <a:solidFill>
                <a:schemeClr val="tx2"/>
              </a:solidFill>
              <a:prstDash val="sysDot"/>
              <a:round/>
              <a:headEnd type="none" w="med" len="med"/>
              <a:tailEnd type="oval" w="med" len="med"/>
            </a:ln>
          </p:spPr>
        </p:sp>
        <p:sp>
          <p:nvSpPr>
            <p:cNvPr id="13344" name="Text Box 30"/>
            <p:cNvSpPr txBox="1"/>
            <p:nvPr/>
          </p:nvSpPr>
          <p:spPr>
            <a:xfrm>
              <a:off x="1217" y="3051"/>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1.4</a:t>
              </a:r>
              <a:endParaRPr lang="en-US" altLang="zh-CN" sz="2400" b="1" dirty="0">
                <a:solidFill>
                  <a:schemeClr val="bg1"/>
                </a:solidFill>
                <a:latin typeface="Arial" panose="020B0604020202020204" pitchFamily="34" charset="0"/>
                <a:ea typeface="Arial" panose="020B0604020202020204" pitchFamily="34" charset="0"/>
              </a:endParaRPr>
            </a:p>
          </p:txBody>
        </p:sp>
      </p:grpSp>
      <p:sp>
        <p:nvSpPr>
          <p:cNvPr id="37" name="Text Box 26"/>
          <p:cNvSpPr txBox="1">
            <a:spLocks noChangeArrowheads="1"/>
          </p:cNvSpPr>
          <p:nvPr/>
        </p:nvSpPr>
        <p:spPr bwMode="auto">
          <a:xfrm>
            <a:off x="3000375" y="4833938"/>
            <a:ext cx="1604963" cy="522288"/>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rPr>
              <a:t>例题讲解</a:t>
            </a:r>
            <a:endPar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1085850"/>
          </a:xfrm>
          <a:prstGeom prst="rect">
            <a:avLst/>
          </a:prstGeom>
          <a:noFill/>
          <a:ln w="9525">
            <a:noFill/>
          </a:ln>
        </p:spPr>
        <p:txBody>
          <a:bodyPr anchor="t"/>
          <a:p>
            <a:r>
              <a:rPr lang="zh-CN" altLang="en-US" sz="2000">
                <a:latin typeface="Arial" panose="020B0604020202020204" pitchFamily="34" charset="0"/>
                <a:ea typeface="宋体" panose="02010600030101010101" pitchFamily="2" charset="-122"/>
              </a:rPr>
              <a:t>如图</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求图中的V0出发，是否存在一条路径长度为4的搜索路径。</a:t>
            </a:r>
            <a:endParaRPr lang="en-US" altLang="zh-CN"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1749" name="内容占位符 3"/>
          <p:cNvPicPr>
            <a:picLocks noChangeAspect="1"/>
          </p:cNvPicPr>
          <p:nvPr/>
        </p:nvPicPr>
        <p:blipFill>
          <a:blip r:embed="rId1"/>
          <a:stretch>
            <a:fillRect/>
          </a:stretch>
        </p:blipFill>
        <p:spPr>
          <a:xfrm>
            <a:off x="641350" y="2598738"/>
            <a:ext cx="7515225" cy="3113087"/>
          </a:xfrm>
          <a:prstGeom prst="rect">
            <a:avLst/>
          </a:prstGeom>
          <a:noFill/>
          <a:ln w="9525">
            <a:noFill/>
          </a:ln>
        </p:spPr>
      </p:pic>
      <p:sp>
        <p:nvSpPr>
          <p:cNvPr id="31750" name="文本框 2"/>
          <p:cNvSpPr txBox="1"/>
          <p:nvPr/>
        </p:nvSpPr>
        <p:spPr>
          <a:xfrm>
            <a:off x="531813" y="5989638"/>
            <a:ext cx="7281862" cy="398462"/>
          </a:xfrm>
          <a:prstGeom prst="rect">
            <a:avLst/>
          </a:prstGeom>
          <a:noFill/>
          <a:ln w="9525">
            <a:noFill/>
          </a:ln>
        </p:spPr>
        <p:txBody>
          <a:bodyPr wrap="square" anchor="t">
            <a:spAutoFit/>
          </a:bodyPr>
          <a:p>
            <a:r>
              <a:rPr lang="zh-CN" altLang="en-US" sz="2000">
                <a:latin typeface="Arial" panose="020B0604020202020204" pitchFamily="34" charset="0"/>
                <a:ea typeface="宋体" panose="02010600030101010101" pitchFamily="2" charset="-122"/>
              </a:rPr>
              <a:t>显然，我们知道是有这样一个解的：V0-&gt;V3-&gt;V5-&gt;V6。</a:t>
            </a:r>
            <a:endParaRPr lang="zh-CN" altLang="en-US" sz="200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2773" name="内容占位符 3"/>
          <p:cNvPicPr>
            <a:picLocks noChangeAspect="1"/>
          </p:cNvPicPr>
          <p:nvPr/>
        </p:nvPicPr>
        <p:blipFill>
          <a:blip r:embed="rId1"/>
          <a:stretch>
            <a:fillRect/>
          </a:stretch>
        </p:blipFill>
        <p:spPr>
          <a:xfrm>
            <a:off x="0" y="1500188"/>
            <a:ext cx="9145588" cy="5368925"/>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3797" name="内容占位符 3"/>
          <p:cNvPicPr>
            <a:picLocks noChangeAspect="1"/>
          </p:cNvPicPr>
          <p:nvPr/>
        </p:nvPicPr>
        <p:blipFill>
          <a:blip r:embed="rId1"/>
          <a:stretch>
            <a:fillRect/>
          </a:stretch>
        </p:blipFill>
        <p:spPr>
          <a:xfrm>
            <a:off x="0" y="1492250"/>
            <a:ext cx="9144000" cy="5441950"/>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4821" name="内容占位符 3"/>
          <p:cNvPicPr>
            <a:picLocks noChangeAspect="1"/>
          </p:cNvPicPr>
          <p:nvPr/>
        </p:nvPicPr>
        <p:blipFill>
          <a:blip r:embed="rId1"/>
          <a:stretch>
            <a:fillRect/>
          </a:stretch>
        </p:blipFill>
        <p:spPr>
          <a:xfrm>
            <a:off x="0" y="1492250"/>
            <a:ext cx="9145588" cy="5399088"/>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5845" name="内容占位符 3"/>
          <p:cNvPicPr>
            <a:picLocks noChangeAspect="1"/>
          </p:cNvPicPr>
          <p:nvPr/>
        </p:nvPicPr>
        <p:blipFill>
          <a:blip r:embed="rId1"/>
          <a:stretch>
            <a:fillRect/>
          </a:stretch>
        </p:blipFill>
        <p:spPr>
          <a:xfrm>
            <a:off x="0" y="1500188"/>
            <a:ext cx="9174163" cy="5338762"/>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6869" name="内容占位符 3"/>
          <p:cNvPicPr>
            <a:picLocks noChangeAspect="1"/>
          </p:cNvPicPr>
          <p:nvPr/>
        </p:nvPicPr>
        <p:blipFill>
          <a:blip r:embed="rId1"/>
          <a:stretch>
            <a:fillRect/>
          </a:stretch>
        </p:blipFill>
        <p:spPr>
          <a:xfrm>
            <a:off x="0" y="1500188"/>
            <a:ext cx="9174163" cy="5303837"/>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42950" y="2027238"/>
            <a:ext cx="8431213"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7893" name="内容占位符 3"/>
          <p:cNvPicPr>
            <a:picLocks noChangeAspect="1"/>
          </p:cNvPicPr>
          <p:nvPr/>
        </p:nvPicPr>
        <p:blipFill>
          <a:blip r:embed="rId1"/>
          <a:stretch>
            <a:fillRect/>
          </a:stretch>
        </p:blipFill>
        <p:spPr>
          <a:xfrm>
            <a:off x="0" y="1500188"/>
            <a:ext cx="9174163" cy="5307012"/>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8917" name="内容占位符 3"/>
          <p:cNvPicPr>
            <a:picLocks noChangeAspect="1"/>
          </p:cNvPicPr>
          <p:nvPr/>
        </p:nvPicPr>
        <p:blipFill>
          <a:blip r:embed="rId1"/>
          <a:stretch>
            <a:fillRect/>
          </a:stretch>
        </p:blipFill>
        <p:spPr>
          <a:xfrm>
            <a:off x="0" y="1492250"/>
            <a:ext cx="9145588" cy="5354638"/>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39941" name="内容占位符 3"/>
          <p:cNvPicPr>
            <a:picLocks noChangeAspect="1"/>
          </p:cNvPicPr>
          <p:nvPr/>
        </p:nvPicPr>
        <p:blipFill>
          <a:blip r:embed="rId1"/>
          <a:stretch>
            <a:fillRect/>
          </a:stretch>
        </p:blipFill>
        <p:spPr>
          <a:xfrm>
            <a:off x="0" y="1501775"/>
            <a:ext cx="9174163" cy="5359400"/>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4" name="内容占位符 3"/>
          <p:cNvPicPr>
            <a:picLocks noChangeAspect="1"/>
          </p:cNvPicPr>
          <p:nvPr/>
        </p:nvPicPr>
        <p:blipFill>
          <a:blip r:embed="rId1"/>
          <a:stretch>
            <a:fillRect/>
          </a:stretch>
        </p:blipFill>
        <p:spPr>
          <a:xfrm>
            <a:off x="0" y="1492885"/>
            <a:ext cx="9174478" cy="5360035"/>
          </a:xfrm>
          <a:prstGeom prst="rect">
            <a:avLst/>
          </a:prstGeom>
          <a:effectLst>
            <a:softEdge rad="850900"/>
          </a:effectLst>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1971675"/>
            <a:ext cx="8431212" cy="1085850"/>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广度优先搜索算法（又称广度优先搜索）是最简便的图的搜索算法之一，这一算法也是很多重要的图的算法的原型。Dijkstra单源最短路径算法和Prim最小生成树算法都采用了和宽度优先搜索类似的思想。其别名又叫BFS，属于一种盲目搜寻法，目的是</a:t>
            </a:r>
            <a:r>
              <a:rPr lang="zh-CN" altLang="en-US" sz="2600">
                <a:solidFill>
                  <a:srgbClr val="FF0000"/>
                </a:solidFill>
                <a:latin typeface="Arial" panose="020B0604020202020204" pitchFamily="34" charset="0"/>
                <a:ea typeface="宋体" panose="02010600030101010101" pitchFamily="2" charset="-122"/>
              </a:rPr>
              <a:t>系统地展开并检查图中的所有节点，以找寻结果</a:t>
            </a:r>
            <a:r>
              <a:rPr lang="zh-CN" altLang="en-US" sz="2600">
                <a:latin typeface="Arial" panose="020B0604020202020204" pitchFamily="34" charset="0"/>
                <a:ea typeface="宋体" panose="02010600030101010101" pitchFamily="2" charset="-122"/>
              </a:rPr>
              <a:t>。换句话说，它并不考虑结果的可能位置，彻底地搜索整张图，直到找到结果为止。</a:t>
            </a:r>
            <a:endParaRPr lang="zh-CN" altLang="en-US" sz="2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buClrTx/>
              <a:buSzTx/>
              <a:buFont typeface="Arial" panose="020B0604020202020204" pitchFamily="34" charset="0"/>
              <a:buNone/>
              <a:defRPr/>
            </a:pPr>
            <a:r>
              <a:rPr kumimoji="0" lang="en-US" altLang="zh-CN"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rPr>
              <a:t>1.1BFS</a:t>
            </a:r>
            <a:r>
              <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rPr>
              <a:t>的基本概念</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41989" name="内容占位符 3"/>
          <p:cNvPicPr>
            <a:picLocks noChangeAspect="1"/>
          </p:cNvPicPr>
          <p:nvPr/>
        </p:nvPicPr>
        <p:blipFill>
          <a:blip r:embed="rId1"/>
          <a:stretch>
            <a:fillRect/>
          </a:stretch>
        </p:blipFill>
        <p:spPr>
          <a:xfrm>
            <a:off x="0" y="1500188"/>
            <a:ext cx="9174163" cy="5362575"/>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4" name="内容占位符 3"/>
          <p:cNvPicPr>
            <a:picLocks noChangeAspect="1"/>
          </p:cNvPicPr>
          <p:nvPr/>
        </p:nvPicPr>
        <p:blipFill>
          <a:blip r:embed="rId1"/>
          <a:stretch>
            <a:fillRect/>
          </a:stretch>
        </p:blipFill>
        <p:spPr>
          <a:xfrm>
            <a:off x="0" y="1492885"/>
            <a:ext cx="9174478" cy="5360035"/>
          </a:xfrm>
          <a:prstGeom prst="rect">
            <a:avLst/>
          </a:prstGeom>
          <a:effectLst>
            <a:softEdge rad="850900"/>
          </a:effectLst>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19300"/>
            <a:ext cx="8431212" cy="1085850"/>
          </a:xfrm>
          <a:prstGeom prst="rect">
            <a:avLst/>
          </a:prstGeom>
          <a:noFill/>
          <a:ln w="9525">
            <a:noFill/>
          </a:ln>
        </p:spPr>
        <p:txBody>
          <a:bodyPr anchor="t"/>
          <a:p>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2.3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44037" name="内容占位符 3"/>
          <p:cNvPicPr>
            <a:picLocks noChangeAspect="1"/>
          </p:cNvPicPr>
          <p:nvPr/>
        </p:nvPicPr>
        <p:blipFill>
          <a:blip r:embed="rId1"/>
          <a:stretch>
            <a:fillRect/>
          </a:stretch>
        </p:blipFill>
        <p:spPr>
          <a:xfrm>
            <a:off x="0" y="1493838"/>
            <a:ext cx="9174163" cy="5340350"/>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buClrTx/>
              <a:buSzTx/>
              <a:buFont typeface="Arial" panose="020B0604020202020204" pitchFamily="34" charset="0"/>
              <a:buNone/>
              <a:defRPr/>
            </a:pPr>
            <a:r>
              <a:rPr kumimoji="0" lang="zh-CN"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j-ea"/>
                <a:cs typeface="Arial" panose="020B0604020202020204" pitchFamily="34" charset="0"/>
              </a:rPr>
              <a:t>最短路</a:t>
            </a:r>
            <a:br>
              <a:rPr kumimoji="0" lang="zh-CN" altLang="en-US" sz="3200" kern="1200" cap="none" spc="0" normalizeH="0" baseline="0" noProof="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49" charset="-122"/>
                <a:cs typeface="Arial" panose="020B0604020202020204" pitchFamily="34" charset="0"/>
              </a:rPr>
            </a:br>
            <a:endParaRPr kumimoji="0" lang="en-US" altLang="zh-CN" sz="3200" b="1" kern="0" cap="none" spc="0" normalizeH="0" baseline="0" noProof="0"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grpSp>
        <p:nvGrpSpPr>
          <p:cNvPr id="46082" name="Group 32"/>
          <p:cNvGrpSpPr/>
          <p:nvPr/>
        </p:nvGrpSpPr>
        <p:grpSpPr>
          <a:xfrm>
            <a:off x="1828800" y="2024063"/>
            <a:ext cx="5410200" cy="665162"/>
            <a:chOff x="1152" y="1275"/>
            <a:chExt cx="3408" cy="419"/>
          </a:xfrm>
        </p:grpSpPr>
        <p:grpSp>
          <p:nvGrpSpPr>
            <p:cNvPr id="46083" name="Group 3"/>
            <p:cNvGrpSpPr/>
            <p:nvPr/>
          </p:nvGrpSpPr>
          <p:grpSpPr>
            <a:xfrm>
              <a:off x="1152" y="1275"/>
              <a:ext cx="480" cy="419"/>
              <a:chOff x="1110" y="2656"/>
              <a:chExt cx="1549" cy="1351"/>
            </a:xfrm>
          </p:grpSpPr>
          <p:sp>
            <p:nvSpPr>
              <p:cNvPr id="46084" name="AutoShape 4"/>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46085" name="AutoShape 5"/>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1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46087" name="Line 11"/>
            <p:cNvSpPr/>
            <p:nvPr/>
          </p:nvSpPr>
          <p:spPr>
            <a:xfrm>
              <a:off x="1536" y="1659"/>
              <a:ext cx="3024" cy="0"/>
            </a:xfrm>
            <a:prstGeom prst="line">
              <a:avLst/>
            </a:prstGeom>
            <a:ln w="25400" cap="flat" cmpd="sng">
              <a:solidFill>
                <a:schemeClr val="tx2"/>
              </a:solidFill>
              <a:prstDash val="sysDot"/>
              <a:round/>
              <a:headEnd type="none" w="med" len="med"/>
              <a:tailEnd type="oval" w="med" len="med"/>
            </a:ln>
          </p:spPr>
        </p:sp>
        <p:sp>
          <p:nvSpPr>
            <p:cNvPr id="8" name="Text Box 12"/>
            <p:cNvSpPr txBox="1">
              <a:spLocks noChangeArrowheads="1"/>
            </p:cNvSpPr>
            <p:nvPr/>
          </p:nvSpPr>
          <p:spPr bwMode="auto">
            <a:xfrm>
              <a:off x="1890" y="1323"/>
              <a:ext cx="1011" cy="329"/>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rPr>
                <a:t>基本分类</a:t>
              </a:r>
              <a:endPar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
          <p:nvSpPr>
            <p:cNvPr id="46089" name="Text Box 13"/>
            <p:cNvSpPr txBox="1"/>
            <p:nvPr/>
          </p:nvSpPr>
          <p:spPr>
            <a:xfrm>
              <a:off x="1217" y="1337"/>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3.1</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46090" name="Group 33"/>
          <p:cNvGrpSpPr/>
          <p:nvPr/>
        </p:nvGrpSpPr>
        <p:grpSpPr>
          <a:xfrm>
            <a:off x="1828800" y="2938463"/>
            <a:ext cx="5410200" cy="1244600"/>
            <a:chOff x="1152" y="1851"/>
            <a:chExt cx="3408" cy="784"/>
          </a:xfrm>
        </p:grpSpPr>
        <p:grpSp>
          <p:nvGrpSpPr>
            <p:cNvPr id="46091" name="Group 7"/>
            <p:cNvGrpSpPr/>
            <p:nvPr/>
          </p:nvGrpSpPr>
          <p:grpSpPr>
            <a:xfrm>
              <a:off x="1152" y="1851"/>
              <a:ext cx="480" cy="419"/>
              <a:chOff x="3174" y="2656"/>
              <a:chExt cx="1549" cy="1351"/>
            </a:xfrm>
          </p:grpSpPr>
          <p:sp>
            <p:nvSpPr>
              <p:cNvPr id="46092" name="AutoShape 8"/>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46093" name="AutoShape 9"/>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46095" name="Line 14"/>
            <p:cNvSpPr/>
            <p:nvPr/>
          </p:nvSpPr>
          <p:spPr>
            <a:xfrm>
              <a:off x="1536" y="2235"/>
              <a:ext cx="3024" cy="0"/>
            </a:xfrm>
            <a:prstGeom prst="line">
              <a:avLst/>
            </a:prstGeom>
            <a:ln w="25400" cap="flat" cmpd="sng">
              <a:solidFill>
                <a:schemeClr val="tx2"/>
              </a:solidFill>
              <a:prstDash val="sysDot"/>
              <a:round/>
              <a:headEnd type="none" w="med" len="med"/>
              <a:tailEnd type="oval" w="med" len="med"/>
            </a:ln>
          </p:spPr>
        </p:sp>
        <p:sp>
          <p:nvSpPr>
            <p:cNvPr id="16" name="Text Box 15"/>
            <p:cNvSpPr txBox="1">
              <a:spLocks noChangeArrowheads="1"/>
            </p:cNvSpPr>
            <p:nvPr/>
          </p:nvSpPr>
          <p:spPr bwMode="auto">
            <a:xfrm>
              <a:off x="1890" y="1899"/>
              <a:ext cx="1235" cy="736"/>
            </a:xfrm>
            <a:prstGeom prst="rect">
              <a:avLst/>
            </a:prstGeom>
            <a:noFill/>
            <a:ln w="9525" algn="ctr">
              <a:noFill/>
              <a:miter lim="800000"/>
            </a:ln>
            <a:effectLst/>
          </p:spPr>
          <p:txBody>
            <a:bodyPr wrap="none">
              <a:spAutoFit/>
            </a:bodyPr>
            <a:lstStyle/>
            <a:p>
              <a:pPr marR="0" defTabSz="914400">
                <a:spcBef>
                  <a:spcPct val="50000"/>
                </a:spcBef>
                <a:buClrTx/>
                <a:buSzTx/>
                <a:buFont typeface="Arial" panose="020B0604020202020204" pitchFamily="34" charset="0"/>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rPr>
                <a:t>单源最短路</a:t>
              </a:r>
              <a:endPar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endParaRPr>
            </a:p>
            <a:p>
              <a:pPr marR="0" defTabSz="914400">
                <a:spcBef>
                  <a:spcPct val="50000"/>
                </a:spcBef>
                <a:buClrTx/>
                <a:buSzTx/>
                <a:buFont typeface="Arial" panose="020B0604020202020204" pitchFamily="34" charset="0"/>
                <a:buNone/>
                <a:defRPr/>
              </a:pPr>
              <a:endParaRPr kumimoji="0" lang="en-US"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
          <p:nvSpPr>
            <p:cNvPr id="46097" name="Text Box 16"/>
            <p:cNvSpPr txBox="1"/>
            <p:nvPr/>
          </p:nvSpPr>
          <p:spPr>
            <a:xfrm>
              <a:off x="1217" y="1913"/>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3.2</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46098" name="Group 34"/>
          <p:cNvGrpSpPr/>
          <p:nvPr/>
        </p:nvGrpSpPr>
        <p:grpSpPr>
          <a:xfrm>
            <a:off x="1828800" y="3848100"/>
            <a:ext cx="5410200" cy="665163"/>
            <a:chOff x="1152" y="2413"/>
            <a:chExt cx="3408" cy="419"/>
          </a:xfrm>
        </p:grpSpPr>
        <p:grpSp>
          <p:nvGrpSpPr>
            <p:cNvPr id="46099" name="Group 17"/>
            <p:cNvGrpSpPr/>
            <p:nvPr/>
          </p:nvGrpSpPr>
          <p:grpSpPr>
            <a:xfrm>
              <a:off x="1152" y="2413"/>
              <a:ext cx="480" cy="419"/>
              <a:chOff x="1110" y="2656"/>
              <a:chExt cx="1549" cy="1351"/>
            </a:xfrm>
          </p:grpSpPr>
          <p:sp>
            <p:nvSpPr>
              <p:cNvPr id="46100" name="AutoShape 18"/>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46101" name="AutoShape 19"/>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46103" name="Line 25"/>
            <p:cNvSpPr/>
            <p:nvPr/>
          </p:nvSpPr>
          <p:spPr>
            <a:xfrm>
              <a:off x="1536" y="2797"/>
              <a:ext cx="3024" cy="0"/>
            </a:xfrm>
            <a:prstGeom prst="line">
              <a:avLst/>
            </a:prstGeom>
            <a:ln w="25400" cap="flat" cmpd="sng">
              <a:solidFill>
                <a:schemeClr val="tx2"/>
              </a:solidFill>
              <a:prstDash val="sysDot"/>
              <a:round/>
              <a:headEnd type="none" w="med" len="med"/>
              <a:tailEnd type="oval" w="med" len="med"/>
            </a:ln>
          </p:spPr>
        </p:sp>
        <p:sp>
          <p:nvSpPr>
            <p:cNvPr id="24" name="Text Box 26"/>
            <p:cNvSpPr txBox="1">
              <a:spLocks noChangeArrowheads="1"/>
            </p:cNvSpPr>
            <p:nvPr/>
          </p:nvSpPr>
          <p:spPr bwMode="auto">
            <a:xfrm>
              <a:off x="1898" y="2461"/>
              <a:ext cx="1011" cy="329"/>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mj-ea"/>
                  <a:ea typeface="+mj-ea"/>
                  <a:cs typeface="Arial" panose="020B0604020202020204" pitchFamily="34" charset="0"/>
                </a:rPr>
                <a:t>例子解析</a:t>
              </a:r>
              <a:endParaRPr kumimoji="0" lang="zh-CN" altLang="en-US" sz="2800" kern="1200" cap="none" spc="0" normalizeH="0" baseline="0" noProof="0" dirty="0">
                <a:solidFill>
                  <a:srgbClr val="002060"/>
                </a:solidFill>
                <a:effectLst>
                  <a:outerShdw blurRad="38100" dist="38100" dir="2700000" algn="tl">
                    <a:srgbClr val="FFFFFF"/>
                  </a:outerShdw>
                </a:effectLst>
                <a:latin typeface="+mj-ea"/>
                <a:ea typeface="+mj-ea"/>
                <a:cs typeface="Arial" panose="020B0604020202020204" pitchFamily="34" charset="0"/>
              </a:endParaRPr>
            </a:p>
          </p:txBody>
        </p:sp>
        <p:sp>
          <p:nvSpPr>
            <p:cNvPr id="46105" name="Text Box 27"/>
            <p:cNvSpPr txBox="1"/>
            <p:nvPr/>
          </p:nvSpPr>
          <p:spPr>
            <a:xfrm>
              <a:off x="1217" y="2475"/>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3.3</a:t>
              </a:r>
              <a:endParaRPr lang="en-US" altLang="zh-CN" sz="2400" b="1" dirty="0">
                <a:solidFill>
                  <a:schemeClr val="bg1"/>
                </a:solidFill>
                <a:latin typeface="Arial" panose="020B0604020202020204" pitchFamily="34" charset="0"/>
                <a:ea typeface="Arial" panose="020B0604020202020204" pitchFamily="34" charset="0"/>
              </a:endParaRPr>
            </a:p>
          </p:txBody>
        </p:sp>
      </p:gr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455613" y="1954213"/>
            <a:ext cx="8431212" cy="1085850"/>
          </a:xfrm>
          <a:prstGeom prst="rect">
            <a:avLst/>
          </a:prstGeom>
          <a:noFill/>
          <a:ln w="9525">
            <a:noFill/>
          </a:ln>
        </p:spPr>
        <p:txBody>
          <a:bodyPr anchor="t"/>
          <a:p>
            <a:pPr defTabSz="914400">
              <a:spcBef>
                <a:spcPct val="50000"/>
              </a:spcBef>
              <a:buFont typeface="Wingdings" panose="05000000000000000000" pitchFamily="2" charset="2"/>
              <a:buNone/>
            </a:pPr>
            <a:r>
              <a:rPr lang="zh-CN" altLang="en-US" sz="2000" dirty="0">
                <a:latin typeface="Arial" panose="020B0604020202020204" pitchFamily="34" charset="0"/>
                <a:ea typeface="华文楷体" panose="02010600040101010101" pitchFamily="2" charset="-122"/>
              </a:rPr>
              <a:t>最短路问题大致分为两种：</a:t>
            </a:r>
            <a:endParaRPr lang="zh-CN" altLang="en-US"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lang="en-US" altLang="zh-CN" sz="2000" dirty="0">
                <a:latin typeface="Arial" panose="020B0604020202020204" pitchFamily="34" charset="0"/>
                <a:ea typeface="华文楷体" panose="02010600040101010101" pitchFamily="2" charset="-122"/>
              </a:rPr>
              <a:t>1.</a:t>
            </a:r>
            <a:r>
              <a:rPr lang="zh-CN" altLang="en-US" sz="2000" dirty="0">
                <a:latin typeface="Arial" panose="020B0604020202020204" pitchFamily="34" charset="0"/>
                <a:ea typeface="华文楷体" panose="02010600040101010101" pitchFamily="2" charset="-122"/>
              </a:rPr>
              <a:t>单源最短路</a:t>
            </a:r>
            <a:endParaRPr lang="zh-CN" altLang="en-US"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lang="zh-CN" altLang="en-US" sz="2000" dirty="0">
                <a:latin typeface="Arial" panose="020B0604020202020204" pitchFamily="34" charset="0"/>
                <a:ea typeface="华文楷体" panose="02010600040101010101" pitchFamily="2" charset="-122"/>
              </a:rPr>
              <a:t>Dijkstra</a:t>
            </a:r>
            <a:r>
              <a:rPr lang="en-US" altLang="zh-CN" sz="2000" dirty="0">
                <a:latin typeface="Arial" panose="020B0604020202020204" pitchFamily="34" charset="0"/>
                <a:ea typeface="华文楷体" panose="02010600040101010101" pitchFamily="2" charset="-122"/>
              </a:rPr>
              <a:t>(</a:t>
            </a:r>
            <a:r>
              <a:rPr lang="zh-CN" altLang="en-US" sz="2000" dirty="0">
                <a:latin typeface="Arial" panose="020B0604020202020204" pitchFamily="34" charset="0"/>
                <a:ea typeface="华文楷体" panose="02010600040101010101" pitchFamily="2" charset="-122"/>
              </a:rPr>
              <a:t>今天要讲的</a:t>
            </a:r>
            <a:r>
              <a:rPr lang="en-US" altLang="zh-CN" sz="2000" dirty="0">
                <a:latin typeface="Arial" panose="020B0604020202020204" pitchFamily="34" charset="0"/>
                <a:ea typeface="华文楷体" panose="02010600040101010101" pitchFamily="2" charset="-122"/>
              </a:rPr>
              <a:t>)</a:t>
            </a:r>
            <a:endParaRPr lang="en-US" altLang="zh-CN"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lang="en-US" altLang="zh-CN" sz="2000" dirty="0">
                <a:latin typeface="Arial" panose="020B0604020202020204" pitchFamily="34" charset="0"/>
                <a:ea typeface="华文楷体" panose="02010600040101010101" pitchFamily="2" charset="-122"/>
              </a:rPr>
              <a:t>spfa</a:t>
            </a:r>
            <a:endParaRPr lang="en-US" altLang="zh-CN"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lang="en-US" altLang="zh-CN" sz="2000" dirty="0">
                <a:latin typeface="Arial" panose="020B0604020202020204" pitchFamily="34" charset="0"/>
                <a:ea typeface="华文楷体" panose="02010600040101010101" pitchFamily="2" charset="-122"/>
              </a:rPr>
              <a:t>Bellman-Ford</a:t>
            </a:r>
            <a:endParaRPr lang="en-US" altLang="zh-CN"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lang="en-US" altLang="zh-CN" sz="2000" dirty="0">
                <a:latin typeface="Arial" panose="020B0604020202020204" pitchFamily="34" charset="0"/>
                <a:ea typeface="华文楷体" panose="02010600040101010101" pitchFamily="2" charset="-122"/>
              </a:rPr>
              <a:t>dp+</a:t>
            </a:r>
            <a:r>
              <a:rPr lang="zh-CN" altLang="en-US" sz="2000" dirty="0">
                <a:latin typeface="Arial" panose="020B0604020202020204" pitchFamily="34" charset="0"/>
                <a:ea typeface="华文楷体" panose="02010600040101010101" pitchFamily="2" charset="-122"/>
              </a:rPr>
              <a:t>拓扑排序</a:t>
            </a:r>
            <a:r>
              <a:rPr lang="en-US" altLang="zh-CN" sz="2000" dirty="0">
                <a:latin typeface="Arial" panose="020B0604020202020204" pitchFamily="34" charset="0"/>
                <a:ea typeface="华文楷体" panose="02010600040101010101" pitchFamily="2" charset="-122"/>
              </a:rPr>
              <a:t>(</a:t>
            </a:r>
            <a:r>
              <a:rPr lang="zh-CN" altLang="en-US" sz="2000" dirty="0">
                <a:latin typeface="Arial" panose="020B0604020202020204" pitchFamily="34" charset="0"/>
                <a:ea typeface="华文楷体" panose="02010600040101010101" pitchFamily="2" charset="-122"/>
              </a:rPr>
              <a:t>有向无环图</a:t>
            </a:r>
            <a:r>
              <a:rPr lang="en-US" altLang="zh-CN" sz="2000" dirty="0">
                <a:latin typeface="Arial" panose="020B0604020202020204" pitchFamily="34" charset="0"/>
                <a:ea typeface="华文楷体" panose="02010600040101010101" pitchFamily="2" charset="-122"/>
              </a:rPr>
              <a:t>)</a:t>
            </a:r>
            <a:endParaRPr lang="en-US" altLang="zh-CN"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lang="en-US" altLang="zh-CN" sz="2000" dirty="0">
                <a:latin typeface="Arial" panose="020B0604020202020204" pitchFamily="34" charset="0"/>
                <a:ea typeface="华文楷体" panose="02010600040101010101" pitchFamily="2" charset="-122"/>
              </a:rPr>
              <a:t>2.</a:t>
            </a:r>
            <a:r>
              <a:rPr lang="zh-CN" altLang="en-US" sz="2000" dirty="0">
                <a:latin typeface="Arial" panose="020B0604020202020204" pitchFamily="34" charset="0"/>
                <a:ea typeface="华文楷体" panose="02010600040101010101" pitchFamily="2" charset="-122"/>
              </a:rPr>
              <a:t>多源最短路</a:t>
            </a:r>
            <a:endParaRPr lang="zh-CN" altLang="en-US"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lang="zh-CN" altLang="en-US" sz="2000" dirty="0">
                <a:latin typeface="Arial" panose="020B0604020202020204" pitchFamily="34" charset="0"/>
                <a:ea typeface="华文楷体" panose="02010600040101010101" pitchFamily="2" charset="-122"/>
              </a:rPr>
              <a:t>Floyd-Warshall</a:t>
            </a:r>
            <a:endParaRPr lang="zh-CN" altLang="en-US"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3.1</a:t>
            </a:r>
            <a:r>
              <a:rPr lang="zh-CN" altLang="en-US" sz="320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sym typeface="+mn-ea"/>
              </a:rPr>
              <a:t>基本分类</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455613" y="1954213"/>
            <a:ext cx="8431212" cy="1085850"/>
          </a:xfrm>
          <a:prstGeom prst="rect">
            <a:avLst/>
          </a:prstGeom>
          <a:noFill/>
          <a:ln w="9525">
            <a:noFill/>
          </a:ln>
        </p:spPr>
        <p:txBody>
          <a:bodyPr anchor="t"/>
          <a:p>
            <a:pPr defTabSz="914400">
              <a:spcBef>
                <a:spcPct val="50000"/>
              </a:spcBef>
              <a:buFont typeface="Wingdings" panose="05000000000000000000" pitchFamily="2" charset="2"/>
              <a:buNone/>
            </a:pPr>
            <a:r>
              <a:rPr sz="2000" dirty="0">
                <a:latin typeface="Arial" panose="020B0604020202020204" pitchFamily="34" charset="0"/>
                <a:ea typeface="华文楷体" panose="02010600040101010101" pitchFamily="2" charset="-122"/>
              </a:rPr>
              <a:t>Dijkstra算法采用的是一种贪心的策略，声明一个数组dis来保存源点到各个顶点的最短距离和一个保存已经找到了最短路径的顶点的集合：T，初始时，原点 s 的路径权重被赋为 0 （dis[s] = 0）。若对于顶点 s 存在能直接到达的边（s,m），则把dis[m]设为w（s, m）,同时把所有其他（s不能直接到达的）顶点的路径长度设为无穷大。初始时，集合T只有顶点s。 </a:t>
            </a:r>
            <a:endParaRPr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sz="2000" dirty="0">
                <a:latin typeface="Arial" panose="020B0604020202020204" pitchFamily="34" charset="0"/>
                <a:ea typeface="华文楷体" panose="02010600040101010101" pitchFamily="2" charset="-122"/>
              </a:rPr>
              <a:t>然后，从dis数组选择最小值，则该值就是源点s到该值对应的顶点的最短路径，并且把该点加入到T中</a:t>
            </a:r>
            <a:r>
              <a:rPr lang="zh-CN" sz="2000" dirty="0">
                <a:latin typeface="Arial" panose="020B0604020202020204" pitchFamily="34" charset="0"/>
                <a:ea typeface="华文楷体" panose="02010600040101010101" pitchFamily="2" charset="-122"/>
              </a:rPr>
              <a:t>，</a:t>
            </a:r>
            <a:r>
              <a:rPr sz="2000" dirty="0">
                <a:latin typeface="Arial" panose="020B0604020202020204" pitchFamily="34" charset="0"/>
                <a:ea typeface="华文楷体" panose="02010600040101010101" pitchFamily="2" charset="-122"/>
              </a:rPr>
              <a:t>此时完成一个顶点， </a:t>
            </a:r>
            <a:endParaRPr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sz="2000" dirty="0">
                <a:latin typeface="Arial" panose="020B0604020202020204" pitchFamily="34" charset="0"/>
                <a:ea typeface="华文楷体" panose="02010600040101010101" pitchFamily="2" charset="-122"/>
              </a:rPr>
              <a:t>然后，我们需要看看新加入的顶点是否可以到达其他顶点并且看看通过该顶点到达其他点的路径长度是否比源点直接到达短，如果是，那么就替换这些顶点在dis中的值。 </a:t>
            </a:r>
            <a:endParaRPr sz="2000" dirty="0">
              <a:latin typeface="Arial" panose="020B0604020202020204" pitchFamily="34" charset="0"/>
              <a:ea typeface="华文楷体" panose="02010600040101010101" pitchFamily="2" charset="-122"/>
            </a:endParaRPr>
          </a:p>
          <a:p>
            <a:pPr defTabSz="914400">
              <a:spcBef>
                <a:spcPct val="50000"/>
              </a:spcBef>
              <a:buFont typeface="Wingdings" panose="05000000000000000000" pitchFamily="2" charset="2"/>
              <a:buNone/>
            </a:pPr>
            <a:r>
              <a:rPr sz="2000" dirty="0">
                <a:latin typeface="Arial" panose="020B0604020202020204" pitchFamily="34" charset="0"/>
                <a:ea typeface="华文楷体" panose="02010600040101010101" pitchFamily="2" charset="-122"/>
              </a:rPr>
              <a:t>然后，又从dis中找出最小值，重复上述动作，直到T中包含了图的所有顶点。</a:t>
            </a:r>
            <a:endParaRPr sz="20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3.2</a:t>
            </a:r>
            <a:r>
              <a:rPr lang="zh-CN" altLang="en-US" sz="3200" noProof="1" dirty="0">
                <a:latin typeface="Arial" panose="020B0604020202020204" pitchFamily="34" charset="0"/>
                <a:ea typeface="华文楷体" panose="02010600040101010101" pitchFamily="2" charset="-122"/>
                <a:cs typeface="+mn-cs"/>
                <a:sym typeface="+mn-ea"/>
              </a:rPr>
              <a:t>Dijkstra</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4557713" y="2041525"/>
            <a:ext cx="4405312" cy="1085850"/>
          </a:xfrm>
          <a:prstGeom prst="rect">
            <a:avLst/>
          </a:prstGeom>
          <a:noFill/>
          <a:ln w="9525">
            <a:noFill/>
          </a:ln>
        </p:spPr>
        <p:txBody>
          <a:bodyPr anchor="t"/>
          <a:p>
            <a:pPr defTabSz="914400">
              <a:spcBef>
                <a:spcPct val="50000"/>
              </a:spcBef>
              <a:buFont typeface="Wingdings" panose="05000000000000000000" pitchFamily="2" charset="2"/>
              <a:buNone/>
            </a:pPr>
            <a:endParaRPr lang="zh-CN" altLang="en-US" sz="1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3.2</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例子解析</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6" name="图片 5"/>
          <p:cNvPicPr>
            <a:picLocks noChangeAspect="1"/>
          </p:cNvPicPr>
          <p:nvPr/>
        </p:nvPicPr>
        <p:blipFill>
          <a:blip r:embed="rId1"/>
          <a:stretch>
            <a:fillRect/>
          </a:stretch>
        </p:blipFill>
        <p:spPr>
          <a:xfrm>
            <a:off x="635" y="1430020"/>
            <a:ext cx="9144635" cy="546100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3.1</a:t>
            </a:r>
            <a:r>
              <a:rPr lang="zh-CN" altLang="en-US"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友情赠送</a:t>
            </a:r>
            <a:endParaRPr lang="zh-CN" altLang="en-US"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endParaRPr>
          </a:p>
        </p:txBody>
      </p:sp>
      <p:sp>
        <p:nvSpPr>
          <p:cNvPr id="2" name="文本框 1"/>
          <p:cNvSpPr txBox="1"/>
          <p:nvPr/>
        </p:nvSpPr>
        <p:spPr>
          <a:xfrm>
            <a:off x="727075" y="1492885"/>
            <a:ext cx="3242945" cy="5415915"/>
          </a:xfrm>
          <a:prstGeom prst="rect">
            <a:avLst/>
          </a:prstGeom>
          <a:noFill/>
        </p:spPr>
        <p:txBody>
          <a:bodyPr wrap="square" rtlCol="0">
            <a:spAutoFit/>
          </a:bodyPr>
          <a:p>
            <a:pPr algn="l"/>
            <a:r>
              <a:rPr lang="zh-CN" altLang="en-US" sz="2400"/>
              <a:t>///以u源点，Map[u][i]代表图上 u - &gt; v 的距离</a:t>
            </a:r>
            <a:endParaRPr lang="zh-CN" altLang="en-US" sz="2400"/>
          </a:p>
          <a:p>
            <a:pPr algn="l"/>
            <a:r>
              <a:rPr lang="zh-CN" altLang="en-US" sz="2000"/>
              <a:t>void Dijkstr(int u){</a:t>
            </a:r>
            <a:endParaRPr lang="zh-CN" altLang="en-US" sz="2000"/>
          </a:p>
          <a:p>
            <a:pPr algn="l"/>
            <a:r>
              <a:rPr lang="zh-CN" altLang="en-US" sz="2000"/>
              <a:t>    for(int i=1;i&lt;=n;i++){</a:t>
            </a:r>
            <a:endParaRPr lang="zh-CN" altLang="en-US" sz="2000"/>
          </a:p>
          <a:p>
            <a:pPr algn="l"/>
            <a:r>
              <a:rPr lang="zh-CN" altLang="en-US" sz="2000"/>
              <a:t>        dis[i]=Map[u][i];</a:t>
            </a:r>
            <a:endParaRPr lang="zh-CN" altLang="en-US" sz="2000"/>
          </a:p>
          <a:p>
            <a:pPr algn="l"/>
            <a:r>
              <a:rPr lang="zh-CN" altLang="en-US" sz="2000"/>
              <a:t>    }</a:t>
            </a:r>
            <a:endParaRPr lang="zh-CN" altLang="en-US" sz="2000"/>
          </a:p>
          <a:p>
            <a:pPr algn="l"/>
            <a:r>
              <a:rPr lang="zh-CN" altLang="en-US" sz="2000"/>
              <a:t>    vis[u]=1;</a:t>
            </a:r>
            <a:endParaRPr lang="zh-CN" altLang="en-US" sz="2000"/>
          </a:p>
          <a:p>
            <a:pPr algn="l"/>
            <a:r>
              <a:rPr lang="zh-CN" altLang="en-US" sz="2000"/>
              <a:t>    for(int r=1;r&lt;n;r++){</a:t>
            </a:r>
            <a:endParaRPr lang="zh-CN" altLang="en-US" sz="2000"/>
          </a:p>
          <a:p>
            <a:pPr algn="l"/>
            <a:r>
              <a:rPr lang="zh-CN" altLang="en-US" sz="2000"/>
              <a:t>        int p=0;</a:t>
            </a:r>
            <a:endParaRPr lang="zh-CN" altLang="en-US" sz="2000"/>
          </a:p>
          <a:p>
            <a:pPr algn="l"/>
            <a:r>
              <a:rPr lang="zh-CN" altLang="en-US" sz="2000"/>
              <a:t>        for(int i=1;i&lt;=n;i++){</a:t>
            </a:r>
            <a:endParaRPr lang="zh-CN" altLang="en-US" sz="2000"/>
          </a:p>
          <a:p>
            <a:pPr algn="l"/>
            <a:r>
              <a:rPr lang="zh-CN" altLang="en-US" sz="2000"/>
              <a:t>            if(vis[i]==0&amp;&amp;dis[p]&gt;dis[i]){</a:t>
            </a:r>
            <a:endParaRPr lang="zh-CN" altLang="en-US" sz="2000"/>
          </a:p>
          <a:p>
            <a:pPr algn="l"/>
            <a:r>
              <a:rPr lang="zh-CN" altLang="en-US" sz="2000"/>
              <a:t>                p=i;</a:t>
            </a:r>
            <a:endParaRPr lang="zh-CN" altLang="en-US" sz="2000"/>
          </a:p>
          <a:p>
            <a:pPr algn="l"/>
            <a:r>
              <a:rPr lang="zh-CN" altLang="en-US" sz="2000"/>
              <a:t>            }</a:t>
            </a:r>
            <a:endParaRPr lang="zh-CN" altLang="en-US" sz="2000"/>
          </a:p>
          <a:p>
            <a:pPr algn="l"/>
            <a:r>
              <a:rPr lang="zh-CN" altLang="en-US" sz="2000"/>
              <a:t>        }</a:t>
            </a:r>
            <a:endParaRPr lang="zh-CN" altLang="en-US" sz="2000"/>
          </a:p>
          <a:p>
            <a:pPr algn="l"/>
            <a:r>
              <a:rPr lang="zh-CN" altLang="en-US" sz="1400"/>
              <a:t>        </a:t>
            </a:r>
            <a:endParaRPr lang="zh-CN" altLang="en-US" sz="1400"/>
          </a:p>
        </p:txBody>
      </p:sp>
      <p:sp>
        <p:nvSpPr>
          <p:cNvPr id="3" name="文本框 2"/>
          <p:cNvSpPr txBox="1"/>
          <p:nvPr/>
        </p:nvSpPr>
        <p:spPr>
          <a:xfrm>
            <a:off x="5416550" y="1530985"/>
            <a:ext cx="3547745" cy="3476625"/>
          </a:xfrm>
          <a:prstGeom prst="rect">
            <a:avLst/>
          </a:prstGeom>
          <a:noFill/>
        </p:spPr>
        <p:txBody>
          <a:bodyPr wrap="square" rtlCol="0">
            <a:spAutoFit/>
          </a:bodyPr>
          <a:p>
            <a:pPr algn="l"/>
            <a:r>
              <a:rPr lang="zh-CN" altLang="en-US" sz="2000">
                <a:sym typeface="+mn-ea"/>
              </a:rPr>
              <a:t> if(p==0)return;</a:t>
            </a:r>
            <a:endParaRPr lang="zh-CN" altLang="en-US" sz="2000"/>
          </a:p>
          <a:p>
            <a:pPr algn="l"/>
            <a:r>
              <a:rPr lang="zh-CN" altLang="en-US" sz="2000">
                <a:sym typeface="+mn-ea"/>
              </a:rPr>
              <a:t>        vis[p]=1;</a:t>
            </a:r>
            <a:endParaRPr lang="zh-CN" altLang="en-US" sz="2000"/>
          </a:p>
          <a:p>
            <a:pPr algn="l"/>
            <a:r>
              <a:rPr lang="zh-CN" altLang="en-US" sz="2000">
                <a:sym typeface="+mn-ea"/>
              </a:rPr>
              <a:t>        for(int i=1;i&lt;=n;i++){</a:t>
            </a:r>
            <a:endParaRPr lang="zh-CN" altLang="en-US" sz="2000"/>
          </a:p>
          <a:p>
            <a:pPr algn="l"/>
            <a:r>
              <a:rPr lang="zh-CN" altLang="en-US" sz="2000">
                <a:sym typeface="+mn-ea"/>
              </a:rPr>
              <a:t>            if(dis[i]&gt;dis[p]+Map[p][i]){</a:t>
            </a:r>
            <a:endParaRPr lang="zh-CN" altLang="en-US" sz="2000"/>
          </a:p>
          <a:p>
            <a:pPr algn="l"/>
            <a:r>
              <a:rPr lang="zh-CN" altLang="en-US" sz="2000">
                <a:sym typeface="+mn-ea"/>
              </a:rPr>
              <a:t>                dis[i]=dis[p]+Map[p][i];</a:t>
            </a:r>
            <a:endParaRPr lang="zh-CN" altLang="en-US" sz="2000"/>
          </a:p>
          <a:p>
            <a:pPr algn="l"/>
            <a:r>
              <a:rPr lang="zh-CN" altLang="en-US" sz="2000">
                <a:sym typeface="+mn-ea"/>
              </a:rPr>
              <a:t>            }</a:t>
            </a:r>
            <a:endParaRPr lang="zh-CN" altLang="en-US" sz="2000"/>
          </a:p>
          <a:p>
            <a:pPr algn="l"/>
            <a:r>
              <a:rPr lang="zh-CN" altLang="en-US" sz="2000">
                <a:sym typeface="+mn-ea"/>
              </a:rPr>
              <a:t>        }</a:t>
            </a:r>
            <a:endParaRPr lang="zh-CN" altLang="en-US" sz="2000"/>
          </a:p>
          <a:p>
            <a:pPr algn="l"/>
            <a:r>
              <a:rPr lang="zh-CN" altLang="en-US" sz="2000">
                <a:sym typeface="+mn-ea"/>
              </a:rPr>
              <a:t>    }</a:t>
            </a:r>
            <a:endParaRPr lang="zh-CN" altLang="en-US" sz="2000"/>
          </a:p>
          <a:p>
            <a:pPr algn="l"/>
            <a:r>
              <a:rPr lang="zh-CN" altLang="en-US" sz="2000">
                <a:sym typeface="+mn-ea"/>
              </a:rPr>
              <a:t>}</a:t>
            </a:r>
            <a:endParaRPr lang="zh-CN" altLang="en-US" sz="2000"/>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1085850"/>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队列：</a:t>
            </a:r>
            <a:endParaRPr lang="zh-CN" altLang="en-US"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队列的特点</a:t>
            </a:r>
            <a:r>
              <a:rPr lang="en-US" altLang="zh-CN" sz="2600">
                <a:latin typeface="Arial" panose="020B0604020202020204" pitchFamily="34" charset="0"/>
                <a:ea typeface="宋体" panose="02010600030101010101" pitchFamily="2" charset="-122"/>
              </a:rPr>
              <a:t>:</a:t>
            </a:r>
            <a:r>
              <a:rPr lang="zh-CN" altLang="en-US" sz="2600">
                <a:latin typeface="Arial" panose="020B0604020202020204" pitchFamily="34" charset="0"/>
                <a:ea typeface="宋体" panose="02010600030101010101" pitchFamily="2" charset="-122"/>
              </a:rPr>
              <a:t>队列是一种特殊的线性表，特殊之处在于它只允许在表的前端（front）进行删除操作，而在表的后端（rear）进行插入操作。</a:t>
            </a:r>
            <a:endParaRPr lang="zh-CN" altLang="en-US"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既先进先出FIFO（First In First Out）。</a:t>
            </a:r>
            <a:endParaRPr lang="zh-CN" altLang="en-US"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en-US" altLang="zh-CN" sz="2600">
                <a:latin typeface="Arial" panose="020B0604020202020204" pitchFamily="34" charset="0"/>
                <a:ea typeface="宋体" panose="02010600030101010101" pitchFamily="2" charset="-122"/>
              </a:rPr>
              <a:t>#include&lt;queue&gt;</a:t>
            </a:r>
            <a:endParaRPr lang="en-US" altLang="zh-CN"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en-US" altLang="zh-CN" sz="2600">
                <a:latin typeface="Arial" panose="020B0604020202020204" pitchFamily="34" charset="0"/>
                <a:ea typeface="宋体" panose="02010600030101010101" pitchFamily="2" charset="-122"/>
              </a:rPr>
              <a:t>queue&lt;int&gt;Q;		</a:t>
            </a:r>
            <a:endParaRPr lang="en-US" altLang="zh-CN"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en-US" altLang="zh-CN" sz="2600">
                <a:latin typeface="Arial" panose="020B0604020202020204" pitchFamily="34" charset="0"/>
                <a:ea typeface="宋体" panose="02010600030101010101" pitchFamily="2" charset="-122"/>
              </a:rPr>
              <a:t>Q.push();		Q.pop();	Q.front();	Q.size();</a:t>
            </a:r>
            <a:endParaRPr lang="en-US" altLang="zh-CN"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en-US" altLang="zh-CN" sz="2600">
                <a:latin typeface="Arial" panose="020B0604020202020204" pitchFamily="34" charset="0"/>
                <a:ea typeface="宋体" panose="02010600030101010101" pitchFamily="2" charset="-122"/>
              </a:rPr>
              <a:t>Q.empty();</a:t>
            </a:r>
            <a:endParaRPr lang="zh-CN" altLang="en-US" sz="2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buClrTx/>
              <a:buSzTx/>
              <a:buFont typeface="Arial" panose="020B0604020202020204" pitchFamily="34" charset="0"/>
              <a:buNone/>
              <a:defRPr/>
            </a:pPr>
            <a:r>
              <a:rPr kumimoji="0" lang="en-US" altLang="zh-CN"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rPr>
              <a:t>1.2</a:t>
            </a:r>
            <a:r>
              <a:rPr lang="zh-CN" altLang="en-US" sz="3200" noProof="1">
                <a:latin typeface="Arial" panose="020B0604020202020204" pitchFamily="34" charset="0"/>
                <a:ea typeface="宋体" panose="02010600030101010101" pitchFamily="2" charset="-122"/>
                <a:cs typeface="+mn-cs"/>
                <a:sym typeface="+mn-ea"/>
              </a:rPr>
              <a:t>储备知识</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1085850"/>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无向图和有向图：</a:t>
            </a:r>
            <a:endParaRPr lang="zh-CN" altLang="en-US"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en-US" altLang="zh-CN" sz="2600">
                <a:latin typeface="Arial" panose="020B0604020202020204" pitchFamily="34" charset="0"/>
                <a:ea typeface="宋体" panose="02010600030101010101" pitchFamily="2" charset="-122"/>
              </a:rPr>
              <a:t>1.</a:t>
            </a:r>
            <a:r>
              <a:rPr lang="zh-CN" altLang="en-US" sz="2600">
                <a:latin typeface="Arial" panose="020B0604020202020204" pitchFamily="34" charset="0"/>
                <a:ea typeface="宋体" panose="02010600030101010101" pitchFamily="2" charset="-122"/>
              </a:rPr>
              <a:t>无向图：边没有方向的图称为无向图。</a:t>
            </a:r>
            <a:endParaRPr lang="zh-CN" altLang="en-US"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en-US" altLang="zh-CN" sz="2600">
                <a:latin typeface="Arial" panose="020B0604020202020204" pitchFamily="34" charset="0"/>
                <a:ea typeface="宋体" panose="02010600030101010101" pitchFamily="2" charset="-122"/>
              </a:rPr>
              <a:t>2.</a:t>
            </a:r>
            <a:r>
              <a:rPr lang="zh-CN" altLang="en-US" sz="2600">
                <a:latin typeface="Arial" panose="020B0604020202020204" pitchFamily="34" charset="0"/>
                <a:ea typeface="宋体" panose="02010600030101010101" pitchFamily="2" charset="-122"/>
              </a:rPr>
              <a:t>有向图：若图中的每条边都是有方向的，则称为有向图</a:t>
            </a:r>
            <a:endParaRPr lang="zh-CN" altLang="en-US" sz="2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buClrTx/>
              <a:buSzTx/>
              <a:buFont typeface="Arial" panose="020B0604020202020204" pitchFamily="34" charset="0"/>
              <a:buNone/>
              <a:defRPr/>
            </a:pPr>
            <a:r>
              <a:rPr kumimoji="0" lang="en-US" altLang="zh-CN"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rPr>
              <a:t>1.2</a:t>
            </a:r>
            <a:r>
              <a:rPr lang="zh-CN" altLang="en-US" sz="3200" noProof="1">
                <a:latin typeface="Arial" panose="020B0604020202020204" pitchFamily="34" charset="0"/>
                <a:ea typeface="宋体" panose="02010600030101010101" pitchFamily="2" charset="-122"/>
                <a:cs typeface="+mn-cs"/>
                <a:sym typeface="+mn-ea"/>
              </a:rPr>
              <a:t>储备知识</a:t>
            </a:r>
            <a:endParaRPr kumimoji="0" lang="zh-CN"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16389" name="图片 3"/>
          <p:cNvPicPr>
            <a:picLocks noChangeAspect="1"/>
          </p:cNvPicPr>
          <p:nvPr/>
        </p:nvPicPr>
        <p:blipFill>
          <a:blip r:embed="rId1"/>
          <a:stretch>
            <a:fillRect/>
          </a:stretch>
        </p:blipFill>
        <p:spPr>
          <a:xfrm>
            <a:off x="100013" y="4133850"/>
            <a:ext cx="3432175" cy="2533650"/>
          </a:xfrm>
          <a:prstGeom prst="rect">
            <a:avLst/>
          </a:prstGeom>
          <a:noFill/>
          <a:ln w="9525">
            <a:noFill/>
          </a:ln>
        </p:spPr>
      </p:pic>
      <p:pic>
        <p:nvPicPr>
          <p:cNvPr id="16390" name="图片 1" descr="a2cc7cd98d1001e932f65116b80e7bec55e797e4"/>
          <p:cNvPicPr>
            <a:picLocks noChangeAspect="1"/>
          </p:cNvPicPr>
          <p:nvPr/>
        </p:nvPicPr>
        <p:blipFill>
          <a:blip r:embed="rId2"/>
          <a:stretch>
            <a:fillRect/>
          </a:stretch>
        </p:blipFill>
        <p:spPr>
          <a:xfrm>
            <a:off x="4433888" y="4383088"/>
            <a:ext cx="3244850" cy="2284412"/>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1085850"/>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图的邻接点</a:t>
            </a:r>
            <a:endParaRPr lang="zh-CN" altLang="en-US"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无向图：假若顶点v 和顶点w 之间存在一条边， 则称顶点v 和w 互为邻接点。</a:t>
            </a:r>
            <a:endParaRPr lang="zh-CN" altLang="en-US"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有向图：从顶点</a:t>
            </a:r>
            <a:r>
              <a:rPr lang="en-US" altLang="zh-CN" sz="2600">
                <a:latin typeface="Arial" panose="020B0604020202020204" pitchFamily="34" charset="0"/>
                <a:ea typeface="宋体" panose="02010600030101010101" pitchFamily="2" charset="-122"/>
              </a:rPr>
              <a:t>v</a:t>
            </a:r>
            <a:r>
              <a:rPr lang="zh-CN" altLang="en-US" sz="2600">
                <a:latin typeface="Arial" panose="020B0604020202020204" pitchFamily="34" charset="0"/>
                <a:ea typeface="宋体" panose="02010600030101010101" pitchFamily="2" charset="-122"/>
              </a:rPr>
              <a:t>出发到顶点</a:t>
            </a:r>
            <a:r>
              <a:rPr lang="en-US" altLang="zh-CN" sz="2600">
                <a:latin typeface="Arial" panose="020B0604020202020204" pitchFamily="34" charset="0"/>
                <a:ea typeface="宋体" panose="02010600030101010101" pitchFamily="2" charset="-122"/>
              </a:rPr>
              <a:t>w</a:t>
            </a:r>
            <a:r>
              <a:rPr lang="zh-CN" altLang="en-US" sz="2600">
                <a:latin typeface="Arial" panose="020B0604020202020204" pitchFamily="34" charset="0"/>
                <a:ea typeface="宋体" panose="02010600030101010101" pitchFamily="2" charset="-122"/>
              </a:rPr>
              <a:t>结束之间存在一条边，则称顶点</a:t>
            </a:r>
            <a:r>
              <a:rPr lang="en-US" altLang="zh-CN" sz="2600">
                <a:latin typeface="Arial" panose="020B0604020202020204" pitchFamily="34" charset="0"/>
                <a:ea typeface="宋体" panose="02010600030101010101" pitchFamily="2" charset="-122"/>
              </a:rPr>
              <a:t>v</a:t>
            </a:r>
            <a:r>
              <a:rPr lang="zh-CN" altLang="en-US" sz="2600">
                <a:latin typeface="Arial" panose="020B0604020202020204" pitchFamily="34" charset="0"/>
                <a:ea typeface="宋体" panose="02010600030101010101" pitchFamily="2" charset="-122"/>
              </a:rPr>
              <a:t>的邻接点是</a:t>
            </a:r>
            <a:r>
              <a:rPr lang="en-US" altLang="zh-CN" sz="2600">
                <a:latin typeface="Arial" panose="020B0604020202020204" pitchFamily="34" charset="0"/>
                <a:ea typeface="宋体" panose="02010600030101010101" pitchFamily="2" charset="-122"/>
              </a:rPr>
              <a:t>w</a:t>
            </a:r>
            <a:r>
              <a:rPr lang="zh-CN" altLang="en-US" sz="2600">
                <a:latin typeface="Arial" panose="020B0604020202020204" pitchFamily="34" charset="0"/>
                <a:ea typeface="宋体" panose="02010600030101010101" pitchFamily="2" charset="-122"/>
              </a:rPr>
              <a:t>。</a:t>
            </a:r>
            <a:endParaRPr lang="zh-CN" altLang="en-US" sz="2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buClrTx/>
              <a:buSzTx/>
              <a:buFont typeface="Arial" panose="020B0604020202020204" pitchFamily="34" charset="0"/>
              <a:buNone/>
              <a:defRPr/>
            </a:pPr>
            <a:r>
              <a:rPr kumimoji="0" lang="en-US" altLang="zh-CN"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rPr>
              <a:t>1.2</a:t>
            </a:r>
            <a:r>
              <a:rPr lang="zh-CN" altLang="en-US" sz="3200" noProof="1">
                <a:latin typeface="Arial" panose="020B0604020202020204" pitchFamily="34" charset="0"/>
                <a:ea typeface="宋体" panose="02010600030101010101" pitchFamily="2" charset="-122"/>
                <a:cs typeface="+mn-cs"/>
                <a:sym typeface="+mn-ea"/>
              </a:rPr>
              <a:t>储备知识</a:t>
            </a:r>
            <a:endParaRPr kumimoji="0" lang="zh-CN"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
        <p:nvSpPr>
          <p:cNvPr id="5" name="椭圆 4"/>
          <p:cNvSpPr/>
          <p:nvPr/>
        </p:nvSpPr>
        <p:spPr>
          <a:xfrm>
            <a:off x="1060450" y="4857750"/>
            <a:ext cx="981075" cy="917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z="3200" strike="noStrike" noProof="1">
                <a:solidFill>
                  <a:schemeClr val="tx1"/>
                </a:solidFill>
              </a:rPr>
              <a:t>v</a:t>
            </a:r>
            <a:endParaRPr lang="en-US" altLang="zh-CN" sz="3200" strike="noStrike" noProof="1">
              <a:solidFill>
                <a:schemeClr val="tx1"/>
              </a:solidFill>
            </a:endParaRPr>
          </a:p>
        </p:txBody>
      </p:sp>
      <p:sp>
        <p:nvSpPr>
          <p:cNvPr id="3" name="椭圆 2"/>
          <p:cNvSpPr/>
          <p:nvPr/>
        </p:nvSpPr>
        <p:spPr>
          <a:xfrm>
            <a:off x="4427538" y="4857750"/>
            <a:ext cx="917575" cy="917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z="2400" strike="noStrike" noProof="1">
                <a:solidFill>
                  <a:schemeClr val="tx1"/>
                </a:solidFill>
              </a:rPr>
              <a:t>W</a:t>
            </a:r>
            <a:endParaRPr lang="en-US" altLang="zh-CN" sz="2400" strike="noStrike" noProof="1">
              <a:solidFill>
                <a:schemeClr val="tx1"/>
              </a:solidFill>
            </a:endParaRPr>
          </a:p>
        </p:txBody>
      </p:sp>
      <p:sp>
        <p:nvSpPr>
          <p:cNvPr id="4" name="椭圆 3"/>
          <p:cNvSpPr/>
          <p:nvPr/>
        </p:nvSpPr>
        <p:spPr>
          <a:xfrm>
            <a:off x="1060450" y="5867400"/>
            <a:ext cx="981075" cy="917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z="3200" strike="noStrike" noProof="1">
                <a:solidFill>
                  <a:schemeClr val="tx1"/>
                </a:solidFill>
              </a:rPr>
              <a:t>v</a:t>
            </a:r>
            <a:endParaRPr lang="en-US" altLang="zh-CN" sz="3200" strike="noStrike" noProof="1">
              <a:solidFill>
                <a:schemeClr val="tx1"/>
              </a:solidFill>
            </a:endParaRPr>
          </a:p>
        </p:txBody>
      </p:sp>
      <p:sp>
        <p:nvSpPr>
          <p:cNvPr id="6" name="椭圆 5"/>
          <p:cNvSpPr/>
          <p:nvPr/>
        </p:nvSpPr>
        <p:spPr>
          <a:xfrm>
            <a:off x="4427538" y="5867400"/>
            <a:ext cx="917575" cy="917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z="2400" strike="noStrike" noProof="1">
                <a:solidFill>
                  <a:schemeClr val="tx1"/>
                </a:solidFill>
              </a:rPr>
              <a:t>W</a:t>
            </a:r>
            <a:endParaRPr lang="en-US" altLang="zh-CN" sz="2400" strike="noStrike" noProof="1">
              <a:solidFill>
                <a:schemeClr val="tx1"/>
              </a:solidFill>
            </a:endParaRPr>
          </a:p>
        </p:txBody>
      </p:sp>
      <p:cxnSp>
        <p:nvCxnSpPr>
          <p:cNvPr id="7" name="直接连接符 6"/>
          <p:cNvCxnSpPr>
            <a:stCxn id="5" idx="6"/>
          </p:cNvCxnSpPr>
          <p:nvPr/>
        </p:nvCxnSpPr>
        <p:spPr>
          <a:xfrm flipV="1">
            <a:off x="2041525" y="5300663"/>
            <a:ext cx="2386013"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p:cNvCxnSpPr>
          <p:nvPr/>
        </p:nvCxnSpPr>
        <p:spPr>
          <a:xfrm flipV="1">
            <a:off x="2041525" y="6308725"/>
            <a:ext cx="2386013" cy="158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357188" y="1500188"/>
            <a:ext cx="8431212" cy="1085850"/>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从图中某顶点v出发，在访问了v之后依次访问v的各个未曾访问过的邻接点，然后分别从这些邻接点出发依次访问它们的邻接点，并使得</a:t>
            </a:r>
            <a:r>
              <a:rPr lang="en-US" altLang="zh-CN" sz="2600">
                <a:latin typeface="Arial" panose="020B0604020202020204" pitchFamily="34" charset="0"/>
                <a:ea typeface="宋体" panose="02010600030101010101" pitchFamily="2" charset="-122"/>
              </a:rPr>
              <a:t>“</a:t>
            </a:r>
            <a:r>
              <a:rPr lang="zh-CN" altLang="en-US" sz="2600">
                <a:solidFill>
                  <a:srgbClr val="FF0000"/>
                </a:solidFill>
                <a:latin typeface="Arial" panose="020B0604020202020204" pitchFamily="34" charset="0"/>
                <a:ea typeface="宋体" panose="02010600030101010101" pitchFamily="2" charset="-122"/>
              </a:rPr>
              <a:t>先被访问的顶点的邻接点先于后被访问的顶点的邻接点被访问</a:t>
            </a:r>
            <a:r>
              <a:rPr lang="en-US" altLang="zh-CN" sz="2600">
                <a:latin typeface="Arial" panose="020B0604020202020204" pitchFamily="34" charset="0"/>
                <a:ea typeface="宋体" panose="02010600030101010101" pitchFamily="2" charset="-122"/>
              </a:rPr>
              <a:t>”</a:t>
            </a:r>
            <a:r>
              <a:rPr lang="zh-CN" altLang="en-US" sz="2600">
                <a:latin typeface="Arial" panose="020B0604020202020204" pitchFamily="34" charset="0"/>
                <a:ea typeface="宋体" panose="02010600030101010101" pitchFamily="2" charset="-122"/>
              </a:rPr>
              <a:t>，直至图中所有已被访问的顶点的邻接点都被访问到。如果此时图中尚有顶点未被访问，则需要另选一个未曾被访问过的顶点作为新的起始点，重复上述过程，直至图中所有顶点都被访问到为止。</a:t>
            </a:r>
            <a:endParaRPr lang="zh-CN" altLang="en-US" sz="2600">
              <a:latin typeface="Arial" panose="020B0604020202020204" pitchFamily="34" charset="0"/>
              <a:ea typeface="宋体" panose="02010600030101010101" pitchFamily="2" charset="-122"/>
            </a:endParaRPr>
          </a:p>
          <a:p>
            <a:pPr marL="342900" indent="-342900" defTabSz="914400">
              <a:lnSpc>
                <a:spcPct val="120000"/>
              </a:lnSpc>
              <a:spcBef>
                <a:spcPct val="20000"/>
              </a:spcBef>
              <a:buFont typeface="Wingdings" panose="05000000000000000000" pitchFamily="2" charset="2"/>
              <a:buChar char="Ø"/>
            </a:pPr>
            <a:r>
              <a:rPr lang="zh-CN" altLang="en-US" sz="2600">
                <a:latin typeface="Arial" panose="020B0604020202020204" pitchFamily="34" charset="0"/>
                <a:ea typeface="宋体" panose="02010600030101010101" pitchFamily="2" charset="-122"/>
              </a:rPr>
              <a:t>换句话说，广度优先搜索遍历图的过程是以v为起点，由近至远，依次访问和v有路径相通且路径长度为1,2...的顶点。</a:t>
            </a:r>
            <a:endParaRPr lang="zh-CN" altLang="en-US" sz="2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kumimoji="0" lang="en-US" altLang="zh-CN"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rPr>
              <a:t>1.3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85813" y="1643063"/>
            <a:ext cx="8431212" cy="1443037"/>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endParaRPr lang="zh-CN" altLang="en-US" sz="2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1.3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19461" name="内容占位符 5"/>
          <p:cNvPicPr>
            <a:picLocks noChangeAspect="1"/>
          </p:cNvPicPr>
          <p:nvPr/>
        </p:nvPicPr>
        <p:blipFill>
          <a:blip r:embed="rId1"/>
          <a:stretch>
            <a:fillRect/>
          </a:stretch>
        </p:blipFill>
        <p:spPr>
          <a:xfrm>
            <a:off x="1022350" y="2614613"/>
            <a:ext cx="4953000" cy="3609975"/>
          </a:xfrm>
          <a:prstGeom prst="rect">
            <a:avLst/>
          </a:prstGeom>
          <a:noFill/>
          <a:ln w="9525">
            <a:noFill/>
          </a:ln>
        </p:spPr>
      </p:pic>
      <p:pic>
        <p:nvPicPr>
          <p:cNvPr id="19462" name="图片 6"/>
          <p:cNvPicPr>
            <a:picLocks noChangeAspect="1"/>
          </p:cNvPicPr>
          <p:nvPr/>
        </p:nvPicPr>
        <p:blipFill>
          <a:blip r:embed="rId2"/>
          <a:stretch>
            <a:fillRect/>
          </a:stretch>
        </p:blipFill>
        <p:spPr>
          <a:xfrm>
            <a:off x="5521325" y="2944813"/>
            <a:ext cx="3114675" cy="1095375"/>
          </a:xfrm>
          <a:prstGeom prst="rect">
            <a:avLst/>
          </a:prstGeom>
          <a:noFill/>
          <a:ln w="9525">
            <a:noFill/>
          </a:ln>
        </p:spPr>
      </p:pic>
      <p:pic>
        <p:nvPicPr>
          <p:cNvPr id="19463" name="图片 1" descr="下载"/>
          <p:cNvPicPr>
            <a:picLocks noChangeAspect="1"/>
          </p:cNvPicPr>
          <p:nvPr/>
        </p:nvPicPr>
        <p:blipFill>
          <a:blip r:embed="rId3"/>
          <a:stretch>
            <a:fillRect/>
          </a:stretch>
        </p:blipFill>
        <p:spPr>
          <a:xfrm>
            <a:off x="71438" y="1584325"/>
            <a:ext cx="1905000" cy="1941513"/>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a:spLocks noGrp="1"/>
          </p:cNvSpPr>
          <p:nvPr>
            <p:ph type="body" sz="half"/>
          </p:nvPr>
        </p:nvSpPr>
        <p:spPr>
          <a:xfrm>
            <a:off x="531813" y="1500188"/>
            <a:ext cx="8642350" cy="720725"/>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10000"/>
              </a:lnSpc>
              <a:buNone/>
            </a:pPr>
            <a:r>
              <a:rPr lang="en-US" altLang="zh-CN" sz="2800" dirty="0">
                <a:latin typeface="Arial" panose="020B0604020202020204" pitchFamily="34" charset="0"/>
              </a:rPr>
              <a:t>  </a:t>
            </a:r>
            <a:endParaRPr lang="en-US" altLang="x-none" sz="2800" dirty="0">
              <a:latin typeface="Arial" panose="020B0604020202020204" pitchFamily="34" charset="0"/>
              <a:ea typeface="Arial" panose="020B0604020202020204" pitchFamily="34" charset="0"/>
            </a:endParaRPr>
          </a:p>
        </p:txBody>
      </p:sp>
      <p:sp>
        <p:nvSpPr>
          <p:cNvPr id="4100" name="Rectangle 7"/>
          <p:cNvSpPr txBox="1"/>
          <p:nvPr/>
        </p:nvSpPr>
        <p:spPr>
          <a:xfrm>
            <a:off x="712788" y="2000250"/>
            <a:ext cx="8431212" cy="1085850"/>
          </a:xfrm>
          <a:prstGeom prst="rect">
            <a:avLst/>
          </a:prstGeom>
          <a:noFill/>
          <a:ln w="9525">
            <a:noFill/>
          </a:ln>
        </p:spPr>
        <p:txBody>
          <a:bodyPr anchor="t"/>
          <a:p>
            <a:pPr marL="342900" indent="-342900" defTabSz="914400">
              <a:lnSpc>
                <a:spcPct val="120000"/>
              </a:lnSpc>
              <a:spcBef>
                <a:spcPct val="20000"/>
              </a:spcBef>
              <a:buFont typeface="Wingdings" panose="05000000000000000000" pitchFamily="2" charset="2"/>
              <a:buChar char="Ø"/>
            </a:pPr>
            <a:endParaRPr lang="zh-CN" altLang="en-US" sz="2600" dirty="0">
              <a:latin typeface="Arial" panose="020B0604020202020204" pitchFamily="34" charset="0"/>
              <a:ea typeface="华文楷体" panose="02010600040101010101" pitchFamily="2" charset="-122"/>
            </a:endParaRPr>
          </a:p>
        </p:txBody>
      </p:sp>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spcBef>
                <a:spcPct val="50000"/>
              </a:spcBef>
              <a:buClrTx/>
              <a:buSzTx/>
              <a:buFont typeface="Wingdings" panose="05000000000000000000" pitchFamily="2" charset="2"/>
              <a:buNone/>
              <a:defRPr/>
            </a:pPr>
            <a:r>
              <a:rPr lang="en-US" altLang="zh-CN" sz="3200" b="1"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sym typeface="+mn-ea"/>
              </a:rPr>
              <a:t>1.3</a:t>
            </a:r>
            <a:r>
              <a:rPr lang="zh-CN" altLang="en-US" sz="3200" noProof="0" dirty="0">
                <a:solidFill>
                  <a:srgbClr val="002060"/>
                </a:solidFill>
                <a:effectLst>
                  <a:outerShdw blurRad="38100" dist="38100" dir="2700000" algn="tl">
                    <a:srgbClr val="FFFFFF"/>
                  </a:outerShdw>
                </a:effectLst>
                <a:latin typeface="+mj-ea"/>
                <a:ea typeface="+mj-ea"/>
                <a:cs typeface="Arial" panose="020B0604020202020204" pitchFamily="34" charset="0"/>
                <a:sym typeface="+mn-ea"/>
              </a:rPr>
              <a:t>原理讲解</a:t>
            </a:r>
            <a:endParaRPr kumimoji="0" lang="zh-CN" altLang="en-US" sz="3200" b="1"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20485" name="内容占位符 3"/>
          <p:cNvPicPr>
            <a:picLocks noChangeAspect="1"/>
          </p:cNvPicPr>
          <p:nvPr/>
        </p:nvPicPr>
        <p:blipFill>
          <a:blip r:embed="rId1"/>
          <a:stretch>
            <a:fillRect/>
          </a:stretch>
        </p:blipFill>
        <p:spPr>
          <a:xfrm>
            <a:off x="44450" y="1500188"/>
            <a:ext cx="9099550" cy="5319712"/>
          </a:xfrm>
          <a:prstGeom prst="rect">
            <a:avLst/>
          </a:prstGeom>
          <a:noFill/>
          <a:ln w="9525">
            <a:noFill/>
          </a:ln>
        </p:spPr>
      </p:pic>
      <p:sp>
        <p:nvSpPr>
          <p:cNvPr id="5" name="矩形 4"/>
          <p:cNvSpPr/>
          <p:nvPr/>
        </p:nvSpPr>
        <p:spPr>
          <a:xfrm>
            <a:off x="5319713" y="5548313"/>
            <a:ext cx="3713163"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000" strike="noStrike" noProof="1"/>
              <a:t>A -&gt; C -&gt; D -&gt; F -&gt; B -&gt; G -&gt; E</a:t>
            </a:r>
            <a:endParaRPr lang="zh-CN" altLang="en-US" sz="2000" strike="noStrike" noProof="1"/>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[ppt模板-更新完毕].Modern.World</Template>
  <TotalTime>0</TotalTime>
  <Words>3086</Words>
  <Application>WPS 演示</Application>
  <PresentationFormat>全屏显示(4:3)</PresentationFormat>
  <Paragraphs>321</Paragraphs>
  <Slides>37</Slides>
  <Notes>6</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37</vt:i4>
      </vt:variant>
    </vt:vector>
  </HeadingPairs>
  <TitlesOfParts>
    <vt:vector size="51" baseType="lpstr">
      <vt:lpstr>Arial</vt:lpstr>
      <vt:lpstr>宋体</vt:lpstr>
      <vt:lpstr>Wingdings</vt:lpstr>
      <vt:lpstr>Corbel</vt:lpstr>
      <vt:lpstr>华文楷体</vt:lpstr>
      <vt:lpstr>Verdana</vt:lpstr>
      <vt:lpstr>黑体</vt:lpstr>
      <vt:lpstr>Calibri</vt:lpstr>
      <vt:lpstr>微软雅黑</vt:lpstr>
      <vt:lpstr>Arial Unicode MS</vt:lpstr>
      <vt:lpstr>华文楷体</vt:lpstr>
      <vt:lpstr>sample</vt:lpstr>
      <vt:lpstr>1_sample</vt:lpstr>
      <vt:lpstr>2_sample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古宇</cp:lastModifiedBy>
  <cp:revision>1005</cp:revision>
  <dcterms:created xsi:type="dcterms:W3CDTF">2002-12-29T13:24:00Z</dcterms:created>
  <dcterms:modified xsi:type="dcterms:W3CDTF">2018-02-05T10:13:03Z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