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7" r:id="rId2"/>
    <p:sldId id="258" r:id="rId3"/>
    <p:sldId id="259" r:id="rId4"/>
    <p:sldId id="260" r:id="rId5"/>
    <p:sldId id="261" r:id="rId6"/>
    <p:sldId id="262" r:id="rId7"/>
    <p:sldId id="263" r:id="rId8"/>
    <p:sldId id="264" r:id="rId9"/>
    <p:sldId id="265" r:id="rId10"/>
    <p:sldId id="275" r:id="rId11"/>
    <p:sldId id="276" r:id="rId12"/>
    <p:sldId id="277" r:id="rId13"/>
    <p:sldId id="266" r:id="rId14"/>
    <p:sldId id="267" r:id="rId15"/>
    <p:sldId id="268" r:id="rId16"/>
    <p:sldId id="269" r:id="rId17"/>
    <p:sldId id="270" r:id="rId18"/>
    <p:sldId id="271" r:id="rId19"/>
    <p:sldId id="272" r:id="rId20"/>
    <p:sldId id="273" r:id="rId21"/>
    <p:sldId id="274" r:id="rId22"/>
    <p:sldId id="278" r:id="rId23"/>
    <p:sldId id="279" r:id="rId24"/>
    <p:sldId id="280" r:id="rId25"/>
    <p:sldId id="281" r:id="rId26"/>
    <p:sldId id="28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20"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0A98AF03-7270-45C2-A683-C5E353EF01A5}" type="datetime4">
              <a:rPr lang="en-US" smtClean="0"/>
              <a:pPr/>
              <a:t>November 30, 2017</a:t>
            </a:fld>
            <a:endParaRPr lang="en-US"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B37D5FE-740C-46F5-801A-FA5477D9711F}" type="slidenum">
              <a:rPr lang="en-US" smtClean="0"/>
              <a:pPr/>
              <a:t>‹#›</a:t>
            </a:fld>
            <a:endParaRPr lang="en-US"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2FB5AFD-D735-4504-A039-ADEBB6448D55}" type="datetime4">
              <a:rPr lang="en-US" smtClean="0"/>
              <a:pPr/>
              <a:t>November 30,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B5C8118-FB93-4E87-B380-0175F2FE2167}" type="datetime4">
              <a:rPr lang="en-US" smtClean="0"/>
              <a:pPr/>
              <a:t>November 30,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55605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05A93482-8E69-40F7-BCAD-5662A6CADB27}" type="datetime4">
              <a:rPr lang="en-US" smtClean="0"/>
              <a:pPr/>
              <a:t>November 30,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B7EAE1-CAAC-4AEF-919E-158692B1E55E}" type="datetime4">
              <a:rPr lang="en-US" smtClean="0"/>
              <a:pPr/>
              <a:t>November 30, 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9525A706-D8F2-4D1A-855A-CADC92600C26}" type="datetime4">
              <a:rPr lang="en-US" smtClean="0"/>
              <a:pPr/>
              <a:t>November 30, 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ransition spd="med">
    <p:rand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9B4F123-1704-49AC-9D15-C4B1462B8014}" type="datetime4">
              <a:rPr lang="en-US" smtClean="0"/>
              <a:pPr/>
              <a:t>November 30, 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3127EC2-47FB-48A1-8644-C8A81DDAA119}" type="datetime4">
              <a:rPr lang="en-US" smtClean="0"/>
              <a:pPr/>
              <a:t>November 30, 2017</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EC3ED-7435-49F9-84C8-03CCA2F8DEDB}" type="datetime4">
              <a:rPr lang="en-US" smtClean="0"/>
              <a:pPr/>
              <a:t>November 30, 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spd="med">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C49BF1-FCD3-4395-8FF6-0047AF66228E}" type="datetime4">
              <a:rPr lang="en-US" smtClean="0"/>
              <a:pPr/>
              <a:t>November 30, 2017</a:t>
            </a:fld>
            <a:endParaRPr lang="en-US"/>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spd="med">
    <p:random/>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A861222-2C8B-4501-BE87-6797EC025925}" type="datetime4">
              <a:rPr lang="en-US" smtClean="0"/>
              <a:pPr/>
              <a:t>November 30, 2017</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dirty="0"/>
          </a:p>
        </p:txBody>
      </p:sp>
      <p:sp>
        <p:nvSpPr>
          <p:cNvPr id="7" name="Slide Number Placeholder 6"/>
          <p:cNvSpPr>
            <a:spLocks noGrp="1"/>
          </p:cNvSpPr>
          <p:nvPr>
            <p:ph type="sldNum" sz="quarter" idx="12"/>
          </p:nvPr>
        </p:nvSpPr>
        <p:spPr/>
        <p:txBody>
          <a:bodyPr/>
          <a:lstStyle/>
          <a:p>
            <a:fld id="{8B37D5FE-740C-46F5-801A-FA5477D9711F}" type="slidenum">
              <a:rPr lang="en-US" smtClean="0"/>
              <a:pPr/>
              <a:t>‹#›</a:t>
            </a:fld>
            <a:endParaRPr lang="en-US"/>
          </a:p>
        </p:txBody>
      </p:sp>
    </p:spTree>
  </p:cSld>
  <p:clrMapOvr>
    <a:masterClrMapping/>
  </p:clrMapOvr>
  <p:transition spd="med">
    <p:rand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6C01193-8287-4834-A286-6B880643E934}" type="datetime4">
              <a:rPr lang="en-US" smtClean="0"/>
              <a:pPr/>
              <a:t>November 30, 2017</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B37D5FE-740C-46F5-801A-FA5477D971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spd="med">
    <p:random/>
  </p:transition>
  <p:timing>
    <p:tnLst>
      <p:par>
        <p:cTn id="1" dur="indefinite" restart="never" nodeType="tmRoot"/>
      </p:par>
    </p:tnLst>
  </p:timing>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23.bin"/><Relationship Id="rId4" Type="http://schemas.openxmlformats.org/officeDocument/2006/relationships/image" Target="../media/image2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6.bin"/><Relationship Id="rId18" Type="http://schemas.openxmlformats.org/officeDocument/2006/relationships/image" Target="../media/image17.wmf"/><Relationship Id="rId3" Type="http://schemas.openxmlformats.org/officeDocument/2006/relationships/oleObject" Target="../embeddings/oleObject10.bin"/><Relationship Id="rId21" Type="http://schemas.openxmlformats.org/officeDocument/2006/relationships/image" Target="../media/image18.png"/><Relationship Id="rId7" Type="http://schemas.openxmlformats.org/officeDocument/2006/relationships/oleObject" Target="../embeddings/oleObject12.bin"/><Relationship Id="rId12" Type="http://schemas.openxmlformats.org/officeDocument/2006/relationships/oleObject" Target="../embeddings/oleObject15.bin"/><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16.wmf"/><Relationship Id="rId20" Type="http://schemas.openxmlformats.org/officeDocument/2006/relationships/oleObject" Target="../embeddings/oleObject20.bin"/><Relationship Id="rId1" Type="http://schemas.openxmlformats.org/officeDocument/2006/relationships/vmlDrawing" Target="../drawings/vmlDrawing7.vml"/><Relationship Id="rId6" Type="http://schemas.openxmlformats.org/officeDocument/2006/relationships/image" Target="../media/image12.wmf"/><Relationship Id="rId11" Type="http://schemas.openxmlformats.org/officeDocument/2006/relationships/image" Target="../media/image14.wmf"/><Relationship Id="rId5" Type="http://schemas.openxmlformats.org/officeDocument/2006/relationships/oleObject" Target="../embeddings/oleObject11.bin"/><Relationship Id="rId15" Type="http://schemas.openxmlformats.org/officeDocument/2006/relationships/oleObject" Target="../embeddings/oleObject17.bin"/><Relationship Id="rId23" Type="http://schemas.openxmlformats.org/officeDocument/2006/relationships/image" Target="../media/image19.png"/><Relationship Id="rId10" Type="http://schemas.openxmlformats.org/officeDocument/2006/relationships/oleObject" Target="../embeddings/oleObject14.bin"/><Relationship Id="rId19" Type="http://schemas.openxmlformats.org/officeDocument/2006/relationships/oleObject" Target="../embeddings/oleObject19.bin"/><Relationship Id="rId4" Type="http://schemas.openxmlformats.org/officeDocument/2006/relationships/image" Target="../media/image11.wmf"/><Relationship Id="rId9" Type="http://schemas.openxmlformats.org/officeDocument/2006/relationships/oleObject" Target="../embeddings/oleObject13.bin"/><Relationship Id="rId14" Type="http://schemas.openxmlformats.org/officeDocument/2006/relationships/image" Target="../media/image15.wmf"/><Relationship Id="rId22"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7" name="Object 5"/>
          <p:cNvGraphicFramePr>
            <a:graphicFrameLocks noChangeAspect="1"/>
          </p:cNvGraphicFramePr>
          <p:nvPr/>
        </p:nvGraphicFramePr>
        <p:xfrm>
          <a:off x="6101954" y="1448593"/>
          <a:ext cx="2605484" cy="5008563"/>
        </p:xfrm>
        <a:graphic>
          <a:graphicData uri="http://schemas.openxmlformats.org/presentationml/2006/ole">
            <mc:AlternateContent xmlns:mc="http://schemas.openxmlformats.org/markup-compatibility/2006">
              <mc:Choice xmlns:v="urn:schemas-microsoft-com:vml" Requires="v">
                <p:oleObj spid="_x0000_s1036" name="剪辑" r:id="rId3" imgW="2793960" imgH="4113360" progId="MS_ClipArt_Gallery.2">
                  <p:embed/>
                </p:oleObj>
              </mc:Choice>
              <mc:Fallback>
                <p:oleObj name="剪辑" r:id="rId3" imgW="2793960" imgH="4113360"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1954" y="1448593"/>
                        <a:ext cx="2605484" cy="5008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7"/>
          <p:cNvSpPr txBox="1">
            <a:spLocks noChangeArrowheads="1"/>
          </p:cNvSpPr>
          <p:nvPr/>
        </p:nvSpPr>
        <p:spPr bwMode="auto">
          <a:xfrm>
            <a:off x="1771913" y="762000"/>
            <a:ext cx="100026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114293" tIns="57146" rIns="114293" bIns="57146">
            <a:spAutoFit/>
          </a:bodyPr>
          <a:lstStyle/>
          <a:p>
            <a:pPr algn="ctr" fontAlgn="base">
              <a:spcBef>
                <a:spcPct val="50000"/>
              </a:spcBef>
              <a:spcAft>
                <a:spcPct val="0"/>
              </a:spcAft>
            </a:pPr>
            <a:endParaRPr kumimoji="1" lang="zh-CN" altLang="en-US" sz="5000" b="1">
              <a:solidFill>
                <a:srgbClr val="402000"/>
              </a:solidFill>
              <a:latin typeface="Arial Black" pitchFamily="34" charset="0"/>
              <a:ea typeface="宋体" pitchFamily="2" charset="-122"/>
            </a:endParaRPr>
          </a:p>
        </p:txBody>
      </p:sp>
      <p:sp>
        <p:nvSpPr>
          <p:cNvPr id="3081" name="Rectangle 9"/>
          <p:cNvSpPr>
            <a:spLocks noChangeArrowheads="1"/>
          </p:cNvSpPr>
          <p:nvPr/>
        </p:nvSpPr>
        <p:spPr bwMode="auto">
          <a:xfrm>
            <a:off x="1061641" y="548250"/>
            <a:ext cx="4738688" cy="1731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93" tIns="57146" rIns="114293" bIns="57146" anchor="ctr">
            <a:spAutoFit/>
          </a:bodyPr>
          <a:lstStyle/>
          <a:p>
            <a:pPr algn="ctr" fontAlgn="base">
              <a:spcBef>
                <a:spcPct val="0"/>
              </a:spcBef>
              <a:spcAft>
                <a:spcPct val="0"/>
              </a:spcAft>
            </a:pPr>
            <a:r>
              <a:rPr kumimoji="1" lang="zh-CN" altLang="en-US" sz="3500" b="1" dirty="0" smtClean="0">
                <a:solidFill>
                  <a:srgbClr val="402000"/>
                </a:solidFill>
                <a:ea typeface="宋体" pitchFamily="2" charset="-122"/>
              </a:rPr>
              <a:t>凸包</a:t>
            </a:r>
            <a:r>
              <a:rPr kumimoji="1" lang="zh-CN" altLang="en-US" sz="3500" b="1" dirty="0">
                <a:solidFill>
                  <a:srgbClr val="402000"/>
                </a:solidFill>
                <a:ea typeface="宋体" pitchFamily="2" charset="-122"/>
              </a:rPr>
              <a:t>问题（</a:t>
            </a:r>
            <a:r>
              <a:rPr kumimoji="1" lang="en-US" altLang="zh-CN" sz="3500" b="1" dirty="0">
                <a:solidFill>
                  <a:srgbClr val="402000"/>
                </a:solidFill>
                <a:ea typeface="宋体" pitchFamily="2" charset="-122"/>
              </a:rPr>
              <a:t>Two-Dimensional Convex Hull）</a:t>
            </a:r>
            <a:endParaRPr kumimoji="1" lang="zh-TW" altLang="en-US" sz="3500" b="1" dirty="0">
              <a:solidFill>
                <a:srgbClr val="402000"/>
              </a:solidFill>
              <a:latin typeface="Arial Black" pitchFamily="34" charset="0"/>
            </a:endParaRPr>
          </a:p>
        </p:txBody>
      </p:sp>
      <p:sp>
        <p:nvSpPr>
          <p:cNvPr id="3082" name="Text Box 10"/>
          <p:cNvSpPr txBox="1">
            <a:spLocks noChangeArrowheads="1"/>
          </p:cNvSpPr>
          <p:nvPr/>
        </p:nvSpPr>
        <p:spPr bwMode="auto">
          <a:xfrm>
            <a:off x="1331516" y="2619380"/>
            <a:ext cx="4411265" cy="607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93" tIns="57146" rIns="114293" bIns="57146">
            <a:spAutoFit/>
          </a:bodyPr>
          <a:lstStyle/>
          <a:p>
            <a:pPr fontAlgn="base">
              <a:lnSpc>
                <a:spcPct val="80000"/>
              </a:lnSpc>
              <a:spcBef>
                <a:spcPct val="20000"/>
              </a:spcBef>
              <a:spcAft>
                <a:spcPct val="0"/>
              </a:spcAft>
              <a:buClr>
                <a:srgbClr val="996633"/>
              </a:buClr>
              <a:buFont typeface="Wingdings" pitchFamily="2" charset="2"/>
              <a:buNone/>
            </a:pPr>
            <a:r>
              <a:rPr kumimoji="1" lang="zh-CN" altLang="en-US" sz="4000" b="1">
                <a:solidFill>
                  <a:srgbClr val="FF3300"/>
                </a:solidFill>
                <a:latin typeface="隶书" pitchFamily="49" charset="-122"/>
                <a:ea typeface="隶书" pitchFamily="49" charset="-122"/>
              </a:rPr>
              <a:t> </a:t>
            </a:r>
            <a:endParaRPr kumimoji="1" lang="zh-CN" altLang="en-US" sz="4000" b="1">
              <a:solidFill>
                <a:srgbClr val="FF3300"/>
              </a:solidFill>
              <a:ea typeface="隶书" pitchFamily="49" charset="-122"/>
            </a:endParaRPr>
          </a:p>
        </p:txBody>
      </p:sp>
    </p:spTree>
    <p:extLst>
      <p:ext uri="{BB962C8B-B14F-4D97-AF65-F5344CB8AC3E}">
        <p14:creationId xmlns:p14="http://schemas.microsoft.com/office/powerpoint/2010/main" val="2099142714"/>
      </p:ext>
    </p:extLst>
  </p:cSld>
  <p:clrMapOvr>
    <a:masterClrMapping/>
  </p:clrMapOvr>
  <p:transition spd="med">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764704"/>
            <a:ext cx="7920880" cy="5688632"/>
          </a:xfrm>
        </p:spPr>
        <p:txBody>
          <a:bodyPr>
            <a:normAutofit/>
          </a:bodyPr>
          <a:lstStyle/>
          <a:p>
            <a:r>
              <a:rPr lang="zh-CN" altLang="en-US" dirty="0"/>
              <a:t>然而怎么求距离某直线最远的点呢？</a:t>
            </a:r>
            <a:r>
              <a:rPr lang="zh-CN" altLang="en-US" dirty="0" smtClean="0"/>
              <a:t>我们需要用到</a:t>
            </a:r>
            <a:r>
              <a:rPr lang="zh-CN" altLang="en-US" dirty="0"/>
              <a:t>如下</a:t>
            </a:r>
            <a:r>
              <a:rPr lang="zh-CN" altLang="en-US" dirty="0" smtClean="0"/>
              <a:t>公式</a:t>
            </a:r>
            <a:r>
              <a:rPr lang="zh-CN" altLang="en-US" dirty="0"/>
              <a:t>： </a:t>
            </a:r>
            <a:br>
              <a:rPr lang="zh-CN" altLang="en-US" dirty="0"/>
            </a:br>
            <a:endParaRPr lang="en-US" altLang="zh-CN" dirty="0" smtClean="0"/>
          </a:p>
          <a:p>
            <a:r>
              <a:rPr lang="zh-CN" altLang="en-US" dirty="0"/>
              <a:t/>
            </a:r>
            <a:br>
              <a:rPr lang="zh-CN" altLang="en-US" dirty="0"/>
            </a:br>
            <a:endParaRPr lang="en-US" altLang="zh-CN" dirty="0" smtClean="0"/>
          </a:p>
          <a:p>
            <a:endParaRPr lang="en-US" altLang="zh-CN" dirty="0"/>
          </a:p>
          <a:p>
            <a:r>
              <a:rPr lang="zh-CN" altLang="en-US" dirty="0" smtClean="0"/>
              <a:t>设有</a:t>
            </a:r>
            <a:r>
              <a:rPr lang="zh-CN" altLang="en-US" dirty="0"/>
              <a:t>一个点 </a:t>
            </a:r>
            <a:r>
              <a:rPr lang="en-US" altLang="zh-CN" dirty="0"/>
              <a:t>P3 </a:t>
            </a:r>
            <a:r>
              <a:rPr lang="zh-CN" altLang="en-US" dirty="0"/>
              <a:t>和直线 </a:t>
            </a:r>
            <a:r>
              <a:rPr lang="en-US" altLang="zh-CN" dirty="0"/>
              <a:t>P1P2 </a:t>
            </a:r>
            <a:r>
              <a:rPr lang="zh-CN" altLang="en-US" dirty="0"/>
              <a:t>。（坐标：</a:t>
            </a:r>
            <a:r>
              <a:rPr lang="en-US" altLang="zh-CN" dirty="0"/>
              <a:t>p1(x1,y1)</a:t>
            </a:r>
            <a:r>
              <a:rPr lang="zh-CN" altLang="en-US" dirty="0"/>
              <a:t>，</a:t>
            </a:r>
            <a:r>
              <a:rPr lang="en-US" altLang="zh-CN" dirty="0"/>
              <a:t>p2(x2,y2)</a:t>
            </a:r>
            <a:r>
              <a:rPr lang="zh-CN" altLang="en-US" dirty="0"/>
              <a:t>，</a:t>
            </a:r>
            <a:r>
              <a:rPr lang="en-US" altLang="zh-CN" dirty="0"/>
              <a:t>p3(x3,y3)</a:t>
            </a:r>
            <a:r>
              <a:rPr lang="zh-CN" altLang="en-US" dirty="0"/>
              <a:t>） </a:t>
            </a:r>
            <a:br>
              <a:rPr lang="zh-CN" altLang="en-US" dirty="0"/>
            </a:br>
            <a:r>
              <a:rPr lang="zh-CN" altLang="en-US" dirty="0"/>
              <a:t>对上式的结果取绝对值，绝对值越大，则距离直线越远</a:t>
            </a:r>
            <a:r>
              <a:rPr lang="zh-CN" altLang="en-US" dirty="0" smtClean="0"/>
              <a:t>。</a:t>
            </a:r>
            <a:endParaRPr lang="en-US" altLang="zh-CN" dirty="0" smtClean="0"/>
          </a:p>
          <a:p>
            <a:pPr marL="68580" indent="0">
              <a:buNone/>
            </a:pPr>
            <a:endParaRPr lang="en-US" altLang="zh-CN" dirty="0" smtClean="0"/>
          </a:p>
          <a:p>
            <a:r>
              <a:rPr lang="zh-CN" altLang="en-US" dirty="0" smtClean="0"/>
              <a:t>当且仅当</a:t>
            </a:r>
            <a:r>
              <a:rPr lang="en-US" altLang="zh-CN" dirty="0" smtClean="0"/>
              <a:t>p3</a:t>
            </a:r>
            <a:r>
              <a:rPr lang="zh-CN" altLang="en-US" dirty="0" smtClean="0"/>
              <a:t>位于直线</a:t>
            </a:r>
            <a:r>
              <a:rPr lang="en-US" altLang="zh-CN" dirty="0" smtClean="0"/>
              <a:t>P1P2</a:t>
            </a:r>
            <a:r>
              <a:rPr lang="zh-CN" altLang="en-US" dirty="0" smtClean="0"/>
              <a:t>的左侧时</a:t>
            </a:r>
            <a:r>
              <a:rPr lang="en-US" altLang="zh-CN" dirty="0" smtClean="0"/>
              <a:t>,</a:t>
            </a:r>
            <a:r>
              <a:rPr lang="zh-CN" altLang="en-US" dirty="0" smtClean="0"/>
              <a:t>表达式的符号为正</a:t>
            </a:r>
            <a:endParaRPr lang="zh-CN" altLang="en-US" dirty="0"/>
          </a:p>
          <a:p>
            <a:pPr marL="68580" indent="0">
              <a:buNone/>
            </a:pP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500188"/>
            <a:ext cx="7200800" cy="1568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965897"/>
      </p:ext>
    </p:extLst>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3568" y="2348880"/>
            <a:ext cx="7920880" cy="2246769"/>
          </a:xfrm>
          <a:prstGeom prst="rect">
            <a:avLst/>
          </a:prstGeom>
        </p:spPr>
        <p:txBody>
          <a:bodyPr wrap="square">
            <a:spAutoFit/>
          </a:bodyPr>
          <a:lstStyle/>
          <a:p>
            <a:r>
              <a:rPr lang="en-US" altLang="zh-CN" sz="2800" b="1" dirty="0">
                <a:solidFill>
                  <a:srgbClr val="FF0000"/>
                </a:solidFill>
              </a:rPr>
              <a:t>1.</a:t>
            </a:r>
            <a:r>
              <a:rPr lang="zh-CN" altLang="en-US" sz="2800" dirty="0"/>
              <a:t>先把所有的点</a:t>
            </a:r>
            <a:r>
              <a:rPr lang="en-US" altLang="zh-CN" sz="2800" dirty="0"/>
              <a:t>sort</a:t>
            </a:r>
            <a:r>
              <a:rPr lang="zh-CN" altLang="en-US" sz="2800" dirty="0"/>
              <a:t>排序，先按 </a:t>
            </a:r>
            <a:r>
              <a:rPr lang="en-US" altLang="zh-CN" sz="2800" dirty="0"/>
              <a:t>x </a:t>
            </a:r>
            <a:r>
              <a:rPr lang="zh-CN" altLang="en-US" sz="2800" dirty="0"/>
              <a:t>小到大有序，同 </a:t>
            </a:r>
            <a:r>
              <a:rPr lang="en-US" altLang="zh-CN" sz="2800" dirty="0"/>
              <a:t>x </a:t>
            </a:r>
            <a:r>
              <a:rPr lang="zh-CN" altLang="en-US" sz="2800" dirty="0" smtClean="0"/>
              <a:t>再按 </a:t>
            </a:r>
            <a:r>
              <a:rPr lang="en-US" altLang="zh-CN" sz="2800" dirty="0"/>
              <a:t>y </a:t>
            </a:r>
            <a:r>
              <a:rPr lang="zh-CN" altLang="en-US" sz="2800" dirty="0"/>
              <a:t>小到</a:t>
            </a:r>
            <a:r>
              <a:rPr lang="zh-CN" altLang="en-US" sz="2800" dirty="0" smtClean="0"/>
              <a:t>大排序</a:t>
            </a:r>
            <a:r>
              <a:rPr lang="zh-CN" altLang="en-US" sz="2800" dirty="0"/>
              <a:t>。这样排序后，</a:t>
            </a:r>
            <a:r>
              <a:rPr lang="en-US" altLang="zh-CN" sz="2800" dirty="0" err="1"/>
              <a:t>xmin</a:t>
            </a:r>
            <a:r>
              <a:rPr lang="en-US" altLang="zh-CN" sz="2800" dirty="0"/>
              <a:t> </a:t>
            </a:r>
            <a:r>
              <a:rPr lang="zh-CN" altLang="en-US" sz="2800" dirty="0"/>
              <a:t>和 </a:t>
            </a:r>
            <a:r>
              <a:rPr lang="en-US" altLang="zh-CN" sz="2800" dirty="0" err="1"/>
              <a:t>xmax</a:t>
            </a:r>
            <a:r>
              <a:rPr lang="en-US" altLang="zh-CN" sz="2800" dirty="0"/>
              <a:t> </a:t>
            </a:r>
            <a:r>
              <a:rPr lang="zh-CN" altLang="en-US" sz="2800" dirty="0"/>
              <a:t>的点必然是凸包的左右边界点。然后在将 </a:t>
            </a:r>
            <a:r>
              <a:rPr lang="en-US" altLang="zh-CN" sz="2800" dirty="0" err="1"/>
              <a:t>xmin</a:t>
            </a:r>
            <a:r>
              <a:rPr lang="en-US" altLang="zh-CN" sz="2800" dirty="0"/>
              <a:t> </a:t>
            </a:r>
            <a:r>
              <a:rPr lang="zh-CN" altLang="en-US" sz="2800" dirty="0"/>
              <a:t>和 </a:t>
            </a:r>
            <a:r>
              <a:rPr lang="en-US" altLang="zh-CN" sz="2800" dirty="0" err="1"/>
              <a:t>xmax</a:t>
            </a:r>
            <a:r>
              <a:rPr lang="en-US" altLang="zh-CN" sz="2800" dirty="0"/>
              <a:t> </a:t>
            </a:r>
            <a:r>
              <a:rPr lang="zh-CN" altLang="en-US" sz="2800" dirty="0"/>
              <a:t>连线，以这条线为分界，把其余的点分为上包和下包俩个点的子集</a:t>
            </a:r>
            <a:r>
              <a:rPr lang="zh-CN" altLang="en-US" sz="2800" dirty="0" smtClean="0"/>
              <a:t>。</a:t>
            </a:r>
            <a:endParaRPr lang="zh-CN" altLang="en-US" sz="2800" dirty="0"/>
          </a:p>
        </p:txBody>
      </p:sp>
      <p:sp>
        <p:nvSpPr>
          <p:cNvPr id="5" name="标题 4"/>
          <p:cNvSpPr>
            <a:spLocks noGrp="1"/>
          </p:cNvSpPr>
          <p:nvPr>
            <p:ph type="title"/>
          </p:nvPr>
        </p:nvSpPr>
        <p:spPr/>
        <p:txBody>
          <a:bodyPr/>
          <a:lstStyle/>
          <a:p>
            <a:r>
              <a:rPr lang="zh-CN" altLang="en-US" b="1" dirty="0" smtClean="0"/>
              <a:t>算法设计</a:t>
            </a:r>
            <a:r>
              <a:rPr lang="en-US" altLang="zh-CN" b="1" dirty="0" smtClean="0"/>
              <a:t>:</a:t>
            </a:r>
            <a:endParaRPr lang="zh-CN" altLang="en-US" b="1" dirty="0"/>
          </a:p>
        </p:txBody>
      </p:sp>
    </p:spTree>
    <p:extLst>
      <p:ext uri="{BB962C8B-B14F-4D97-AF65-F5344CB8AC3E}">
        <p14:creationId xmlns:p14="http://schemas.microsoft.com/office/powerpoint/2010/main" val="1782666170"/>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203" y="612845"/>
            <a:ext cx="7992888" cy="5632311"/>
          </a:xfrm>
          <a:prstGeom prst="rect">
            <a:avLst/>
          </a:prstGeom>
        </p:spPr>
        <p:txBody>
          <a:bodyPr wrap="square">
            <a:spAutoFit/>
          </a:bodyPr>
          <a:lstStyle/>
          <a:p>
            <a:r>
              <a:rPr lang="en-US" altLang="zh-CN" sz="2400" b="1" dirty="0">
                <a:solidFill>
                  <a:srgbClr val="FF0000"/>
                </a:solidFill>
              </a:rPr>
              <a:t>2.</a:t>
            </a:r>
            <a:r>
              <a:rPr lang="zh-CN" altLang="en-US" sz="2400" dirty="0"/>
              <a:t>分别递归的用相同的方法处理这俩个子集即可。处理方法：在整体 </a:t>
            </a:r>
            <a:r>
              <a:rPr lang="en-US" altLang="zh-CN" sz="2400" dirty="0"/>
              <a:t>sort </a:t>
            </a:r>
            <a:r>
              <a:rPr lang="zh-CN" altLang="en-US" sz="2400" dirty="0"/>
              <a:t>排序之后，还需要一步整体扫描，根据行列式的计算值（以 </a:t>
            </a:r>
            <a:r>
              <a:rPr lang="en-US" altLang="zh-CN" sz="2400" dirty="0" err="1"/>
              <a:t>xmin</a:t>
            </a:r>
            <a:r>
              <a:rPr lang="en-US" altLang="zh-CN" sz="2400" dirty="0"/>
              <a:t> </a:t>
            </a:r>
            <a:r>
              <a:rPr lang="zh-CN" altLang="en-US" sz="2400" dirty="0"/>
              <a:t>为起点 ， </a:t>
            </a:r>
            <a:r>
              <a:rPr lang="en-US" altLang="zh-CN" sz="2400" dirty="0" err="1"/>
              <a:t>xmax</a:t>
            </a:r>
            <a:r>
              <a:rPr lang="en-US" altLang="zh-CN" sz="2400" dirty="0"/>
              <a:t> </a:t>
            </a:r>
            <a:r>
              <a:rPr lang="zh-CN" altLang="en-US" sz="2400" dirty="0"/>
              <a:t>为终点的向量与各个测试点 </a:t>
            </a:r>
            <a:r>
              <a:rPr lang="en-US" altLang="zh-CN" sz="2400" dirty="0"/>
              <a:t>x </a:t>
            </a:r>
            <a:r>
              <a:rPr lang="zh-CN" altLang="en-US" sz="2400" dirty="0"/>
              <a:t>之间相对关系的计算值，根据这个行列式的计算值，可以判断出 </a:t>
            </a:r>
            <a:r>
              <a:rPr lang="en-US" altLang="zh-CN" sz="2400" dirty="0"/>
              <a:t>x </a:t>
            </a:r>
            <a:r>
              <a:rPr lang="zh-CN" altLang="en-US" sz="2400" dirty="0"/>
              <a:t>在向量 </a:t>
            </a:r>
            <a:r>
              <a:rPr lang="en-US" altLang="zh-CN" sz="2400" dirty="0" err="1"/>
              <a:t>xmin</a:t>
            </a:r>
            <a:r>
              <a:rPr lang="en-US" altLang="zh-CN" sz="2400" dirty="0"/>
              <a:t>--&gt;</a:t>
            </a:r>
            <a:r>
              <a:rPr lang="en-US" altLang="zh-CN" sz="2400" dirty="0" err="1"/>
              <a:t>xmax</a:t>
            </a:r>
            <a:r>
              <a:rPr lang="en-US" altLang="zh-CN" sz="2400" dirty="0"/>
              <a:t> </a:t>
            </a:r>
            <a:r>
              <a:rPr lang="zh-CN" altLang="en-US" sz="2400" dirty="0"/>
              <a:t>的左侧还是右侧，由此可以判断它是在上包还是下包中），判断点 </a:t>
            </a:r>
            <a:r>
              <a:rPr lang="en-US" altLang="zh-CN" sz="2400" dirty="0"/>
              <a:t>x </a:t>
            </a:r>
            <a:r>
              <a:rPr lang="zh-CN" altLang="en-US" sz="2400" dirty="0"/>
              <a:t>在上包还是下包中，并对每个点的情况做标记，同时在这一次扫描中，还可以找到上下包中距离 </a:t>
            </a:r>
            <a:r>
              <a:rPr lang="en-US" altLang="zh-CN" sz="2400" dirty="0" err="1"/>
              <a:t>xmin</a:t>
            </a:r>
            <a:r>
              <a:rPr lang="en-US" altLang="zh-CN" sz="2400" dirty="0"/>
              <a:t> </a:t>
            </a:r>
            <a:r>
              <a:rPr lang="zh-CN" altLang="en-US" sz="2400" dirty="0"/>
              <a:t>和 </a:t>
            </a:r>
            <a:r>
              <a:rPr lang="en-US" altLang="zh-CN" sz="2400" dirty="0" err="1"/>
              <a:t>xmax</a:t>
            </a:r>
            <a:r>
              <a:rPr lang="en-US" altLang="zh-CN" sz="2400" dirty="0"/>
              <a:t> </a:t>
            </a:r>
            <a:r>
              <a:rPr lang="zh-CN" altLang="en-US" sz="2400" dirty="0"/>
              <a:t>连线最远的点，即上下包中第一个作为凸包边界的点，设其分别为 </a:t>
            </a:r>
            <a:r>
              <a:rPr lang="en-US" altLang="zh-CN" sz="2400" dirty="0" err="1"/>
              <a:t>upMax</a:t>
            </a:r>
            <a:r>
              <a:rPr lang="zh-CN" altLang="en-US" sz="2400" dirty="0"/>
              <a:t>，</a:t>
            </a:r>
            <a:r>
              <a:rPr lang="en-US" altLang="zh-CN" sz="2400" dirty="0" err="1"/>
              <a:t>downMin</a:t>
            </a:r>
            <a:r>
              <a:rPr lang="zh-CN" altLang="en-US" sz="2400" dirty="0"/>
              <a:t>（在</a:t>
            </a:r>
            <a:r>
              <a:rPr lang="en-US" altLang="zh-CN" sz="2400" dirty="0"/>
              <a:t>sort</a:t>
            </a:r>
            <a:r>
              <a:rPr lang="zh-CN" altLang="en-US" sz="2400" dirty="0"/>
              <a:t>之后点集中的</a:t>
            </a:r>
            <a:r>
              <a:rPr lang="en-US" altLang="zh-CN" sz="2400" dirty="0"/>
              <a:t>index</a:t>
            </a:r>
            <a:r>
              <a:rPr lang="zh-CN" altLang="en-US" sz="2400" dirty="0"/>
              <a:t>）</a:t>
            </a:r>
          </a:p>
          <a:p>
            <a:r>
              <a:rPr lang="en-US" altLang="zh-CN" sz="2400" b="1" dirty="0">
                <a:solidFill>
                  <a:srgbClr val="FF0000"/>
                </a:solidFill>
              </a:rPr>
              <a:t>3.</a:t>
            </a:r>
            <a:r>
              <a:rPr lang="zh-CN" altLang="en-US" sz="2400" dirty="0"/>
              <a:t>再分别递归的找以 </a:t>
            </a:r>
            <a:r>
              <a:rPr lang="en-US" altLang="zh-CN" sz="2400" dirty="0" err="1"/>
              <a:t>xmin</a:t>
            </a:r>
            <a:r>
              <a:rPr lang="zh-CN" altLang="en-US" sz="2400" dirty="0"/>
              <a:t>，</a:t>
            </a:r>
            <a:r>
              <a:rPr lang="en-US" altLang="zh-CN" sz="2400" dirty="0" err="1"/>
              <a:t>upMax</a:t>
            </a:r>
            <a:r>
              <a:rPr lang="zh-CN" altLang="en-US" sz="2400" dirty="0"/>
              <a:t>，</a:t>
            </a:r>
            <a:r>
              <a:rPr lang="en-US" altLang="zh-CN" sz="2400" dirty="0" err="1"/>
              <a:t>xmax</a:t>
            </a:r>
            <a:r>
              <a:rPr lang="zh-CN" altLang="en-US" sz="2400" dirty="0"/>
              <a:t>，</a:t>
            </a:r>
            <a:r>
              <a:rPr lang="en-US" altLang="zh-CN" sz="2400" dirty="0" err="1"/>
              <a:t>downmin</a:t>
            </a:r>
            <a:r>
              <a:rPr lang="en-US" altLang="zh-CN" sz="2400" dirty="0"/>
              <a:t> </a:t>
            </a:r>
            <a:r>
              <a:rPr lang="zh-CN" altLang="en-US" sz="2400" dirty="0"/>
              <a:t>四个点为分界的四段儿的上包即可。（可以通过调整起终点的相对顺序，把剩下的这几种情况都转化为上包的求解，直接递归调用即可，就上包的时候，同样需要用到行列式来计算）</a:t>
            </a:r>
          </a:p>
        </p:txBody>
      </p:sp>
    </p:spTree>
    <p:extLst>
      <p:ext uri="{BB962C8B-B14F-4D97-AF65-F5344CB8AC3E}">
        <p14:creationId xmlns:p14="http://schemas.microsoft.com/office/powerpoint/2010/main" val="1179918445"/>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bwMode="auto">
          <a:xfrm>
            <a:off x="395536" y="778643"/>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dirty="0">
                <a:ea typeface="宋体" pitchFamily="2" charset="-122"/>
              </a:rPr>
              <a:t>凸包问题的分治法</a:t>
            </a:r>
            <a:endParaRPr lang="en-US" altLang="zh-CN" sz="3900" dirty="0"/>
          </a:p>
        </p:txBody>
      </p:sp>
      <p:sp>
        <p:nvSpPr>
          <p:cNvPr id="461827" name="Text Box 3"/>
          <p:cNvSpPr txBox="1">
            <a:spLocks noChangeArrowheads="1"/>
          </p:cNvSpPr>
          <p:nvPr/>
        </p:nvSpPr>
        <p:spPr bwMode="auto">
          <a:xfrm>
            <a:off x="683568" y="1772816"/>
            <a:ext cx="7810500" cy="140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zh-CN" altLang="en-US" sz="2800" dirty="0">
                <a:solidFill>
                  <a:srgbClr val="402000"/>
                </a:solidFill>
                <a:latin typeface="Arial Black" pitchFamily="34" charset="0"/>
                <a:ea typeface="宋体" pitchFamily="2" charset="-122"/>
              </a:rPr>
              <a:t>算法复杂性：利用分治法考虑凸包问题，关键步骤是点集按横坐标排序，算法复杂性是           。故凸包问题的分治法的算法复杂性是          </a:t>
            </a:r>
            <a:r>
              <a:rPr kumimoji="1" lang="zh-CN" altLang="en-US" dirty="0">
                <a:solidFill>
                  <a:srgbClr val="402000"/>
                </a:solidFill>
                <a:latin typeface="Arial Black" pitchFamily="34" charset="0"/>
                <a:ea typeface="宋体" pitchFamily="2" charset="-122"/>
              </a:rPr>
              <a:t>。</a:t>
            </a:r>
          </a:p>
        </p:txBody>
      </p:sp>
      <p:graphicFrame>
        <p:nvGraphicFramePr>
          <p:cNvPr id="461840" name="Object 16"/>
          <p:cNvGraphicFramePr>
            <a:graphicFrameLocks noChangeAspect="1"/>
          </p:cNvGraphicFramePr>
          <p:nvPr>
            <p:extLst>
              <p:ext uri="{D42A27DB-BD31-4B8C-83A1-F6EECF244321}">
                <p14:modId xmlns:p14="http://schemas.microsoft.com/office/powerpoint/2010/main" val="252777083"/>
              </p:ext>
            </p:extLst>
          </p:nvPr>
        </p:nvGraphicFramePr>
        <p:xfrm>
          <a:off x="6804247" y="2276872"/>
          <a:ext cx="1166961" cy="359065"/>
        </p:xfrm>
        <a:graphic>
          <a:graphicData uri="http://schemas.openxmlformats.org/presentationml/2006/ole">
            <mc:AlternateContent xmlns:mc="http://schemas.openxmlformats.org/markup-compatibility/2006">
              <mc:Choice xmlns:v="urn:schemas-microsoft-com:vml" Requires="v">
                <p:oleObj spid="_x0000_s8214" name="Equation" r:id="rId3" imgW="660240" imgH="203040" progId="Equation.3">
                  <p:embed/>
                </p:oleObj>
              </mc:Choice>
              <mc:Fallback>
                <p:oleObj name="Equation" r:id="rId3" imgW="6602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7" y="2276872"/>
                        <a:ext cx="1166961" cy="359065"/>
                      </a:xfrm>
                      <a:prstGeom prst="rect">
                        <a:avLst/>
                      </a:prstGeom>
                      <a:noFill/>
                      <a:ln>
                        <a:noFill/>
                      </a:ln>
                      <a:effectLst/>
                    </p:spPr>
                  </p:pic>
                </p:oleObj>
              </mc:Fallback>
            </mc:AlternateContent>
          </a:graphicData>
        </a:graphic>
      </p:graphicFrame>
      <p:graphicFrame>
        <p:nvGraphicFramePr>
          <p:cNvPr id="461841" name="Object 17"/>
          <p:cNvGraphicFramePr>
            <a:graphicFrameLocks noChangeAspect="1"/>
          </p:cNvGraphicFramePr>
          <p:nvPr>
            <p:extLst>
              <p:ext uri="{D42A27DB-BD31-4B8C-83A1-F6EECF244321}">
                <p14:modId xmlns:p14="http://schemas.microsoft.com/office/powerpoint/2010/main" val="3211814093"/>
              </p:ext>
            </p:extLst>
          </p:nvPr>
        </p:nvGraphicFramePr>
        <p:xfrm>
          <a:off x="6516216" y="2754384"/>
          <a:ext cx="1152128" cy="354501"/>
        </p:xfrm>
        <a:graphic>
          <a:graphicData uri="http://schemas.openxmlformats.org/presentationml/2006/ole">
            <mc:AlternateContent xmlns:mc="http://schemas.openxmlformats.org/markup-compatibility/2006">
              <mc:Choice xmlns:v="urn:schemas-microsoft-com:vml" Requires="v">
                <p:oleObj spid="_x0000_s8215" name="Equation" r:id="rId5" imgW="660240" imgH="203040" progId="Equation.3">
                  <p:embed/>
                </p:oleObj>
              </mc:Choice>
              <mc:Fallback>
                <p:oleObj name="Equation" r:id="rId5" imgW="6602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2754384"/>
                        <a:ext cx="1152128" cy="35450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72529318"/>
      </p:ext>
    </p:extLst>
  </p:cSld>
  <p:clrMapOvr>
    <a:masterClrMapping/>
  </p:clrMapOvr>
  <p:transition spd="med">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bwMode="auto">
          <a:xfrm>
            <a:off x="1150938" y="369095"/>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a:ea typeface="宋体" pitchFamily="2" charset="-122"/>
              </a:rPr>
              <a:t>凸包问题实例</a:t>
            </a:r>
            <a:endParaRPr lang="en-US" altLang="zh-CN" sz="3900"/>
          </a:p>
        </p:txBody>
      </p:sp>
      <p:sp>
        <p:nvSpPr>
          <p:cNvPr id="462851" name="Text Box 3"/>
          <p:cNvSpPr txBox="1">
            <a:spLocks noChangeArrowheads="1"/>
          </p:cNvSpPr>
          <p:nvPr/>
        </p:nvSpPr>
        <p:spPr bwMode="auto">
          <a:xfrm>
            <a:off x="857250" y="1238251"/>
            <a:ext cx="7810500" cy="467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zh-CN" altLang="en-US">
                <a:solidFill>
                  <a:srgbClr val="000000"/>
                </a:solidFill>
                <a:latin typeface="Arial Black" pitchFamily="34" charset="0"/>
                <a:ea typeface="宋体" pitchFamily="2" charset="-122"/>
              </a:rPr>
              <a:t>果园篱笆 </a:t>
            </a:r>
            <a:br>
              <a:rPr kumimoji="1" lang="zh-CN" altLang="en-US">
                <a:solidFill>
                  <a:srgbClr val="000000"/>
                </a:solidFill>
                <a:latin typeface="Arial Black" pitchFamily="34" charset="0"/>
                <a:ea typeface="宋体" pitchFamily="2" charset="-122"/>
              </a:rPr>
            </a:br>
            <a:r>
              <a:rPr kumimoji="1" lang="zh-CN" altLang="en-US">
                <a:solidFill>
                  <a:srgbClr val="000000"/>
                </a:solidFill>
                <a:latin typeface="Arial Black" pitchFamily="34" charset="0"/>
                <a:ea typeface="宋体" pitchFamily="2" charset="-122"/>
              </a:rPr>
              <a:t>问题描述：</a:t>
            </a:r>
            <a:br>
              <a:rPr kumimoji="1" lang="zh-CN" altLang="en-US">
                <a:solidFill>
                  <a:srgbClr val="000000"/>
                </a:solidFill>
                <a:latin typeface="Arial Black" pitchFamily="34" charset="0"/>
                <a:ea typeface="宋体" pitchFamily="2" charset="-122"/>
              </a:rPr>
            </a:br>
            <a:r>
              <a:rPr kumimoji="1" lang="zh-CN" altLang="en-US">
                <a:solidFill>
                  <a:srgbClr val="000000"/>
                </a:solidFill>
                <a:latin typeface="Arial Black" pitchFamily="34" charset="0"/>
                <a:ea typeface="宋体" pitchFamily="2" charset="-122"/>
              </a:rPr>
              <a:t>      </a:t>
            </a:r>
            <a:r>
              <a:rPr kumimoji="1" lang="zh-CN" altLang="en-US" sz="2000">
                <a:solidFill>
                  <a:srgbClr val="000000"/>
                </a:solidFill>
                <a:latin typeface="Arial Black" pitchFamily="34" charset="0"/>
                <a:ea typeface="宋体" pitchFamily="2" charset="-122"/>
              </a:rPr>
              <a:t>某大学</a:t>
            </a:r>
            <a:r>
              <a:rPr kumimoji="1" lang="en-US" altLang="zh-CN" sz="2000">
                <a:solidFill>
                  <a:srgbClr val="000000"/>
                </a:solidFill>
                <a:latin typeface="Arial Black" pitchFamily="34" charset="0"/>
                <a:ea typeface="宋体" pitchFamily="2" charset="-122"/>
              </a:rPr>
              <a:t>ACM</a:t>
            </a:r>
            <a:r>
              <a:rPr kumimoji="1" lang="zh-CN" altLang="en-US" sz="2000">
                <a:solidFill>
                  <a:srgbClr val="000000"/>
                </a:solidFill>
                <a:latin typeface="Arial Black" pitchFamily="34" charset="0"/>
                <a:ea typeface="宋体" pitchFamily="2" charset="-122"/>
              </a:rPr>
              <a:t>集训队，不久前向学校申请了一块空地，成为自己的果园。全体队员兴高采烈的策划方案，种植了大批果树，有梨树、桃树、香蕉……。后来，发现有些坏蛋，他们暗地里偷摘果园的果子，被</a:t>
            </a:r>
            <a:r>
              <a:rPr kumimoji="1" lang="en-US" altLang="zh-CN" sz="2000">
                <a:solidFill>
                  <a:srgbClr val="000000"/>
                </a:solidFill>
                <a:latin typeface="Arial Black" pitchFamily="34" charset="0"/>
                <a:ea typeface="宋体" pitchFamily="2" charset="-122"/>
              </a:rPr>
              <a:t>ACM</a:t>
            </a:r>
            <a:r>
              <a:rPr kumimoji="1" lang="zh-CN" altLang="en-US" sz="2000">
                <a:solidFill>
                  <a:srgbClr val="000000"/>
                </a:solidFill>
                <a:latin typeface="Arial Black" pitchFamily="34" charset="0"/>
                <a:ea typeface="宋体" pitchFamily="2" charset="-122"/>
              </a:rPr>
              <a:t>集训队队员们发现了。因此，大家商量解决办法，有人提出：修筑一圈篱笆，把果园围起来，但是由于我们的经费有限，必须尽量节省资金，所以，我们要找出一种最合理的方案。由于每道篱笆，无论长度多少，都是同等价钱。所以，大家希望设计出来的修筑一圈篱笆的方案所花费的资金最少。有人已经做了准备工作，统计了果园里所有果树的位置，每棵果树分别用二维坐标来表示，进行定位。现在，他们要求全体队员，每人给出一个最合理的方案，来解决修筑篱笆所遇到的困难。要求根据所有的果树的位置，找出一个</a:t>
            </a:r>
            <a:r>
              <a:rPr kumimoji="1" lang="en-US" altLang="zh-CN" sz="2000">
                <a:solidFill>
                  <a:srgbClr val="000000"/>
                </a:solidFill>
                <a:latin typeface="Arial Black" pitchFamily="34" charset="0"/>
                <a:ea typeface="宋体" pitchFamily="2" charset="-122"/>
              </a:rPr>
              <a:t>n</a:t>
            </a:r>
            <a:r>
              <a:rPr kumimoji="1" lang="zh-CN" altLang="en-US" sz="2000">
                <a:solidFill>
                  <a:srgbClr val="000000"/>
                </a:solidFill>
                <a:latin typeface="Arial Black" pitchFamily="34" charset="0"/>
                <a:ea typeface="宋体" pitchFamily="2" charset="-122"/>
              </a:rPr>
              <a:t>边形的最小篱笆，使得所有果树都包围在篱笆内部，或者在篱笆边沿上。</a:t>
            </a:r>
            <a:r>
              <a:rPr kumimoji="1" lang="zh-CN" altLang="en-US">
                <a:solidFill>
                  <a:srgbClr val="000000"/>
                </a:solidFill>
                <a:latin typeface="Arial Black" pitchFamily="34" charset="0"/>
                <a:ea typeface="宋体" pitchFamily="2" charset="-122"/>
              </a:rPr>
              <a:t> </a:t>
            </a:r>
          </a:p>
        </p:txBody>
      </p:sp>
    </p:spTree>
    <p:extLst>
      <p:ext uri="{BB962C8B-B14F-4D97-AF65-F5344CB8AC3E}">
        <p14:creationId xmlns:p14="http://schemas.microsoft.com/office/powerpoint/2010/main" val="3738378769"/>
      </p:ext>
    </p:extLst>
  </p:cSld>
  <p:clrMapOvr>
    <a:masterClrMapping/>
  </p:clrMapOvr>
  <p:transition spd="med">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bwMode="auto">
          <a:xfrm>
            <a:off x="1150938" y="369095"/>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a:ea typeface="宋体" pitchFamily="2" charset="-122"/>
              </a:rPr>
              <a:t>凸包问题实例</a:t>
            </a:r>
            <a:endParaRPr lang="en-US" altLang="zh-CN" sz="3900"/>
          </a:p>
        </p:txBody>
      </p:sp>
      <p:sp>
        <p:nvSpPr>
          <p:cNvPr id="463875" name="Text Box 3"/>
          <p:cNvSpPr txBox="1">
            <a:spLocks noChangeArrowheads="1"/>
          </p:cNvSpPr>
          <p:nvPr/>
        </p:nvSpPr>
        <p:spPr bwMode="auto">
          <a:xfrm>
            <a:off x="857250" y="1238252"/>
            <a:ext cx="7810500" cy="5004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zh-CN" altLang="en-US" sz="2000">
                <a:solidFill>
                  <a:srgbClr val="000000"/>
                </a:solidFill>
                <a:latin typeface="Arial Black" pitchFamily="34" charset="0"/>
                <a:ea typeface="宋体" pitchFamily="2" charset="-122"/>
              </a:rPr>
              <a:t>例如，右图是一个设计方案：</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输入格式：</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每行有2</a:t>
            </a:r>
            <a:r>
              <a:rPr kumimoji="1" lang="en-US" altLang="zh-CN" sz="2000">
                <a:solidFill>
                  <a:srgbClr val="000000"/>
                </a:solidFill>
                <a:latin typeface="Arial Black" pitchFamily="34" charset="0"/>
                <a:ea typeface="宋体" pitchFamily="2" charset="-122"/>
              </a:rPr>
              <a:t>n+1</a:t>
            </a:r>
            <a:r>
              <a:rPr kumimoji="1" lang="zh-CN" altLang="en-US" sz="2000">
                <a:solidFill>
                  <a:srgbClr val="000000"/>
                </a:solidFill>
                <a:latin typeface="Arial Black" pitchFamily="34" charset="0"/>
                <a:ea typeface="宋体" pitchFamily="2" charset="-122"/>
              </a:rPr>
              <a:t>个整数，第一个为</a:t>
            </a:r>
            <a:r>
              <a:rPr kumimoji="1" lang="en-US" altLang="zh-CN" sz="2000">
                <a:solidFill>
                  <a:srgbClr val="000000"/>
                </a:solidFill>
                <a:latin typeface="Arial Black" pitchFamily="34" charset="0"/>
                <a:ea typeface="宋体" pitchFamily="2" charset="-122"/>
              </a:rPr>
              <a:t>n，</a:t>
            </a:r>
            <a:r>
              <a:rPr kumimoji="1" lang="zh-CN" altLang="en-US" sz="2000">
                <a:solidFill>
                  <a:srgbClr val="000000"/>
                </a:solidFill>
                <a:latin typeface="Arial Black" pitchFamily="34" charset="0"/>
                <a:ea typeface="宋体" pitchFamily="2" charset="-122"/>
              </a:rPr>
              <a:t>表示果园里面共有</a:t>
            </a:r>
            <a:r>
              <a:rPr kumimoji="1" lang="en-US" altLang="zh-CN" sz="2000">
                <a:solidFill>
                  <a:srgbClr val="000000"/>
                </a:solidFill>
                <a:latin typeface="Arial Black" pitchFamily="34" charset="0"/>
                <a:ea typeface="宋体" pitchFamily="2" charset="-122"/>
              </a:rPr>
              <a:t>n</a:t>
            </a:r>
            <a:r>
              <a:rPr kumimoji="1" lang="zh-CN" altLang="en-US" sz="2000">
                <a:solidFill>
                  <a:srgbClr val="000000"/>
                </a:solidFill>
                <a:latin typeface="Arial Black" pitchFamily="34" charset="0"/>
                <a:ea typeface="宋体" pitchFamily="2" charset="-122"/>
              </a:rPr>
              <a:t>棵果树，接着2</a:t>
            </a:r>
            <a:r>
              <a:rPr kumimoji="1" lang="en-US" altLang="zh-CN" sz="2000">
                <a:solidFill>
                  <a:srgbClr val="000000"/>
                </a:solidFill>
                <a:latin typeface="Arial Black" pitchFamily="34" charset="0"/>
                <a:ea typeface="宋体" pitchFamily="2" charset="-122"/>
              </a:rPr>
              <a:t>n</a:t>
            </a:r>
            <a:r>
              <a:rPr kumimoji="1" lang="zh-CN" altLang="en-US" sz="2000">
                <a:solidFill>
                  <a:srgbClr val="000000"/>
                </a:solidFill>
                <a:latin typeface="Arial Black" pitchFamily="34" charset="0"/>
                <a:ea typeface="宋体" pitchFamily="2" charset="-122"/>
              </a:rPr>
              <a:t>个数，分别成对的表示每棵果树</a:t>
            </a:r>
            <a:r>
              <a:rPr kumimoji="1" lang="en-US" altLang="zh-CN" sz="2000">
                <a:solidFill>
                  <a:srgbClr val="000000"/>
                </a:solidFill>
                <a:latin typeface="Arial Black" pitchFamily="34" charset="0"/>
                <a:ea typeface="宋体" pitchFamily="2" charset="-122"/>
              </a:rPr>
              <a:t>pi(xi,yi)</a:t>
            </a:r>
            <a:r>
              <a:rPr kumimoji="1" lang="zh-CN" altLang="en-US" sz="2000">
                <a:solidFill>
                  <a:srgbClr val="000000"/>
                </a:solidFill>
                <a:latin typeface="Arial Black" pitchFamily="34" charset="0"/>
                <a:ea typeface="宋体" pitchFamily="2" charset="-122"/>
              </a:rPr>
              <a:t>的位置，(</a:t>
            </a:r>
            <a:r>
              <a:rPr kumimoji="1" lang="en-US" altLang="zh-CN" sz="2000">
                <a:solidFill>
                  <a:srgbClr val="000000"/>
                </a:solidFill>
                <a:latin typeface="Arial Black" pitchFamily="34" charset="0"/>
                <a:ea typeface="宋体" pitchFamily="2" charset="-122"/>
              </a:rPr>
              <a:t>x1,y1),(x2,y2),…(xn,yn)。</a:t>
            </a:r>
            <a:r>
              <a:rPr kumimoji="1" lang="zh-CN" altLang="en-US" sz="2000">
                <a:solidFill>
                  <a:srgbClr val="000000"/>
                </a:solidFill>
                <a:latin typeface="Arial Black" pitchFamily="34" charset="0"/>
                <a:ea typeface="宋体" pitchFamily="2" charset="-122"/>
              </a:rPr>
              <a:t>其中，3&lt;=</a:t>
            </a:r>
            <a:r>
              <a:rPr kumimoji="1" lang="en-US" altLang="zh-CN" sz="2000">
                <a:solidFill>
                  <a:srgbClr val="000000"/>
                </a:solidFill>
                <a:latin typeface="Arial Black" pitchFamily="34" charset="0"/>
                <a:ea typeface="宋体" pitchFamily="2" charset="-122"/>
              </a:rPr>
              <a:t>n&lt;=100, -100&lt;= xi, yi &lt;=100。</a:t>
            </a:r>
            <a:br>
              <a:rPr kumimoji="1" lang="en-US" altLang="zh-CN"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输出格式：</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把设计出来最小</a:t>
            </a:r>
            <a:r>
              <a:rPr kumimoji="1" lang="en-US" altLang="zh-CN" sz="2000">
                <a:solidFill>
                  <a:srgbClr val="000000"/>
                </a:solidFill>
                <a:latin typeface="Arial Black" pitchFamily="34" charset="0"/>
                <a:ea typeface="宋体" pitchFamily="2" charset="-122"/>
              </a:rPr>
              <a:t>n</a:t>
            </a:r>
            <a:r>
              <a:rPr kumimoji="1" lang="zh-CN" altLang="en-US" sz="2000">
                <a:solidFill>
                  <a:srgbClr val="000000"/>
                </a:solidFill>
                <a:latin typeface="Arial Black" pitchFamily="34" charset="0"/>
                <a:ea typeface="宋体" pitchFamily="2" charset="-122"/>
              </a:rPr>
              <a:t>边形篱笆的</a:t>
            </a:r>
            <a:r>
              <a:rPr kumimoji="1" lang="en-US" altLang="zh-CN" sz="2000">
                <a:solidFill>
                  <a:srgbClr val="000000"/>
                </a:solidFill>
                <a:latin typeface="Arial Black" pitchFamily="34" charset="0"/>
                <a:ea typeface="宋体" pitchFamily="2" charset="-122"/>
              </a:rPr>
              <a:t>n</a:t>
            </a:r>
            <a:r>
              <a:rPr kumimoji="1" lang="zh-CN" altLang="en-US" sz="2000">
                <a:solidFill>
                  <a:srgbClr val="000000"/>
                </a:solidFill>
                <a:latin typeface="Arial Black" pitchFamily="34" charset="0"/>
                <a:ea typeface="宋体" pitchFamily="2" charset="-122"/>
              </a:rPr>
              <a:t>个顶点坐标按逆时针的顺序输出，每个坐标用空格分开，每个坐标的格式为“(</a:t>
            </a:r>
            <a:r>
              <a:rPr kumimoji="1" lang="en-US" altLang="zh-CN" sz="2000">
                <a:solidFill>
                  <a:srgbClr val="000000"/>
                </a:solidFill>
                <a:latin typeface="Arial Black" pitchFamily="34" charset="0"/>
                <a:ea typeface="宋体" pitchFamily="2" charset="-122"/>
              </a:rPr>
              <a:t>x,y)”。</a:t>
            </a:r>
            <a:r>
              <a:rPr kumimoji="1" lang="zh-CN" altLang="en-US" sz="2000">
                <a:solidFill>
                  <a:srgbClr val="000000"/>
                </a:solidFill>
                <a:latin typeface="Arial Black" pitchFamily="34" charset="0"/>
                <a:ea typeface="宋体" pitchFamily="2" charset="-122"/>
              </a:rPr>
              <a:t>注意，第一个顶点，必须是所有顶点中最低、最左的点。</a:t>
            </a:r>
            <a:br>
              <a:rPr kumimoji="1" lang="zh-CN" altLang="en-US" sz="2000">
                <a:solidFill>
                  <a:srgbClr val="000000"/>
                </a:solidFill>
                <a:latin typeface="Arial Black" pitchFamily="34" charset="0"/>
                <a:ea typeface="宋体" pitchFamily="2" charset="-122"/>
              </a:rPr>
            </a:br>
            <a:endParaRPr kumimoji="1" lang="zh-CN" altLang="en-US" sz="2000">
              <a:solidFill>
                <a:srgbClr val="000000"/>
              </a:solidFill>
              <a:latin typeface="Arial Black" pitchFamily="34" charset="0"/>
              <a:ea typeface="宋体" pitchFamily="2" charset="-122"/>
            </a:endParaRPr>
          </a:p>
        </p:txBody>
      </p:sp>
      <p:graphicFrame>
        <p:nvGraphicFramePr>
          <p:cNvPr id="463879" name="Object 7"/>
          <p:cNvGraphicFramePr>
            <a:graphicFrameLocks noChangeAspect="1"/>
          </p:cNvGraphicFramePr>
          <p:nvPr/>
        </p:nvGraphicFramePr>
        <p:xfrm>
          <a:off x="4762502" y="666750"/>
          <a:ext cx="2774156" cy="2643188"/>
        </p:xfrm>
        <a:graphic>
          <a:graphicData uri="http://schemas.openxmlformats.org/presentationml/2006/ole">
            <mc:AlternateContent xmlns:mc="http://schemas.openxmlformats.org/markup-compatibility/2006">
              <mc:Choice xmlns:v="urn:schemas-microsoft-com:vml" Requires="v">
                <p:oleObj spid="_x0000_s9228" name="位图图像" r:id="rId3" imgW="2219635" imgH="2114845" progId="Paint.Picture">
                  <p:embed/>
                </p:oleObj>
              </mc:Choice>
              <mc:Fallback>
                <p:oleObj name="位图图像" r:id="rId3" imgW="2219635" imgH="211484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2" y="666750"/>
                        <a:ext cx="2774156" cy="264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8352788"/>
      </p:ext>
    </p:extLst>
  </p:cSld>
  <p:clrMapOvr>
    <a:masterClrMapping/>
  </p:clrMapOvr>
  <p:transition spd="med">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bwMode="auto">
          <a:xfrm>
            <a:off x="1150938" y="369095"/>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a:ea typeface="宋体" pitchFamily="2" charset="-122"/>
              </a:rPr>
              <a:t>凸包问题实例</a:t>
            </a:r>
            <a:endParaRPr lang="en-US" altLang="zh-CN" sz="3900"/>
          </a:p>
        </p:txBody>
      </p:sp>
      <p:sp>
        <p:nvSpPr>
          <p:cNvPr id="464899" name="Text Box 3"/>
          <p:cNvSpPr txBox="1">
            <a:spLocks noChangeArrowheads="1"/>
          </p:cNvSpPr>
          <p:nvPr/>
        </p:nvSpPr>
        <p:spPr bwMode="auto">
          <a:xfrm>
            <a:off x="857250" y="1238250"/>
            <a:ext cx="7810500" cy="286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zh-CN" altLang="en-US" sz="2000">
                <a:solidFill>
                  <a:srgbClr val="000000"/>
                </a:solidFill>
                <a:latin typeface="Arial Black" pitchFamily="34" charset="0"/>
                <a:ea typeface="宋体" pitchFamily="2" charset="-122"/>
              </a:rPr>
              <a:t>输入样例：</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5 -1 -1 4 3 1 1 0 3 4 0</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输出样例：</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(-1,-1) (4,0) (4,3) (0,3)</a:t>
            </a:r>
            <a:br>
              <a:rPr kumimoji="1" lang="zh-CN" altLang="en-US" sz="2000">
                <a:solidFill>
                  <a:srgbClr val="000000"/>
                </a:solidFill>
                <a:latin typeface="Arial Black" pitchFamily="34" charset="0"/>
                <a:ea typeface="宋体" pitchFamily="2" charset="-122"/>
              </a:rPr>
            </a:br>
            <a:endParaRPr kumimoji="1" lang="zh-CN" altLang="en-US" sz="2000">
              <a:solidFill>
                <a:srgbClr val="000000"/>
              </a:solidFill>
              <a:latin typeface="Arial Black" pitchFamily="34" charset="0"/>
              <a:ea typeface="宋体" pitchFamily="2" charset="-122"/>
            </a:endParaRPr>
          </a:p>
        </p:txBody>
      </p:sp>
    </p:spTree>
    <p:extLst>
      <p:ext uri="{BB962C8B-B14F-4D97-AF65-F5344CB8AC3E}">
        <p14:creationId xmlns:p14="http://schemas.microsoft.com/office/powerpoint/2010/main" val="1466767579"/>
      </p:ext>
    </p:extLst>
  </p:cSld>
  <p:clrMapOvr>
    <a:masterClrMapping/>
  </p:clrMapOvr>
  <p:transition spd="med">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bwMode="auto">
          <a:xfrm>
            <a:off x="1150938" y="369095"/>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a:ea typeface="宋体" pitchFamily="2" charset="-122"/>
              </a:rPr>
              <a:t>凸包问题实例</a:t>
            </a:r>
            <a:endParaRPr lang="en-US" altLang="zh-CN" sz="3900"/>
          </a:p>
        </p:txBody>
      </p:sp>
      <p:sp>
        <p:nvSpPr>
          <p:cNvPr id="465923" name="Text Box 3"/>
          <p:cNvSpPr txBox="1">
            <a:spLocks noChangeArrowheads="1"/>
          </p:cNvSpPr>
          <p:nvPr/>
        </p:nvSpPr>
        <p:spPr bwMode="auto">
          <a:xfrm>
            <a:off x="857250" y="1052736"/>
            <a:ext cx="7810500" cy="546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zh-CN" altLang="en-US" sz="2000" dirty="0">
                <a:solidFill>
                  <a:srgbClr val="000000"/>
                </a:solidFill>
                <a:latin typeface="Arial Black" pitchFamily="34" charset="0"/>
                <a:ea typeface="宋体" pitchFamily="2" charset="-122"/>
              </a:rPr>
              <a:t>源程序1：</a:t>
            </a:r>
          </a:p>
          <a:p>
            <a:pPr fontAlgn="base">
              <a:spcBef>
                <a:spcPct val="50000"/>
              </a:spcBef>
              <a:spcAft>
                <a:spcPct val="0"/>
              </a:spcAft>
            </a:pPr>
            <a:r>
              <a:rPr kumimoji="1" lang="zh-CN" altLang="en-US" sz="2000" dirty="0">
                <a:solidFill>
                  <a:srgbClr val="000000"/>
                </a:solidFill>
                <a:latin typeface="Arial Black" pitchFamily="34" charset="0"/>
                <a:ea typeface="宋体" pitchFamily="2" charset="-122"/>
              </a:rPr>
              <a:t>#</a:t>
            </a:r>
            <a:r>
              <a:rPr kumimoji="1" lang="en-US" altLang="zh-CN" sz="2000" dirty="0">
                <a:solidFill>
                  <a:srgbClr val="000000"/>
                </a:solidFill>
                <a:latin typeface="Arial Black" pitchFamily="34" charset="0"/>
                <a:ea typeface="宋体" pitchFamily="2" charset="-122"/>
              </a:rPr>
              <a:t>include&lt;</a:t>
            </a:r>
            <a:r>
              <a:rPr kumimoji="1" lang="en-US" altLang="zh-CN" sz="2000" dirty="0" err="1">
                <a:solidFill>
                  <a:srgbClr val="000000"/>
                </a:solidFill>
                <a:latin typeface="Arial Black" pitchFamily="34" charset="0"/>
                <a:ea typeface="宋体" pitchFamily="2" charset="-122"/>
              </a:rPr>
              <a:t>stdio.h</a:t>
            </a:r>
            <a:r>
              <a:rPr kumimoji="1" lang="en-US" altLang="zh-CN" sz="2000" dirty="0">
                <a:solidFill>
                  <a:srgbClr val="000000"/>
                </a:solidFill>
                <a:latin typeface="Arial Black" pitchFamily="34" charset="0"/>
                <a:ea typeface="宋体" pitchFamily="2" charset="-122"/>
              </a:rPr>
              <a:t>&gt;</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#include&lt;</a:t>
            </a:r>
            <a:r>
              <a:rPr kumimoji="1" lang="en-US" altLang="zh-CN" sz="2000" dirty="0" err="1">
                <a:solidFill>
                  <a:srgbClr val="000000"/>
                </a:solidFill>
                <a:latin typeface="Arial Black" pitchFamily="34" charset="0"/>
                <a:ea typeface="宋体" pitchFamily="2" charset="-122"/>
              </a:rPr>
              <a:t>math.h</a:t>
            </a:r>
            <a:r>
              <a:rPr kumimoji="1" lang="en-US" altLang="zh-CN" sz="2000" dirty="0">
                <a:solidFill>
                  <a:srgbClr val="000000"/>
                </a:solidFill>
                <a:latin typeface="Arial Black" pitchFamily="34" charset="0"/>
                <a:ea typeface="宋体" pitchFamily="2" charset="-122"/>
              </a:rPr>
              <a:t>&gt;</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#define NONE -1000</a:t>
            </a:r>
            <a:br>
              <a:rPr kumimoji="1" lang="en-US" altLang="zh-CN" sz="2000" dirty="0">
                <a:solidFill>
                  <a:srgbClr val="000000"/>
                </a:solidFill>
                <a:latin typeface="Arial Black" pitchFamily="34" charset="0"/>
                <a:ea typeface="宋体" pitchFamily="2" charset="-122"/>
              </a:rPr>
            </a:br>
            <a:r>
              <a:rPr kumimoji="1" lang="en-US" altLang="zh-CN" sz="2000" dirty="0" err="1">
                <a:solidFill>
                  <a:srgbClr val="000000"/>
                </a:solidFill>
                <a:latin typeface="Arial Black" pitchFamily="34" charset="0"/>
                <a:ea typeface="宋体" pitchFamily="2" charset="-122"/>
              </a:rPr>
              <a:t>typedef</a:t>
            </a:r>
            <a:r>
              <a:rPr kumimoji="1" lang="en-US" altLang="zh-CN" sz="2000" dirty="0">
                <a:solidFill>
                  <a:srgbClr val="000000"/>
                </a:solidFill>
                <a:latin typeface="Arial Black" pitchFamily="34" charset="0"/>
                <a:ea typeface="宋体" pitchFamily="2" charset="-122"/>
              </a:rPr>
              <a:t> </a:t>
            </a:r>
            <a:r>
              <a:rPr kumimoji="1" lang="en-US" altLang="zh-CN" sz="2000" dirty="0" err="1">
                <a:solidFill>
                  <a:srgbClr val="000000"/>
                </a:solidFill>
                <a:latin typeface="Arial Black" pitchFamily="34" charset="0"/>
                <a:ea typeface="宋体" pitchFamily="2" charset="-122"/>
              </a:rPr>
              <a:t>struct</a:t>
            </a:r>
            <a:r>
              <a:rPr kumimoji="1" lang="en-US" altLang="zh-CN" sz="2000" dirty="0">
                <a:solidFill>
                  <a:srgbClr val="000000"/>
                </a:solidFill>
                <a:latin typeface="Arial Black" pitchFamily="34" charset="0"/>
                <a:ea typeface="宋体" pitchFamily="2" charset="-122"/>
              </a:rPr>
              <a:t> {</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a:t>
            </a:r>
            <a:r>
              <a:rPr kumimoji="1" lang="en-US" altLang="zh-CN" sz="2000" dirty="0" err="1">
                <a:solidFill>
                  <a:srgbClr val="000000"/>
                </a:solidFill>
                <a:latin typeface="Arial Black" pitchFamily="34" charset="0"/>
                <a:ea typeface="宋体" pitchFamily="2" charset="-122"/>
              </a:rPr>
              <a:t>int</a:t>
            </a:r>
            <a:r>
              <a:rPr kumimoji="1" lang="en-US" altLang="zh-CN" sz="2000" dirty="0">
                <a:solidFill>
                  <a:srgbClr val="000000"/>
                </a:solidFill>
                <a:latin typeface="Arial Black" pitchFamily="34" charset="0"/>
                <a:ea typeface="宋体" pitchFamily="2" charset="-122"/>
              </a:rPr>
              <a:t> x;</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a:t>
            </a:r>
            <a:r>
              <a:rPr kumimoji="1" lang="en-US" altLang="zh-CN" sz="2000" dirty="0" err="1">
                <a:solidFill>
                  <a:srgbClr val="000000"/>
                </a:solidFill>
                <a:latin typeface="Arial Black" pitchFamily="34" charset="0"/>
                <a:ea typeface="宋体" pitchFamily="2" charset="-122"/>
              </a:rPr>
              <a:t>int</a:t>
            </a:r>
            <a:r>
              <a:rPr kumimoji="1" lang="en-US" altLang="zh-CN" sz="2000" dirty="0">
                <a:solidFill>
                  <a:srgbClr val="000000"/>
                </a:solidFill>
                <a:latin typeface="Arial Black" pitchFamily="34" charset="0"/>
                <a:ea typeface="宋体" pitchFamily="2" charset="-122"/>
              </a:rPr>
              <a:t> y;</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}POINT;</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POINT point[1005], *temp, source, small;</a:t>
            </a:r>
            <a:br>
              <a:rPr kumimoji="1" lang="en-US" altLang="zh-CN" sz="2000" dirty="0">
                <a:solidFill>
                  <a:srgbClr val="000000"/>
                </a:solidFill>
                <a:latin typeface="Arial Black" pitchFamily="34" charset="0"/>
                <a:ea typeface="宋体" pitchFamily="2" charset="-122"/>
              </a:rPr>
            </a:br>
            <a:r>
              <a:rPr kumimoji="1" lang="en-US" altLang="zh-CN" sz="2000" dirty="0" err="1">
                <a:solidFill>
                  <a:srgbClr val="000000"/>
                </a:solidFill>
                <a:latin typeface="Arial Black" pitchFamily="34" charset="0"/>
                <a:ea typeface="宋体" pitchFamily="2" charset="-122"/>
              </a:rPr>
              <a:t>int</a:t>
            </a:r>
            <a:r>
              <a:rPr kumimoji="1" lang="en-US" altLang="zh-CN" sz="2000" dirty="0">
                <a:solidFill>
                  <a:srgbClr val="000000"/>
                </a:solidFill>
                <a:latin typeface="Arial Black" pitchFamily="34" charset="0"/>
                <a:ea typeface="宋体" pitchFamily="2" charset="-122"/>
              </a:rPr>
              <a:t> over;</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void Find(</a:t>
            </a:r>
            <a:r>
              <a:rPr kumimoji="1" lang="en-US" altLang="zh-CN" sz="2000" dirty="0" err="1">
                <a:solidFill>
                  <a:srgbClr val="000000"/>
                </a:solidFill>
                <a:latin typeface="Arial Black" pitchFamily="34" charset="0"/>
                <a:ea typeface="宋体" pitchFamily="2" charset="-122"/>
              </a:rPr>
              <a:t>int</a:t>
            </a:r>
            <a:r>
              <a:rPr kumimoji="1" lang="en-US" altLang="zh-CN" sz="2000" dirty="0">
                <a:solidFill>
                  <a:srgbClr val="000000"/>
                </a:solidFill>
                <a:latin typeface="Arial Black" pitchFamily="34" charset="0"/>
                <a:ea typeface="宋体" pitchFamily="2" charset="-122"/>
              </a:rPr>
              <a:t> n)</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a:t>
            </a:r>
            <a:r>
              <a:rPr kumimoji="1" lang="en-US" altLang="zh-CN" sz="2000" dirty="0" err="1">
                <a:solidFill>
                  <a:srgbClr val="000000"/>
                </a:solidFill>
                <a:latin typeface="Arial Black" pitchFamily="34" charset="0"/>
                <a:ea typeface="宋体" pitchFamily="2" charset="-122"/>
              </a:rPr>
              <a:t>int</a:t>
            </a:r>
            <a:r>
              <a:rPr kumimoji="1" lang="en-US" altLang="zh-CN" sz="2000" dirty="0">
                <a:solidFill>
                  <a:srgbClr val="000000"/>
                </a:solidFill>
                <a:latin typeface="Arial Black" pitchFamily="34" charset="0"/>
                <a:ea typeface="宋体" pitchFamily="2" charset="-122"/>
              </a:rPr>
              <a:t> i, </a:t>
            </a:r>
            <a:r>
              <a:rPr kumimoji="1" lang="en-US" altLang="zh-CN" sz="2000" dirty="0" err="1">
                <a:solidFill>
                  <a:srgbClr val="000000"/>
                </a:solidFill>
                <a:latin typeface="Arial Black" pitchFamily="34" charset="0"/>
                <a:ea typeface="宋体" pitchFamily="2" charset="-122"/>
              </a:rPr>
              <a:t>mult</a:t>
            </a:r>
            <a:r>
              <a:rPr kumimoji="1" lang="en-US" altLang="zh-CN" sz="2000" dirty="0">
                <a:solidFill>
                  <a:srgbClr val="000000"/>
                </a:solidFill>
                <a:latin typeface="Arial Black" pitchFamily="34" charset="0"/>
                <a:ea typeface="宋体" pitchFamily="2" charset="-122"/>
              </a:rPr>
              <a:t>;</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temp = &amp;point[0];</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for(i=1; i&lt;n; i++){</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if(point[i].y &lt; temp-&gt;y || (point[i].y==temp-&gt;y &amp;&amp; point[i].x&lt;temp-&gt;x))</a:t>
            </a:r>
            <a:endParaRPr kumimoji="1" lang="zh-CN" altLang="en-US" sz="2000" dirty="0">
              <a:solidFill>
                <a:srgbClr val="000000"/>
              </a:solidFill>
              <a:latin typeface="Arial Black" pitchFamily="34" charset="0"/>
              <a:ea typeface="宋体" pitchFamily="2" charset="-122"/>
            </a:endParaRPr>
          </a:p>
        </p:txBody>
      </p:sp>
    </p:spTree>
    <p:extLst>
      <p:ext uri="{BB962C8B-B14F-4D97-AF65-F5344CB8AC3E}">
        <p14:creationId xmlns:p14="http://schemas.microsoft.com/office/powerpoint/2010/main" val="3685715997"/>
      </p:ext>
    </p:extLst>
  </p:cSld>
  <p:clrMapOvr>
    <a:masterClrMapping/>
  </p:clrMapOvr>
  <p:transition spd="med">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bwMode="auto">
          <a:xfrm>
            <a:off x="1150938" y="369095"/>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a:ea typeface="宋体" pitchFamily="2" charset="-122"/>
              </a:rPr>
              <a:t>凸包问题实例</a:t>
            </a:r>
            <a:endParaRPr lang="en-US" altLang="zh-CN" sz="3900"/>
          </a:p>
        </p:txBody>
      </p:sp>
      <p:sp>
        <p:nvSpPr>
          <p:cNvPr id="466947" name="Text Box 3"/>
          <p:cNvSpPr txBox="1">
            <a:spLocks noChangeArrowheads="1"/>
          </p:cNvSpPr>
          <p:nvPr/>
        </p:nvSpPr>
        <p:spPr bwMode="auto">
          <a:xfrm>
            <a:off x="857250" y="1238250"/>
            <a:ext cx="78105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en-US" altLang="zh-CN" sz="2000">
                <a:solidFill>
                  <a:srgbClr val="000000"/>
                </a:solidFill>
                <a:latin typeface="Arial Black" pitchFamily="34" charset="0"/>
                <a:ea typeface="宋体" pitchFamily="2" charset="-122"/>
              </a:rPr>
              <a:t>        temp = &amp;point[i];</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return;</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int Mult(POINT a, POINT b)</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return (a.x*b.y - b.x*a.y);</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double Dis(POINT k)</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return sqrt((k.x)*(k.x)+(k.y)*(k.y));</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int MultBigger(POINT a, POINT b, POINT c)</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POINT p, q;</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p.x = b.x-a.x;</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p.y = b.y-a.y;</a:t>
            </a:r>
            <a:endParaRPr kumimoji="1" lang="zh-CN" altLang="en-US" sz="2000">
              <a:solidFill>
                <a:srgbClr val="000000"/>
              </a:solidFill>
              <a:latin typeface="Arial Black" pitchFamily="34" charset="0"/>
              <a:ea typeface="宋体" pitchFamily="2" charset="-122"/>
            </a:endParaRPr>
          </a:p>
        </p:txBody>
      </p:sp>
    </p:spTree>
    <p:extLst>
      <p:ext uri="{BB962C8B-B14F-4D97-AF65-F5344CB8AC3E}">
        <p14:creationId xmlns:p14="http://schemas.microsoft.com/office/powerpoint/2010/main" val="1877818012"/>
      </p:ext>
    </p:extLst>
  </p:cSld>
  <p:clrMapOvr>
    <a:masterClrMapping/>
  </p:clrMapOvr>
  <p:transition spd="med">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bwMode="auto">
          <a:xfrm>
            <a:off x="1150938" y="369095"/>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a:ea typeface="宋体" pitchFamily="2" charset="-122"/>
              </a:rPr>
              <a:t>凸包问题实例</a:t>
            </a:r>
            <a:endParaRPr lang="en-US" altLang="zh-CN" sz="3900"/>
          </a:p>
        </p:txBody>
      </p:sp>
      <p:sp>
        <p:nvSpPr>
          <p:cNvPr id="467971" name="Text Box 3"/>
          <p:cNvSpPr txBox="1">
            <a:spLocks noChangeArrowheads="1"/>
          </p:cNvSpPr>
          <p:nvPr/>
        </p:nvSpPr>
        <p:spPr bwMode="auto">
          <a:xfrm>
            <a:off x="755576" y="980728"/>
            <a:ext cx="78105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en-US" altLang="zh-CN" sz="2000" dirty="0">
                <a:solidFill>
                  <a:srgbClr val="000000"/>
                </a:solidFill>
                <a:latin typeface="Arial Black" pitchFamily="34" charset="0"/>
                <a:ea typeface="宋体" pitchFamily="2" charset="-122"/>
              </a:rPr>
              <a:t>  </a:t>
            </a:r>
            <a:r>
              <a:rPr kumimoji="1" lang="en-US" altLang="zh-CN" sz="2000" dirty="0" err="1">
                <a:solidFill>
                  <a:srgbClr val="000000"/>
                </a:solidFill>
                <a:latin typeface="Arial Black" pitchFamily="34" charset="0"/>
                <a:ea typeface="宋体" pitchFamily="2" charset="-122"/>
              </a:rPr>
              <a:t>q.x</a:t>
            </a:r>
            <a:r>
              <a:rPr kumimoji="1" lang="en-US" altLang="zh-CN" sz="2000" dirty="0">
                <a:solidFill>
                  <a:srgbClr val="000000"/>
                </a:solidFill>
                <a:latin typeface="Arial Black" pitchFamily="34" charset="0"/>
                <a:ea typeface="宋体" pitchFamily="2" charset="-122"/>
              </a:rPr>
              <a:t> = </a:t>
            </a:r>
            <a:r>
              <a:rPr kumimoji="1" lang="en-US" altLang="zh-CN" sz="2000" dirty="0" err="1">
                <a:solidFill>
                  <a:srgbClr val="000000"/>
                </a:solidFill>
                <a:latin typeface="Arial Black" pitchFamily="34" charset="0"/>
                <a:ea typeface="宋体" pitchFamily="2" charset="-122"/>
              </a:rPr>
              <a:t>c.x-a.x</a:t>
            </a:r>
            <a:r>
              <a:rPr kumimoji="1" lang="en-US" altLang="zh-CN" sz="2000" dirty="0">
                <a:solidFill>
                  <a:srgbClr val="000000"/>
                </a:solidFill>
                <a:latin typeface="Arial Black" pitchFamily="34" charset="0"/>
                <a:ea typeface="宋体" pitchFamily="2" charset="-122"/>
              </a:rPr>
              <a:t>;</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a:t>
            </a:r>
            <a:r>
              <a:rPr kumimoji="1" lang="en-US" altLang="zh-CN" sz="2000" dirty="0" err="1">
                <a:solidFill>
                  <a:srgbClr val="000000"/>
                </a:solidFill>
                <a:latin typeface="Arial Black" pitchFamily="34" charset="0"/>
                <a:ea typeface="宋体" pitchFamily="2" charset="-122"/>
              </a:rPr>
              <a:t>q.y</a:t>
            </a:r>
            <a:r>
              <a:rPr kumimoji="1" lang="en-US" altLang="zh-CN" sz="2000" dirty="0">
                <a:solidFill>
                  <a:srgbClr val="000000"/>
                </a:solidFill>
                <a:latin typeface="Arial Black" pitchFamily="34" charset="0"/>
                <a:ea typeface="宋体" pitchFamily="2" charset="-122"/>
              </a:rPr>
              <a:t> = </a:t>
            </a:r>
            <a:r>
              <a:rPr kumimoji="1" lang="en-US" altLang="zh-CN" sz="2000" dirty="0" err="1">
                <a:solidFill>
                  <a:srgbClr val="000000"/>
                </a:solidFill>
                <a:latin typeface="Arial Black" pitchFamily="34" charset="0"/>
                <a:ea typeface="宋体" pitchFamily="2" charset="-122"/>
              </a:rPr>
              <a:t>c.y-a.y</a:t>
            </a:r>
            <a:r>
              <a:rPr kumimoji="1" lang="en-US" altLang="zh-CN" sz="2000" dirty="0">
                <a:solidFill>
                  <a:srgbClr val="000000"/>
                </a:solidFill>
                <a:latin typeface="Arial Black" pitchFamily="34" charset="0"/>
                <a:ea typeface="宋体" pitchFamily="2" charset="-122"/>
              </a:rPr>
              <a:t>;</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if(</a:t>
            </a:r>
            <a:r>
              <a:rPr kumimoji="1" lang="en-US" altLang="zh-CN" sz="2000" dirty="0" err="1">
                <a:solidFill>
                  <a:srgbClr val="000000"/>
                </a:solidFill>
                <a:latin typeface="Arial Black" pitchFamily="34" charset="0"/>
                <a:ea typeface="宋体" pitchFamily="2" charset="-122"/>
              </a:rPr>
              <a:t>Mult</a:t>
            </a:r>
            <a:r>
              <a:rPr kumimoji="1" lang="en-US" altLang="zh-CN" sz="2000" dirty="0">
                <a:solidFill>
                  <a:srgbClr val="000000"/>
                </a:solidFill>
                <a:latin typeface="Arial Black" pitchFamily="34" charset="0"/>
                <a:ea typeface="宋体" pitchFamily="2" charset="-122"/>
              </a:rPr>
              <a:t>(</a:t>
            </a:r>
            <a:r>
              <a:rPr kumimoji="1" lang="en-US" altLang="zh-CN" sz="2000" dirty="0" err="1">
                <a:solidFill>
                  <a:srgbClr val="000000"/>
                </a:solidFill>
                <a:latin typeface="Arial Black" pitchFamily="34" charset="0"/>
                <a:ea typeface="宋体" pitchFamily="2" charset="-122"/>
              </a:rPr>
              <a:t>p,q</a:t>
            </a:r>
            <a:r>
              <a:rPr kumimoji="1" lang="en-US" altLang="zh-CN" sz="2000" dirty="0">
                <a:solidFill>
                  <a:srgbClr val="000000"/>
                </a:solidFill>
                <a:latin typeface="Arial Black" pitchFamily="34" charset="0"/>
                <a:ea typeface="宋体" pitchFamily="2" charset="-122"/>
              </a:rPr>
              <a:t>) &lt; 0) return 1;           /*</a:t>
            </a:r>
            <a:r>
              <a:rPr kumimoji="1" lang="zh-CN" altLang="en-US" sz="2000" dirty="0">
                <a:solidFill>
                  <a:srgbClr val="000000"/>
                </a:solidFill>
                <a:latin typeface="Arial Black" pitchFamily="34" charset="0"/>
                <a:ea typeface="宋体" pitchFamily="2" charset="-122"/>
              </a:rPr>
              <a:t>叉积运算*/</a:t>
            </a:r>
            <a:br>
              <a:rPr kumimoji="1" lang="zh-CN" altLang="en-US" sz="2000" dirty="0">
                <a:solidFill>
                  <a:srgbClr val="000000"/>
                </a:solidFill>
                <a:latin typeface="Arial Black" pitchFamily="34" charset="0"/>
                <a:ea typeface="宋体" pitchFamily="2" charset="-122"/>
              </a:rPr>
            </a:br>
            <a:r>
              <a:rPr kumimoji="1" lang="zh-CN" altLang="en-US" sz="2000" dirty="0">
                <a:solidFill>
                  <a:srgbClr val="000000"/>
                </a:solidFill>
                <a:latin typeface="Arial Black" pitchFamily="34" charset="0"/>
                <a:ea typeface="宋体" pitchFamily="2" charset="-122"/>
              </a:rPr>
              <a:t>  </a:t>
            </a:r>
            <a:r>
              <a:rPr kumimoji="1" lang="en-US" altLang="zh-CN" sz="2000" dirty="0">
                <a:solidFill>
                  <a:srgbClr val="000000"/>
                </a:solidFill>
                <a:latin typeface="Arial Black" pitchFamily="34" charset="0"/>
                <a:ea typeface="宋体" pitchFamily="2" charset="-122"/>
              </a:rPr>
              <a:t>else if(</a:t>
            </a:r>
            <a:r>
              <a:rPr kumimoji="1" lang="en-US" altLang="zh-CN" sz="2000" dirty="0" err="1">
                <a:solidFill>
                  <a:srgbClr val="000000"/>
                </a:solidFill>
                <a:latin typeface="Arial Black" pitchFamily="34" charset="0"/>
                <a:ea typeface="宋体" pitchFamily="2" charset="-122"/>
              </a:rPr>
              <a:t>Mult</a:t>
            </a:r>
            <a:r>
              <a:rPr kumimoji="1" lang="en-US" altLang="zh-CN" sz="2000" dirty="0">
                <a:solidFill>
                  <a:srgbClr val="000000"/>
                </a:solidFill>
                <a:latin typeface="Arial Black" pitchFamily="34" charset="0"/>
                <a:ea typeface="宋体" pitchFamily="2" charset="-122"/>
              </a:rPr>
              <a:t>(</a:t>
            </a:r>
            <a:r>
              <a:rPr kumimoji="1" lang="en-US" altLang="zh-CN" sz="2000" dirty="0" err="1">
                <a:solidFill>
                  <a:srgbClr val="000000"/>
                </a:solidFill>
                <a:latin typeface="Arial Black" pitchFamily="34" charset="0"/>
                <a:ea typeface="宋体" pitchFamily="2" charset="-122"/>
              </a:rPr>
              <a:t>p,q</a:t>
            </a:r>
            <a:r>
              <a:rPr kumimoji="1" lang="en-US" altLang="zh-CN" sz="2000" dirty="0">
                <a:solidFill>
                  <a:srgbClr val="000000"/>
                </a:solidFill>
                <a:latin typeface="Arial Black" pitchFamily="34" charset="0"/>
                <a:ea typeface="宋体" pitchFamily="2" charset="-122"/>
              </a:rPr>
              <a:t>) &gt; 0) return 0;</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else{</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if(Dis(q) &gt; Dis(p)) return 1;</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else return 0;</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a:t>
            </a:r>
            <a:br>
              <a:rPr kumimoji="1" lang="en-US" altLang="zh-CN" sz="2000" dirty="0">
                <a:solidFill>
                  <a:srgbClr val="000000"/>
                </a:solidFill>
                <a:latin typeface="Arial Black" pitchFamily="34" charset="0"/>
                <a:ea typeface="宋体" pitchFamily="2" charset="-122"/>
              </a:rPr>
            </a:br>
            <a:r>
              <a:rPr kumimoji="1" lang="en-US" altLang="zh-CN" sz="2000" dirty="0" err="1">
                <a:solidFill>
                  <a:srgbClr val="000000"/>
                </a:solidFill>
                <a:latin typeface="Arial Black" pitchFamily="34" charset="0"/>
                <a:ea typeface="宋体" pitchFamily="2" charset="-122"/>
              </a:rPr>
              <a:t>int</a:t>
            </a:r>
            <a:r>
              <a:rPr kumimoji="1" lang="en-US" altLang="zh-CN" sz="2000" dirty="0">
                <a:solidFill>
                  <a:srgbClr val="000000"/>
                </a:solidFill>
                <a:latin typeface="Arial Black" pitchFamily="34" charset="0"/>
                <a:ea typeface="宋体" pitchFamily="2" charset="-122"/>
              </a:rPr>
              <a:t> Search(</a:t>
            </a:r>
            <a:r>
              <a:rPr kumimoji="1" lang="en-US" altLang="zh-CN" sz="2000" dirty="0" err="1">
                <a:solidFill>
                  <a:srgbClr val="000000"/>
                </a:solidFill>
                <a:latin typeface="Arial Black" pitchFamily="34" charset="0"/>
                <a:ea typeface="宋体" pitchFamily="2" charset="-122"/>
              </a:rPr>
              <a:t>int</a:t>
            </a:r>
            <a:r>
              <a:rPr kumimoji="1" lang="en-US" altLang="zh-CN" sz="2000" dirty="0">
                <a:solidFill>
                  <a:srgbClr val="000000"/>
                </a:solidFill>
                <a:latin typeface="Arial Black" pitchFamily="34" charset="0"/>
                <a:ea typeface="宋体" pitchFamily="2" charset="-122"/>
              </a:rPr>
              <a:t> n)</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a:t>
            </a:r>
            <a:r>
              <a:rPr kumimoji="1" lang="en-US" altLang="zh-CN" sz="2000" dirty="0" err="1">
                <a:solidFill>
                  <a:srgbClr val="000000"/>
                </a:solidFill>
                <a:latin typeface="Arial Black" pitchFamily="34" charset="0"/>
                <a:ea typeface="宋体" pitchFamily="2" charset="-122"/>
              </a:rPr>
              <a:t>int</a:t>
            </a:r>
            <a:r>
              <a:rPr kumimoji="1" lang="en-US" altLang="zh-CN" sz="2000" dirty="0">
                <a:solidFill>
                  <a:srgbClr val="000000"/>
                </a:solidFill>
                <a:latin typeface="Arial Black" pitchFamily="34" charset="0"/>
                <a:ea typeface="宋体" pitchFamily="2" charset="-122"/>
              </a:rPr>
              <a:t> i;</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POINT temper;</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temper = source;</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for(i=0; i&lt;n; i++){</a:t>
            </a:r>
            <a:br>
              <a:rPr kumimoji="1" lang="en-US" altLang="zh-CN" sz="2000" dirty="0">
                <a:solidFill>
                  <a:srgbClr val="000000"/>
                </a:solidFill>
                <a:latin typeface="Arial Black" pitchFamily="34" charset="0"/>
                <a:ea typeface="宋体" pitchFamily="2" charset="-122"/>
              </a:rPr>
            </a:br>
            <a:r>
              <a:rPr kumimoji="1" lang="en-US" altLang="zh-CN" sz="2000" dirty="0">
                <a:solidFill>
                  <a:srgbClr val="000000"/>
                </a:solidFill>
                <a:latin typeface="Arial Black" pitchFamily="34" charset="0"/>
                <a:ea typeface="宋体" pitchFamily="2" charset="-122"/>
              </a:rPr>
              <a:t>    if(point[i].x == NONE)</a:t>
            </a:r>
            <a:endParaRPr kumimoji="1" lang="zh-CN" altLang="en-US" sz="2000" dirty="0">
              <a:solidFill>
                <a:srgbClr val="000000"/>
              </a:solidFill>
              <a:latin typeface="Arial Black" pitchFamily="34" charset="0"/>
              <a:ea typeface="宋体" pitchFamily="2" charset="-122"/>
            </a:endParaRPr>
          </a:p>
        </p:txBody>
      </p:sp>
    </p:spTree>
    <p:extLst>
      <p:ext uri="{BB962C8B-B14F-4D97-AF65-F5344CB8AC3E}">
        <p14:creationId xmlns:p14="http://schemas.microsoft.com/office/powerpoint/2010/main" val="2618355353"/>
      </p:ext>
    </p:extLst>
  </p:cSld>
  <p:clrMapOvr>
    <a:masterClrMapping/>
  </p:clrMapOvr>
  <p:transition spd="med">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bwMode="auto">
          <a:xfrm>
            <a:off x="912812" y="773832"/>
            <a:ext cx="6323484"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93" tIns="57146" rIns="114293" bIns="57146" numCol="1" anchor="t" anchorCtr="0" compatLnSpc="1">
            <a:prstTxWarp prst="textNoShape">
              <a:avLst/>
            </a:prstTxWarp>
          </a:bodyPr>
          <a:lstStyle/>
          <a:p>
            <a:pPr marL="1111179" indent="-1111179"/>
            <a:r>
              <a:rPr lang="zh-CN" altLang="en-US" sz="4000" b="1" dirty="0">
                <a:latin typeface="Basemic Symbol" pitchFamily="2" charset="0"/>
                <a:ea typeface="楷体_GB2312" pitchFamily="49" charset="-122"/>
              </a:rPr>
              <a:t>凸包问题基本定义与性质</a:t>
            </a:r>
          </a:p>
        </p:txBody>
      </p:sp>
      <p:sp>
        <p:nvSpPr>
          <p:cNvPr id="422915" name="Rectangle 3"/>
          <p:cNvSpPr>
            <a:spLocks noGrp="1" noChangeArrowheads="1"/>
          </p:cNvSpPr>
          <p:nvPr>
            <p:ph idx="1"/>
          </p:nvPr>
        </p:nvSpPr>
        <p:spPr bwMode="auto">
          <a:xfrm>
            <a:off x="539552" y="1718469"/>
            <a:ext cx="7895829" cy="452636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93" tIns="57146" rIns="114293" bIns="57146" numCol="1" anchor="t" anchorCtr="0" compatLnSpc="1">
            <a:prstTxWarp prst="textNoShape">
              <a:avLst/>
            </a:prstTxWarp>
          </a:bodyPr>
          <a:lstStyle/>
          <a:p>
            <a:pPr>
              <a:buFont typeface="Monotype Sorts" pitchFamily="2" charset="2"/>
              <a:buNone/>
            </a:pPr>
            <a:r>
              <a:rPr lang="zh-CN" altLang="en-US" sz="4000" b="1" dirty="0">
                <a:ea typeface="宋体" pitchFamily="2" charset="-122"/>
              </a:rPr>
              <a:t>   基本概念</a:t>
            </a:r>
            <a:r>
              <a:rPr lang="zh-CN" altLang="en-US" sz="4000" dirty="0">
                <a:ea typeface="宋体" pitchFamily="2" charset="-122"/>
              </a:rPr>
              <a:t>：</a:t>
            </a:r>
          </a:p>
          <a:p>
            <a:r>
              <a:rPr lang="zh-CN" altLang="en-US" sz="2500" dirty="0">
                <a:ea typeface="宋体" pitchFamily="2" charset="-122"/>
              </a:rPr>
              <a:t>凸集</a:t>
            </a:r>
            <a:r>
              <a:rPr lang="en-US" altLang="zh-CN" sz="2500" dirty="0">
                <a:ea typeface="宋体" pitchFamily="2" charset="-122"/>
              </a:rPr>
              <a:t>——</a:t>
            </a:r>
            <a:r>
              <a:rPr lang="zh-CN" altLang="en-US" sz="2500" dirty="0">
                <a:ea typeface="宋体" pitchFamily="2" charset="-122"/>
              </a:rPr>
              <a:t>如果平面上的一个点集中任意两点之间的连线上的点都属于这个点集，则称这个点集为凸集。</a:t>
            </a:r>
          </a:p>
          <a:p>
            <a:r>
              <a:rPr lang="zh-CN" altLang="en-US" sz="2500" dirty="0">
                <a:ea typeface="宋体" pitchFamily="2" charset="-122"/>
              </a:rPr>
              <a:t>凸包－包含点集中所有点的最小凸多边形，其中凸多边形的顶点属于这个点集。</a:t>
            </a:r>
          </a:p>
          <a:p>
            <a:pPr>
              <a:buFont typeface="Monotype Sorts" pitchFamily="2" charset="2"/>
              <a:buNone/>
            </a:pPr>
            <a:r>
              <a:rPr lang="zh-CN" altLang="en-US" sz="2500" dirty="0">
                <a:ea typeface="宋体" pitchFamily="2" charset="-122"/>
              </a:rPr>
              <a:t>性质：</a:t>
            </a:r>
          </a:p>
          <a:p>
            <a:r>
              <a:rPr lang="zh-CN" altLang="en-US" sz="2500" dirty="0">
                <a:ea typeface="宋体" pitchFamily="2" charset="-122"/>
              </a:rPr>
              <a:t>点集中两个点的连线属于凸多边形的边，当且仅当点集中其余的点都在这两个点连线的同一侧。</a:t>
            </a:r>
          </a:p>
          <a:p>
            <a:r>
              <a:rPr lang="zh-CN" altLang="en-US" sz="2500" dirty="0">
                <a:ea typeface="宋体" pitchFamily="2" charset="-122"/>
              </a:rPr>
              <a:t>凸包问题－就是求包含给定点集的凸多边形。</a:t>
            </a:r>
          </a:p>
        </p:txBody>
      </p:sp>
      <p:sp>
        <p:nvSpPr>
          <p:cNvPr id="422916" name="Text Box 4"/>
          <p:cNvSpPr txBox="1">
            <a:spLocks noChangeArrowheads="1"/>
          </p:cNvSpPr>
          <p:nvPr/>
        </p:nvSpPr>
        <p:spPr bwMode="auto">
          <a:xfrm>
            <a:off x="1714500" y="3905254"/>
            <a:ext cx="4762500" cy="57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93" tIns="57146" rIns="114293" bIns="57146">
            <a:spAutoFit/>
          </a:bodyPr>
          <a:lstStyle/>
          <a:p>
            <a:pPr algn="ctr" fontAlgn="base">
              <a:spcBef>
                <a:spcPct val="50000"/>
              </a:spcBef>
              <a:spcAft>
                <a:spcPct val="0"/>
              </a:spcAft>
            </a:pPr>
            <a:endParaRPr kumimoji="1" lang="zh-CN" altLang="en-US" sz="3000">
              <a:solidFill>
                <a:srgbClr val="402000"/>
              </a:solidFill>
              <a:latin typeface="Arial Black" pitchFamily="34" charset="0"/>
              <a:ea typeface="宋体" pitchFamily="2" charset="-122"/>
            </a:endParaRPr>
          </a:p>
        </p:txBody>
      </p:sp>
    </p:spTree>
    <p:extLst>
      <p:ext uri="{BB962C8B-B14F-4D97-AF65-F5344CB8AC3E}">
        <p14:creationId xmlns:p14="http://schemas.microsoft.com/office/powerpoint/2010/main" val="626767396"/>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bwMode="auto">
          <a:xfrm>
            <a:off x="1150938" y="369095"/>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a:ea typeface="宋体" pitchFamily="2" charset="-122"/>
              </a:rPr>
              <a:t>凸包问题实例</a:t>
            </a:r>
            <a:endParaRPr lang="en-US" altLang="zh-CN" sz="3900"/>
          </a:p>
        </p:txBody>
      </p:sp>
      <p:sp>
        <p:nvSpPr>
          <p:cNvPr id="468995" name="Text Box 3"/>
          <p:cNvSpPr txBox="1">
            <a:spLocks noChangeArrowheads="1"/>
          </p:cNvSpPr>
          <p:nvPr/>
        </p:nvSpPr>
        <p:spPr bwMode="auto">
          <a:xfrm>
            <a:off x="857250" y="1238250"/>
            <a:ext cx="78105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en-US" altLang="zh-CN" sz="2000">
                <a:solidFill>
                  <a:srgbClr val="000000"/>
                </a:solidFill>
                <a:latin typeface="Arial Black" pitchFamily="34" charset="0"/>
                <a:ea typeface="宋体" pitchFamily="2" charset="-122"/>
              </a:rPr>
              <a:t>        continue;</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if (MultBigger(source, temper, point[i])){</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temp = &amp;point[i];</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temper = point[i];</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if(MultBigger(source, temper, small)) return 1;</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printf(" (%d,%d)", temp-&gt;x, temp-&gt;y);</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source = *temp;</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temp-&gt;x = NONE;</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return 0;</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int main()</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int n, i, j;</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while(scanf("%d", &amp;n) != EOF ){</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over = 0;</a:t>
            </a:r>
            <a:endParaRPr kumimoji="1" lang="zh-CN" altLang="en-US" sz="2000">
              <a:solidFill>
                <a:srgbClr val="000000"/>
              </a:solidFill>
              <a:latin typeface="Arial Black" pitchFamily="34" charset="0"/>
              <a:ea typeface="宋体" pitchFamily="2" charset="-122"/>
            </a:endParaRPr>
          </a:p>
        </p:txBody>
      </p:sp>
    </p:spTree>
    <p:extLst>
      <p:ext uri="{BB962C8B-B14F-4D97-AF65-F5344CB8AC3E}">
        <p14:creationId xmlns:p14="http://schemas.microsoft.com/office/powerpoint/2010/main" val="2863728295"/>
      </p:ext>
    </p:extLst>
  </p:cSld>
  <p:clrMapOvr>
    <a:masterClrMapping/>
  </p:clrMapOvr>
  <p:transition spd="med">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bwMode="auto">
          <a:xfrm>
            <a:off x="1150938" y="369095"/>
            <a:ext cx="7175500"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bodyPr>
          <a:lstStyle/>
          <a:p>
            <a:r>
              <a:rPr lang="zh-CN" altLang="en-US" sz="3900">
                <a:ea typeface="宋体" pitchFamily="2" charset="-122"/>
              </a:rPr>
              <a:t>凸包问题实例</a:t>
            </a:r>
            <a:endParaRPr lang="en-US" altLang="zh-CN" sz="3900"/>
          </a:p>
        </p:txBody>
      </p:sp>
      <p:sp>
        <p:nvSpPr>
          <p:cNvPr id="470019" name="Text Box 3"/>
          <p:cNvSpPr txBox="1">
            <a:spLocks noChangeArrowheads="1"/>
          </p:cNvSpPr>
          <p:nvPr/>
        </p:nvSpPr>
        <p:spPr bwMode="auto">
          <a:xfrm>
            <a:off x="857250" y="1238250"/>
            <a:ext cx="7810500" cy="485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en-US" altLang="zh-CN" sz="2000">
                <a:solidFill>
                  <a:srgbClr val="000000"/>
                </a:solidFill>
                <a:latin typeface="Arial Black" pitchFamily="34" charset="0"/>
                <a:ea typeface="宋体" pitchFamily="2" charset="-122"/>
              </a:rPr>
              <a:t>    for(i=0; i&lt;n; i++)</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scanf("%d %d", &amp;point[i].x, &amp;point[i].y);</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Find(n);         /*</a:t>
            </a:r>
            <a:r>
              <a:rPr kumimoji="1" lang="zh-CN" altLang="en-US" sz="2000">
                <a:solidFill>
                  <a:srgbClr val="000000"/>
                </a:solidFill>
                <a:latin typeface="Arial Black" pitchFamily="34" charset="0"/>
                <a:ea typeface="宋体" pitchFamily="2" charset="-122"/>
              </a:rPr>
              <a:t>找出最下、最右点*/</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t>
            </a:r>
            <a:r>
              <a:rPr kumimoji="1" lang="en-US" altLang="zh-CN" sz="2000">
                <a:solidFill>
                  <a:srgbClr val="000000"/>
                </a:solidFill>
                <a:latin typeface="Arial Black" pitchFamily="34" charset="0"/>
                <a:ea typeface="宋体" pitchFamily="2" charset="-122"/>
              </a:rPr>
              <a:t>source = *temp;</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small = *temp;</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printf("(%d,%d)", small.x, small.y);</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temp-&gt;x = NONE;</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for(i=0; i&lt;n; i++)</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if(Search(n)) break;   /*</a:t>
            </a:r>
            <a:r>
              <a:rPr kumimoji="1" lang="zh-CN" altLang="en-US" sz="2000">
                <a:solidFill>
                  <a:srgbClr val="000000"/>
                </a:solidFill>
                <a:latin typeface="Arial Black" pitchFamily="34" charset="0"/>
                <a:ea typeface="宋体" pitchFamily="2" charset="-122"/>
              </a:rPr>
              <a:t>按叉积搜索*/</a:t>
            </a:r>
            <a:br>
              <a:rPr kumimoji="1" lang="zh-CN" altLang="en-US" sz="2000">
                <a:solidFill>
                  <a:srgbClr val="000000"/>
                </a:solidFill>
                <a:latin typeface="Arial Black" pitchFamily="34" charset="0"/>
                <a:ea typeface="宋体" pitchFamily="2" charset="-122"/>
              </a:rPr>
            </a:br>
            <a:r>
              <a:rPr kumimoji="1" lang="zh-CN" altLang="en-US" sz="2000">
                <a:solidFill>
                  <a:srgbClr val="000000"/>
                </a:solidFill>
                <a:latin typeface="Arial Black" pitchFamily="34" charset="0"/>
                <a:ea typeface="宋体" pitchFamily="2" charset="-122"/>
              </a:rPr>
              <a:t>    </a:t>
            </a:r>
            <a:r>
              <a:rPr kumimoji="1" lang="en-US" altLang="zh-CN" sz="2000">
                <a:solidFill>
                  <a:srgbClr val="000000"/>
                </a:solidFill>
                <a:latin typeface="Arial Black" pitchFamily="34" charset="0"/>
                <a:ea typeface="宋体" pitchFamily="2" charset="-122"/>
              </a:rPr>
              <a:t>printf("\n");</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  return 0;</a:t>
            </a:r>
            <a:br>
              <a:rPr kumimoji="1" lang="en-US" altLang="zh-CN" sz="2000">
                <a:solidFill>
                  <a:srgbClr val="000000"/>
                </a:solidFill>
                <a:latin typeface="Arial Black" pitchFamily="34" charset="0"/>
                <a:ea typeface="宋体" pitchFamily="2" charset="-122"/>
              </a:rPr>
            </a:br>
            <a:r>
              <a:rPr kumimoji="1" lang="en-US" altLang="zh-CN" sz="2000">
                <a:solidFill>
                  <a:srgbClr val="000000"/>
                </a:solidFill>
                <a:latin typeface="Arial Black" pitchFamily="34" charset="0"/>
                <a:ea typeface="宋体" pitchFamily="2" charset="-122"/>
              </a:rPr>
              <a:t>}</a:t>
            </a:r>
            <a:br>
              <a:rPr kumimoji="1" lang="en-US" altLang="zh-CN" sz="2000">
                <a:solidFill>
                  <a:srgbClr val="000000"/>
                </a:solidFill>
                <a:latin typeface="Arial Black" pitchFamily="34" charset="0"/>
                <a:ea typeface="宋体" pitchFamily="2" charset="-122"/>
              </a:rPr>
            </a:br>
            <a:endParaRPr kumimoji="1" lang="zh-CN" altLang="en-US" sz="2000">
              <a:solidFill>
                <a:srgbClr val="000000"/>
              </a:solidFill>
              <a:latin typeface="Arial Black" pitchFamily="34" charset="0"/>
              <a:ea typeface="宋体" pitchFamily="2" charset="-122"/>
            </a:endParaRPr>
          </a:p>
          <a:p>
            <a:pPr fontAlgn="base">
              <a:spcBef>
                <a:spcPct val="50000"/>
              </a:spcBef>
              <a:spcAft>
                <a:spcPct val="0"/>
              </a:spcAft>
            </a:pPr>
            <a:endParaRPr kumimoji="1" lang="zh-CN" altLang="en-US" sz="2000">
              <a:solidFill>
                <a:srgbClr val="000000"/>
              </a:solidFill>
              <a:latin typeface="Arial Black" pitchFamily="34" charset="0"/>
              <a:ea typeface="宋体" pitchFamily="2" charset="-122"/>
            </a:endParaRPr>
          </a:p>
        </p:txBody>
      </p:sp>
    </p:spTree>
    <p:extLst>
      <p:ext uri="{BB962C8B-B14F-4D97-AF65-F5344CB8AC3E}">
        <p14:creationId xmlns:p14="http://schemas.microsoft.com/office/powerpoint/2010/main" val="1746051381"/>
      </p:ext>
    </p:extLst>
  </p:cSld>
  <p:clrMapOvr>
    <a:masterClrMapping/>
  </p:clrMapOvr>
  <p:transition spd="med">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88996" y="-1088995"/>
            <a:ext cx="6966010" cy="9144000"/>
          </a:xfrm>
          <a:prstGeom prst="rect">
            <a:avLst/>
          </a:prstGeom>
        </p:spPr>
      </p:pic>
    </p:spTree>
    <p:extLst>
      <p:ext uri="{BB962C8B-B14F-4D97-AF65-F5344CB8AC3E}">
        <p14:creationId xmlns:p14="http://schemas.microsoft.com/office/powerpoint/2010/main" val="3805447710"/>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8914964"/>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43000" y="-1143000"/>
            <a:ext cx="6858000" cy="9144000"/>
          </a:xfrm>
          <a:prstGeom prst="rect">
            <a:avLst/>
          </a:prstGeom>
        </p:spPr>
      </p:pic>
    </p:spTree>
    <p:extLst>
      <p:ext uri="{BB962C8B-B14F-4D97-AF65-F5344CB8AC3E}">
        <p14:creationId xmlns:p14="http://schemas.microsoft.com/office/powerpoint/2010/main" val="40079256"/>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43000" y="-1143000"/>
            <a:ext cx="6858000" cy="9144000"/>
          </a:xfrm>
          <a:prstGeom prst="rect">
            <a:avLst/>
          </a:prstGeom>
        </p:spPr>
      </p:pic>
    </p:spTree>
    <p:extLst>
      <p:ext uri="{BB962C8B-B14F-4D97-AF65-F5344CB8AC3E}">
        <p14:creationId xmlns:p14="http://schemas.microsoft.com/office/powerpoint/2010/main" val="2405968295"/>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43000" y="-1143000"/>
            <a:ext cx="6858000" cy="9144000"/>
          </a:xfrm>
          <a:prstGeom prst="rect">
            <a:avLst/>
          </a:prstGeom>
        </p:spPr>
      </p:pic>
    </p:spTree>
    <p:extLst>
      <p:ext uri="{BB962C8B-B14F-4D97-AF65-F5344CB8AC3E}">
        <p14:creationId xmlns:p14="http://schemas.microsoft.com/office/powerpoint/2010/main" val="2855867780"/>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bwMode="auto">
          <a:xfrm>
            <a:off x="912812" y="458391"/>
            <a:ext cx="8231188" cy="11430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93" tIns="57146" rIns="114293" bIns="57146" numCol="1" anchor="t" anchorCtr="0" compatLnSpc="1">
            <a:prstTxWarp prst="textNoShape">
              <a:avLst/>
            </a:prstTxWarp>
          </a:bodyPr>
          <a:lstStyle/>
          <a:p>
            <a:pPr marL="1111179" indent="-1111179"/>
            <a:r>
              <a:rPr lang="zh-CN" altLang="en-US" sz="4000" b="1">
                <a:latin typeface="Basemic Symbol" pitchFamily="2" charset="0"/>
                <a:ea typeface="楷体_GB2312" pitchFamily="49" charset="-122"/>
              </a:rPr>
              <a:t>实例</a:t>
            </a:r>
          </a:p>
        </p:txBody>
      </p:sp>
      <p:graphicFrame>
        <p:nvGraphicFramePr>
          <p:cNvPr id="452611" name="Object 3"/>
          <p:cNvGraphicFramePr>
            <a:graphicFrameLocks noGrp="1" noChangeAspect="1"/>
          </p:cNvGraphicFramePr>
          <p:nvPr>
            <p:ph idx="1"/>
            <p:extLst>
              <p:ext uri="{D42A27DB-BD31-4B8C-83A1-F6EECF244321}">
                <p14:modId xmlns:p14="http://schemas.microsoft.com/office/powerpoint/2010/main" val="3634795768"/>
              </p:ext>
            </p:extLst>
          </p:nvPr>
        </p:nvGraphicFramePr>
        <p:xfrm>
          <a:off x="936070" y="1844824"/>
          <a:ext cx="7092313" cy="4530716"/>
        </p:xfrm>
        <a:graphic>
          <a:graphicData uri="http://schemas.openxmlformats.org/presentationml/2006/ole">
            <mc:AlternateContent xmlns:mc="http://schemas.openxmlformats.org/markup-compatibility/2006">
              <mc:Choice xmlns:v="urn:schemas-microsoft-com:vml" Requires="v">
                <p:oleObj spid="_x0000_s2060" name="位图图像" r:id="rId3" imgW="3877216" imgH="2476190" progId="Paint.Picture">
                  <p:embed/>
                </p:oleObj>
              </mc:Choice>
              <mc:Fallback>
                <p:oleObj name="位图图像" r:id="rId3" imgW="3877216" imgH="2476190"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070" y="1844824"/>
                        <a:ext cx="7092313" cy="4530716"/>
                      </a:xfrm>
                      <a:prstGeom prst="rect">
                        <a:avLst/>
                      </a:prstGeom>
                      <a:noFill/>
                      <a:ln>
                        <a:noFill/>
                      </a:ln>
                      <a:effectLst/>
                    </p:spPr>
                  </p:pic>
                </p:oleObj>
              </mc:Fallback>
            </mc:AlternateContent>
          </a:graphicData>
        </a:graphic>
      </p:graphicFrame>
      <p:sp>
        <p:nvSpPr>
          <p:cNvPr id="452612" name="Text Box 4"/>
          <p:cNvSpPr txBox="1">
            <a:spLocks noChangeArrowheads="1"/>
          </p:cNvSpPr>
          <p:nvPr/>
        </p:nvSpPr>
        <p:spPr bwMode="auto">
          <a:xfrm>
            <a:off x="1714500" y="3905254"/>
            <a:ext cx="4762500" cy="57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93" tIns="57146" rIns="114293" bIns="57146">
            <a:spAutoFit/>
          </a:bodyPr>
          <a:lstStyle/>
          <a:p>
            <a:pPr algn="ctr" fontAlgn="base">
              <a:spcBef>
                <a:spcPct val="50000"/>
              </a:spcBef>
              <a:spcAft>
                <a:spcPct val="0"/>
              </a:spcAft>
            </a:pPr>
            <a:endParaRPr kumimoji="1" lang="zh-CN" altLang="en-US" sz="3000">
              <a:solidFill>
                <a:srgbClr val="402000"/>
              </a:solidFill>
              <a:latin typeface="Arial Black" pitchFamily="34" charset="0"/>
              <a:ea typeface="宋体" pitchFamily="2" charset="-122"/>
            </a:endParaRPr>
          </a:p>
        </p:txBody>
      </p:sp>
    </p:spTree>
    <p:extLst>
      <p:ext uri="{BB962C8B-B14F-4D97-AF65-F5344CB8AC3E}">
        <p14:creationId xmlns:p14="http://schemas.microsoft.com/office/powerpoint/2010/main" val="3185561208"/>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1512096" y="549677"/>
            <a:ext cx="6931423" cy="4962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93" tIns="57146" rIns="114293" bIns="57146">
            <a:spAutoFit/>
          </a:bodyPr>
          <a:lstStyle/>
          <a:p>
            <a:pPr fontAlgn="base">
              <a:spcBef>
                <a:spcPct val="50000"/>
              </a:spcBef>
              <a:spcAft>
                <a:spcPct val="0"/>
              </a:spcAft>
            </a:pPr>
            <a:r>
              <a:rPr kumimoji="1" lang="zh-CN" altLang="en-US" sz="3000" dirty="0">
                <a:solidFill>
                  <a:srgbClr val="402000"/>
                </a:solidFill>
                <a:latin typeface="Arial Black" pitchFamily="34" charset="0"/>
                <a:ea typeface="宋体" pitchFamily="2" charset="-122"/>
              </a:rPr>
              <a:t>凸包问题常用算法－穷举法</a:t>
            </a:r>
            <a:r>
              <a:rPr kumimoji="1" lang="en-US" altLang="zh-CN" sz="3000" dirty="0">
                <a:solidFill>
                  <a:srgbClr val="402000"/>
                </a:solidFill>
                <a:latin typeface="Arial Black" pitchFamily="34" charset="0"/>
                <a:ea typeface="宋体" pitchFamily="2" charset="-122"/>
              </a:rPr>
              <a:t>，</a:t>
            </a:r>
            <a:r>
              <a:rPr kumimoji="1" lang="zh-CN" altLang="en-US" sz="3000" dirty="0">
                <a:solidFill>
                  <a:srgbClr val="402000"/>
                </a:solidFill>
                <a:latin typeface="Arial Black" pitchFamily="34" charset="0"/>
                <a:ea typeface="宋体" pitchFamily="2" charset="-122"/>
              </a:rPr>
              <a:t>分治法。</a:t>
            </a:r>
          </a:p>
          <a:p>
            <a:pPr fontAlgn="base">
              <a:spcBef>
                <a:spcPct val="50000"/>
              </a:spcBef>
              <a:spcAft>
                <a:spcPct val="0"/>
              </a:spcAft>
            </a:pPr>
            <a:r>
              <a:rPr kumimoji="1" lang="zh-CN" altLang="en-US" sz="3000" dirty="0">
                <a:solidFill>
                  <a:srgbClr val="402000"/>
                </a:solidFill>
                <a:latin typeface="Arial Black" pitchFamily="34" charset="0"/>
                <a:ea typeface="宋体" pitchFamily="2" charset="-122"/>
              </a:rPr>
              <a:t>穷举法：</a:t>
            </a:r>
          </a:p>
          <a:p>
            <a:pPr fontAlgn="base">
              <a:spcBef>
                <a:spcPct val="50000"/>
              </a:spcBef>
              <a:spcAft>
                <a:spcPct val="0"/>
              </a:spcAft>
            </a:pPr>
            <a:r>
              <a:rPr kumimoji="1" lang="zh-CN" altLang="en-US" sz="3000" dirty="0">
                <a:solidFill>
                  <a:srgbClr val="402000"/>
                </a:solidFill>
                <a:latin typeface="Arial Black" pitchFamily="34" charset="0"/>
                <a:ea typeface="宋体" pitchFamily="2" charset="-122"/>
              </a:rPr>
              <a:t>第一步：把点集（不妨设点集大小为</a:t>
            </a:r>
            <a:r>
              <a:rPr kumimoji="1" lang="en-US" altLang="zh-CN" sz="3000" dirty="0">
                <a:solidFill>
                  <a:srgbClr val="402000"/>
                </a:solidFill>
                <a:latin typeface="Arial Black" pitchFamily="34" charset="0"/>
                <a:ea typeface="宋体" pitchFamily="2" charset="-122"/>
              </a:rPr>
              <a:t>n）</a:t>
            </a:r>
            <a:r>
              <a:rPr kumimoji="1" lang="zh-CN" altLang="en-US" sz="3000" dirty="0">
                <a:solidFill>
                  <a:srgbClr val="402000"/>
                </a:solidFill>
                <a:latin typeface="Arial Black" pitchFamily="34" charset="0"/>
                <a:ea typeface="宋体" pitchFamily="2" charset="-122"/>
              </a:rPr>
              <a:t>中的点两两配对，得到</a:t>
            </a:r>
            <a:r>
              <a:rPr kumimoji="1" lang="en-US" altLang="zh-CN" sz="3000" dirty="0">
                <a:solidFill>
                  <a:srgbClr val="402000"/>
                </a:solidFill>
                <a:latin typeface="Arial Black" pitchFamily="34" charset="0"/>
                <a:ea typeface="宋体" pitchFamily="2" charset="-122"/>
              </a:rPr>
              <a:t>n(n-1)/2</a:t>
            </a:r>
            <a:r>
              <a:rPr kumimoji="1" lang="zh-CN" altLang="en-US" sz="3000" dirty="0">
                <a:solidFill>
                  <a:srgbClr val="402000"/>
                </a:solidFill>
                <a:latin typeface="Arial Black" pitchFamily="34" charset="0"/>
                <a:ea typeface="宋体" pitchFamily="2" charset="-122"/>
              </a:rPr>
              <a:t>直线段。</a:t>
            </a:r>
          </a:p>
          <a:p>
            <a:pPr fontAlgn="base">
              <a:spcBef>
                <a:spcPct val="50000"/>
              </a:spcBef>
              <a:spcAft>
                <a:spcPct val="0"/>
              </a:spcAft>
            </a:pPr>
            <a:r>
              <a:rPr kumimoji="1" lang="zh-CN" altLang="en-US" sz="3000" dirty="0">
                <a:solidFill>
                  <a:srgbClr val="402000"/>
                </a:solidFill>
                <a:latin typeface="Arial Black" pitchFamily="34" charset="0"/>
                <a:ea typeface="宋体" pitchFamily="2" charset="-122"/>
              </a:rPr>
              <a:t>第二步：对于每一条直线段检查其余的</a:t>
            </a:r>
            <a:r>
              <a:rPr kumimoji="1" lang="en-US" altLang="zh-CN" sz="3000" dirty="0">
                <a:solidFill>
                  <a:srgbClr val="402000"/>
                </a:solidFill>
                <a:latin typeface="Arial Black" pitchFamily="34" charset="0"/>
                <a:ea typeface="宋体" pitchFamily="2" charset="-122"/>
              </a:rPr>
              <a:t>n-2</a:t>
            </a:r>
            <a:r>
              <a:rPr kumimoji="1" lang="zh-CN" altLang="en-US" sz="3000" dirty="0">
                <a:solidFill>
                  <a:srgbClr val="402000"/>
                </a:solidFill>
                <a:latin typeface="Arial Black" pitchFamily="34" charset="0"/>
                <a:ea typeface="宋体" pitchFamily="2" charset="-122"/>
              </a:rPr>
              <a:t>个点的相对于该直线段的正负性。如果它们有相同的正负性，那么直线段属于凸多边形的边，反之就不属于凸多边形，继续检查。</a:t>
            </a:r>
          </a:p>
        </p:txBody>
      </p:sp>
    </p:spTree>
    <p:extLst>
      <p:ext uri="{BB962C8B-B14F-4D97-AF65-F5344CB8AC3E}">
        <p14:creationId xmlns:p14="http://schemas.microsoft.com/office/powerpoint/2010/main" val="773209980"/>
      </p:ext>
    </p:extLst>
  </p:cSld>
  <p:clrMapOvr>
    <a:masterClrMapping/>
  </p:clrMapOvr>
  <p:transition spd="med">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3" name="Rectangle 3"/>
          <p:cNvSpPr>
            <a:spLocks noGrp="1" noChangeArrowheads="1"/>
          </p:cNvSpPr>
          <p:nvPr>
            <p:ph idx="1"/>
          </p:nvPr>
        </p:nvSpPr>
        <p:spPr bwMode="auto">
          <a:xfrm>
            <a:off x="1061643" y="620688"/>
            <a:ext cx="7201296" cy="458985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93" tIns="57146" rIns="114293" bIns="57146" numCol="1" anchor="t" anchorCtr="0" compatLnSpc="1">
            <a:prstTxWarp prst="textNoShape">
              <a:avLst/>
            </a:prstTxWarp>
          </a:bodyPr>
          <a:lstStyle/>
          <a:p>
            <a:pPr>
              <a:buFont typeface="Monotype Sorts" pitchFamily="2" charset="2"/>
              <a:buNone/>
            </a:pPr>
            <a:r>
              <a:rPr lang="zh-CN" altLang="en-US" dirty="0">
                <a:ea typeface="宋体" pitchFamily="2" charset="-122"/>
              </a:rPr>
              <a:t>流程图：</a:t>
            </a:r>
          </a:p>
          <a:p>
            <a:pPr>
              <a:buFont typeface="Monotype Sorts" pitchFamily="2" charset="2"/>
              <a:buNone/>
            </a:pPr>
            <a:endParaRPr lang="zh-CN" altLang="en-US" sz="2500" dirty="0">
              <a:ea typeface="宋体" pitchFamily="2" charset="-122"/>
            </a:endParaRPr>
          </a:p>
        </p:txBody>
      </p:sp>
      <p:graphicFrame>
        <p:nvGraphicFramePr>
          <p:cNvPr id="353289" name="Object 9"/>
          <p:cNvGraphicFramePr>
            <a:graphicFrameLocks noChangeAspect="1"/>
          </p:cNvGraphicFramePr>
          <p:nvPr>
            <p:extLst>
              <p:ext uri="{D42A27DB-BD31-4B8C-83A1-F6EECF244321}">
                <p14:modId xmlns:p14="http://schemas.microsoft.com/office/powerpoint/2010/main" val="2406693392"/>
              </p:ext>
            </p:extLst>
          </p:nvPr>
        </p:nvGraphicFramePr>
        <p:xfrm>
          <a:off x="1331640" y="1143006"/>
          <a:ext cx="6056195" cy="5340856"/>
        </p:xfrm>
        <a:graphic>
          <a:graphicData uri="http://schemas.openxmlformats.org/presentationml/2006/ole">
            <mc:AlternateContent xmlns:mc="http://schemas.openxmlformats.org/markup-compatibility/2006">
              <mc:Choice xmlns:v="urn:schemas-microsoft-com:vml" Requires="v">
                <p:oleObj spid="_x0000_s3084" name="位图图像" r:id="rId3" imgW="2980952" imgH="2629267" progId="Paint.Picture">
                  <p:embed/>
                </p:oleObj>
              </mc:Choice>
              <mc:Fallback>
                <p:oleObj name="位图图像" r:id="rId3" imgW="2980952" imgH="26292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143006"/>
                        <a:ext cx="6056195" cy="534085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59959466"/>
      </p:ext>
    </p:extLst>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idx="1"/>
          </p:nvPr>
        </p:nvSpPr>
        <p:spPr bwMode="auto">
          <a:xfrm>
            <a:off x="1061643" y="819553"/>
            <a:ext cx="7201296" cy="458985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93" tIns="57146" rIns="114293" bIns="57146" numCol="1" anchor="t" anchorCtr="0" compatLnSpc="1">
            <a:prstTxWarp prst="textNoShape">
              <a:avLst/>
            </a:prstTxWarp>
          </a:bodyPr>
          <a:lstStyle/>
          <a:p>
            <a:pPr>
              <a:buFont typeface="Monotype Sorts" pitchFamily="2" charset="2"/>
              <a:buNone/>
            </a:pPr>
            <a:r>
              <a:rPr lang="zh-CN" altLang="en-US">
                <a:ea typeface="宋体" pitchFamily="2" charset="-122"/>
              </a:rPr>
              <a:t>实例：</a:t>
            </a:r>
            <a:r>
              <a:rPr lang="zh-CN" altLang="en-US" sz="2300">
                <a:ea typeface="宋体" pitchFamily="2" charset="-122"/>
              </a:rPr>
              <a:t>凸多边形</a:t>
            </a:r>
            <a:r>
              <a:rPr lang="en-US" altLang="zh-CN" sz="2300">
                <a:ea typeface="宋体" pitchFamily="2" charset="-122"/>
              </a:rPr>
              <a:t>ACDFH</a:t>
            </a:r>
            <a:r>
              <a:rPr lang="zh-CN" altLang="en-US" sz="2300">
                <a:ea typeface="宋体" pitchFamily="2" charset="-122"/>
              </a:rPr>
              <a:t>是点集{</a:t>
            </a:r>
            <a:r>
              <a:rPr lang="en-US" altLang="zh-CN" sz="2300">
                <a:ea typeface="宋体" pitchFamily="2" charset="-122"/>
              </a:rPr>
              <a:t>A,B,C,D,E,F,G,H}</a:t>
            </a:r>
            <a:r>
              <a:rPr lang="zh-CN" altLang="en-US" sz="2300">
                <a:ea typeface="宋体" pitchFamily="2" charset="-122"/>
              </a:rPr>
              <a:t>的凸包</a:t>
            </a:r>
          </a:p>
          <a:p>
            <a:pPr>
              <a:buFont typeface="Monotype Sorts" pitchFamily="2" charset="2"/>
              <a:buNone/>
            </a:pPr>
            <a:endParaRPr lang="zh-CN" altLang="en-US" sz="2300">
              <a:ea typeface="宋体" pitchFamily="2" charset="-122"/>
            </a:endParaRPr>
          </a:p>
        </p:txBody>
      </p:sp>
      <p:graphicFrame>
        <p:nvGraphicFramePr>
          <p:cNvPr id="453636" name="Object 4"/>
          <p:cNvGraphicFramePr>
            <a:graphicFrameLocks noChangeAspect="1"/>
          </p:cNvGraphicFramePr>
          <p:nvPr/>
        </p:nvGraphicFramePr>
        <p:xfrm>
          <a:off x="2667000" y="2000254"/>
          <a:ext cx="4065985" cy="2909094"/>
        </p:xfrm>
        <a:graphic>
          <a:graphicData uri="http://schemas.openxmlformats.org/presentationml/2006/ole">
            <mc:AlternateContent xmlns:mc="http://schemas.openxmlformats.org/markup-compatibility/2006">
              <mc:Choice xmlns:v="urn:schemas-microsoft-com:vml" Requires="v">
                <p:oleObj spid="_x0000_s4108" name="位图图像" r:id="rId3" imgW="2542857" imgH="1819529" progId="Paint.Picture">
                  <p:embed/>
                </p:oleObj>
              </mc:Choice>
              <mc:Fallback>
                <p:oleObj name="位图图像" r:id="rId3" imgW="2542857" imgH="18195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00254"/>
                        <a:ext cx="4065985" cy="290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2499091"/>
      </p:ext>
    </p:extLst>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idx="1"/>
          </p:nvPr>
        </p:nvSpPr>
        <p:spPr bwMode="auto">
          <a:xfrm>
            <a:off x="755576" y="1089428"/>
            <a:ext cx="7110015" cy="452635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293" tIns="57146" rIns="114293" bIns="57146" numCol="1" anchor="t" anchorCtr="0" compatLnSpc="1">
            <a:prstTxWarp prst="textNoShape">
              <a:avLst/>
            </a:prstTxWarp>
          </a:bodyPr>
          <a:lstStyle/>
          <a:p>
            <a:r>
              <a:rPr lang="zh-CN" altLang="en-US" sz="3500" dirty="0">
                <a:ea typeface="宋体" pitchFamily="2" charset="-122"/>
              </a:rPr>
              <a:t>算法时间复杂性：</a:t>
            </a:r>
          </a:p>
          <a:p>
            <a:pPr>
              <a:buFont typeface="Monotype Sorts" pitchFamily="2" charset="2"/>
              <a:buNone/>
            </a:pPr>
            <a:r>
              <a:rPr lang="zh-CN" altLang="en-US" sz="3500" dirty="0">
                <a:ea typeface="宋体" pitchFamily="2" charset="-122"/>
              </a:rPr>
              <a:t>     </a:t>
            </a:r>
            <a:r>
              <a:rPr lang="zh-CN" altLang="en-US" sz="2300" dirty="0">
                <a:ea typeface="宋体" pitchFamily="2" charset="-122"/>
              </a:rPr>
              <a:t>上述算法（穷举法）需要执行</a:t>
            </a:r>
            <a:r>
              <a:rPr lang="en-US" altLang="zh-CN" sz="2300" dirty="0">
                <a:ea typeface="宋体" pitchFamily="2" charset="-122"/>
              </a:rPr>
              <a:t>n(n-1)/2</a:t>
            </a:r>
            <a:r>
              <a:rPr lang="zh-CN" altLang="en-US" sz="2300" dirty="0">
                <a:ea typeface="宋体" pitchFamily="2" charset="-122"/>
              </a:rPr>
              <a:t>次，每次检查</a:t>
            </a:r>
            <a:r>
              <a:rPr lang="en-US" altLang="zh-CN" sz="2300" dirty="0">
                <a:ea typeface="宋体" pitchFamily="2" charset="-122"/>
              </a:rPr>
              <a:t>n－2</a:t>
            </a:r>
            <a:r>
              <a:rPr lang="zh-CN" altLang="en-US" sz="2300" dirty="0">
                <a:ea typeface="宋体" pitchFamily="2" charset="-122"/>
              </a:rPr>
              <a:t>个点的正负性，故算法时间复杂性为</a:t>
            </a:r>
          </a:p>
          <a:p>
            <a:pPr>
              <a:buFont typeface="Monotype Sorts" pitchFamily="2" charset="2"/>
              <a:buNone/>
            </a:pPr>
            <a:endParaRPr lang="zh-CN" altLang="en-US" sz="2300" dirty="0">
              <a:ea typeface="宋体" pitchFamily="2" charset="-122"/>
            </a:endParaRPr>
          </a:p>
          <a:p>
            <a:pPr>
              <a:buFont typeface="Monotype Sorts" pitchFamily="2" charset="2"/>
              <a:buNone/>
            </a:pPr>
            <a:endParaRPr lang="zh-CN" altLang="en-US" sz="2300" dirty="0">
              <a:ea typeface="宋体" pitchFamily="2" charset="-122"/>
            </a:endParaRPr>
          </a:p>
          <a:p>
            <a:pPr>
              <a:buFont typeface="Monotype Sorts" pitchFamily="2" charset="2"/>
              <a:buNone/>
            </a:pPr>
            <a:endParaRPr lang="zh-CN" altLang="en-US" sz="2300" dirty="0">
              <a:ea typeface="宋体" pitchFamily="2" charset="-122"/>
            </a:endParaRPr>
          </a:p>
          <a:p>
            <a:pPr>
              <a:buFont typeface="Monotype Sorts" pitchFamily="2" charset="2"/>
              <a:buNone/>
            </a:pPr>
            <a:r>
              <a:rPr lang="zh-CN" altLang="en-US" sz="2300" dirty="0">
                <a:ea typeface="宋体" pitchFamily="2" charset="-122"/>
              </a:rPr>
              <a:t>显然这并非一个高效的算法。凸包问题有许多更加有效的算法可以达到               </a:t>
            </a:r>
            <a:r>
              <a:rPr lang="zh-CN" altLang="en-US" sz="2300" dirty="0" smtClean="0">
                <a:ea typeface="宋体" pitchFamily="2" charset="-122"/>
              </a:rPr>
              <a:t>的</a:t>
            </a:r>
            <a:r>
              <a:rPr lang="zh-CN" altLang="en-US" sz="2300" dirty="0">
                <a:ea typeface="宋体" pitchFamily="2" charset="-122"/>
              </a:rPr>
              <a:t>渐进时间复杂度</a:t>
            </a:r>
            <a:r>
              <a:rPr lang="zh-CN" altLang="en-US" sz="2300" dirty="0" smtClean="0">
                <a:ea typeface="宋体" pitchFamily="2" charset="-122"/>
              </a:rPr>
              <a:t>。接下来我们将介绍另外</a:t>
            </a:r>
            <a:r>
              <a:rPr lang="zh-CN" altLang="en-US" sz="2300" dirty="0">
                <a:ea typeface="宋体" pitchFamily="2" charset="-122"/>
              </a:rPr>
              <a:t>一</a:t>
            </a:r>
            <a:r>
              <a:rPr lang="zh-CN" altLang="en-US" sz="2300" dirty="0" smtClean="0">
                <a:ea typeface="宋体" pitchFamily="2" charset="-122"/>
              </a:rPr>
              <a:t>种算法</a:t>
            </a:r>
            <a:r>
              <a:rPr lang="en-US" altLang="zh-CN" sz="2300" dirty="0" smtClean="0">
                <a:ea typeface="宋体" pitchFamily="2" charset="-122"/>
              </a:rPr>
              <a:t>--</a:t>
            </a:r>
            <a:r>
              <a:rPr lang="zh-CN" altLang="en-US" sz="2300" dirty="0" smtClean="0">
                <a:ea typeface="宋体" pitchFamily="2" charset="-122"/>
              </a:rPr>
              <a:t>分治法(</a:t>
            </a:r>
            <a:r>
              <a:rPr lang="en-US" altLang="zh-CN" sz="2300" dirty="0" err="1" smtClean="0">
                <a:ea typeface="宋体" pitchFamily="2" charset="-122"/>
              </a:rPr>
              <a:t>QuickHull</a:t>
            </a:r>
            <a:r>
              <a:rPr lang="en-US" altLang="zh-CN" sz="2300" dirty="0" smtClean="0">
                <a:ea typeface="宋体" pitchFamily="2" charset="-122"/>
              </a:rPr>
              <a:t>)</a:t>
            </a:r>
            <a:endParaRPr lang="en-US" altLang="zh-CN" sz="2300" dirty="0">
              <a:ea typeface="宋体" pitchFamily="2" charset="-122"/>
            </a:endParaRPr>
          </a:p>
        </p:txBody>
      </p:sp>
      <p:sp>
        <p:nvSpPr>
          <p:cNvPr id="354311" name="Rectangle 7"/>
          <p:cNvSpPr>
            <a:spLocks noChangeArrowheads="1"/>
          </p:cNvSpPr>
          <p:nvPr/>
        </p:nvSpPr>
        <p:spPr bwMode="auto">
          <a:xfrm>
            <a:off x="3548063" y="3184924"/>
            <a:ext cx="9144000" cy="57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93" tIns="57146" rIns="114293" bIns="57146">
            <a:spAutoFit/>
          </a:bodyPr>
          <a:lstStyle/>
          <a:p>
            <a:pPr algn="ctr" fontAlgn="base">
              <a:spcBef>
                <a:spcPct val="0"/>
              </a:spcBef>
              <a:spcAft>
                <a:spcPct val="0"/>
              </a:spcAft>
            </a:pPr>
            <a:endParaRPr kumimoji="1" lang="zh-CN" altLang="en-US" sz="3000">
              <a:solidFill>
                <a:srgbClr val="402000"/>
              </a:solidFill>
              <a:latin typeface="Arial Black" pitchFamily="34" charset="0"/>
            </a:endParaRPr>
          </a:p>
        </p:txBody>
      </p:sp>
      <p:graphicFrame>
        <p:nvGraphicFramePr>
          <p:cNvPr id="354310" name="Object 6"/>
          <p:cNvGraphicFramePr>
            <a:graphicFrameLocks noChangeAspect="1"/>
          </p:cNvGraphicFramePr>
          <p:nvPr/>
        </p:nvGraphicFramePr>
        <p:xfrm>
          <a:off x="3714750" y="3048000"/>
          <a:ext cx="3095625" cy="756048"/>
        </p:xfrm>
        <a:graphic>
          <a:graphicData uri="http://schemas.openxmlformats.org/presentationml/2006/ole">
            <mc:AlternateContent xmlns:mc="http://schemas.openxmlformats.org/markup-compatibility/2006">
              <mc:Choice xmlns:v="urn:schemas-microsoft-com:vml" Requires="v">
                <p:oleObj spid="_x0000_s5142" name="Equation" r:id="rId3" imgW="1600200" imgH="393480" progId="Equation.3">
                  <p:embed/>
                </p:oleObj>
              </mc:Choice>
              <mc:Fallback>
                <p:oleObj name="Equation" r:id="rId3" imgW="16002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3048000"/>
                        <a:ext cx="3095625" cy="756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4313" name="Rectangle 9"/>
          <p:cNvSpPr>
            <a:spLocks noChangeArrowheads="1"/>
          </p:cNvSpPr>
          <p:nvPr/>
        </p:nvSpPr>
        <p:spPr bwMode="auto">
          <a:xfrm>
            <a:off x="4161235" y="3303989"/>
            <a:ext cx="9144000" cy="577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93" tIns="57146" rIns="114293" bIns="57146">
            <a:spAutoFit/>
          </a:bodyPr>
          <a:lstStyle/>
          <a:p>
            <a:pPr algn="ctr" fontAlgn="base">
              <a:spcBef>
                <a:spcPct val="0"/>
              </a:spcBef>
              <a:spcAft>
                <a:spcPct val="0"/>
              </a:spcAft>
            </a:pPr>
            <a:endParaRPr kumimoji="1" lang="zh-CN" altLang="en-US" sz="3000">
              <a:solidFill>
                <a:srgbClr val="402000"/>
              </a:solidFill>
              <a:latin typeface="Arial Black" pitchFamily="34" charset="0"/>
            </a:endParaRPr>
          </a:p>
        </p:txBody>
      </p:sp>
      <p:graphicFrame>
        <p:nvGraphicFramePr>
          <p:cNvPr id="354312" name="Object 8"/>
          <p:cNvGraphicFramePr>
            <a:graphicFrameLocks noChangeAspect="1"/>
          </p:cNvGraphicFramePr>
          <p:nvPr>
            <p:extLst>
              <p:ext uri="{D42A27DB-BD31-4B8C-83A1-F6EECF244321}">
                <p14:modId xmlns:p14="http://schemas.microsoft.com/office/powerpoint/2010/main" val="3011826999"/>
              </p:ext>
            </p:extLst>
          </p:nvPr>
        </p:nvGraphicFramePr>
        <p:xfrm>
          <a:off x="3635896" y="4381506"/>
          <a:ext cx="1012031" cy="307579"/>
        </p:xfrm>
        <a:graphic>
          <a:graphicData uri="http://schemas.openxmlformats.org/presentationml/2006/ole">
            <mc:AlternateContent xmlns:mc="http://schemas.openxmlformats.org/markup-compatibility/2006">
              <mc:Choice xmlns:v="urn:schemas-microsoft-com:vml" Requires="v">
                <p:oleObj spid="_x0000_s5143" r:id="rId5" imgW="660113" imgH="203112" progId="Equation.3">
                  <p:embed/>
                </p:oleObj>
              </mc:Choice>
              <mc:Fallback>
                <p:oleObj r:id="rId5" imgW="660113"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4381506"/>
                        <a:ext cx="1012031" cy="3075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16196251"/>
      </p:ext>
    </p:extLst>
  </p:cSld>
  <p:clrMapOvr>
    <a:masterClrMapping/>
  </p:clrMapOvr>
  <p:transition spd="med">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bwMode="auto">
          <a:xfrm>
            <a:off x="467544" y="404664"/>
            <a:ext cx="4176464"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normAutofit fontScale="90000"/>
          </a:bodyPr>
          <a:lstStyle/>
          <a:p>
            <a:r>
              <a:rPr lang="zh-CN" altLang="en-US" sz="3900" dirty="0">
                <a:ea typeface="宋体" pitchFamily="2" charset="-122"/>
              </a:rPr>
              <a:t>凸包问题的分治法</a:t>
            </a:r>
            <a:endParaRPr lang="en-US" altLang="zh-CN" sz="3900" dirty="0"/>
          </a:p>
        </p:txBody>
      </p:sp>
      <p:sp>
        <p:nvSpPr>
          <p:cNvPr id="459779" name="Text Box 3"/>
          <p:cNvSpPr txBox="1">
            <a:spLocks noChangeArrowheads="1"/>
          </p:cNvSpPr>
          <p:nvPr/>
        </p:nvSpPr>
        <p:spPr bwMode="auto">
          <a:xfrm>
            <a:off x="577924" y="1238250"/>
            <a:ext cx="7810500" cy="3193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zh-CN" altLang="en-US" sz="2000" dirty="0">
                <a:solidFill>
                  <a:srgbClr val="402000"/>
                </a:solidFill>
                <a:latin typeface="Arial Black" pitchFamily="34" charset="0"/>
                <a:ea typeface="宋体" pitchFamily="2" charset="-122"/>
              </a:rPr>
              <a:t>分治法：所谓分治法就是把问题划分成多个子问题来进行处理。这些子问题，在结构上与原来的问题一样，但在规模上比原来的小。如果得到的子问题相对来说还大，可以反复地使用分治策略，把这些子问题再划分成更小的、结构相同的子问题。这样就可以使用递归的方法，分别求解这些子问题，把这些子问题的解结合起来，从而获得原来问题的解。</a:t>
            </a:r>
          </a:p>
          <a:p>
            <a:pPr fontAlgn="base">
              <a:spcBef>
                <a:spcPct val="50000"/>
              </a:spcBef>
              <a:spcAft>
                <a:spcPct val="0"/>
              </a:spcAft>
            </a:pPr>
            <a:r>
              <a:rPr kumimoji="1" lang="zh-CN" altLang="en-US" sz="2000" dirty="0">
                <a:solidFill>
                  <a:srgbClr val="402000"/>
                </a:solidFill>
                <a:latin typeface="Arial Black" pitchFamily="34" charset="0"/>
                <a:ea typeface="宋体" pitchFamily="2" charset="-122"/>
              </a:rPr>
              <a:t>凸包问题的分治思想：</a:t>
            </a:r>
          </a:p>
          <a:p>
            <a:pPr fontAlgn="base">
              <a:spcBef>
                <a:spcPct val="50000"/>
              </a:spcBef>
              <a:spcAft>
                <a:spcPct val="0"/>
              </a:spcAft>
            </a:pPr>
            <a:r>
              <a:rPr kumimoji="1" lang="zh-CN" altLang="en-US" sz="2000" dirty="0">
                <a:solidFill>
                  <a:srgbClr val="402000"/>
                </a:solidFill>
                <a:latin typeface="Arial Black" pitchFamily="34" charset="0"/>
                <a:ea typeface="宋体" pitchFamily="2" charset="-122"/>
              </a:rPr>
              <a:t>第一步：把给定点集中的点在横坐标方向上按照大小排序。如下图所示，     和     必定是凸多边形的两个顶点。</a:t>
            </a:r>
          </a:p>
        </p:txBody>
      </p:sp>
      <p:graphicFrame>
        <p:nvGraphicFramePr>
          <p:cNvPr id="459785" name="Object 9"/>
          <p:cNvGraphicFramePr>
            <a:graphicFrameLocks noChangeAspect="1"/>
          </p:cNvGraphicFramePr>
          <p:nvPr>
            <p:extLst>
              <p:ext uri="{D42A27DB-BD31-4B8C-83A1-F6EECF244321}">
                <p14:modId xmlns:p14="http://schemas.microsoft.com/office/powerpoint/2010/main" val="2758493892"/>
              </p:ext>
            </p:extLst>
          </p:nvPr>
        </p:nvGraphicFramePr>
        <p:xfrm>
          <a:off x="2286001" y="4759796"/>
          <a:ext cx="4119563" cy="1333500"/>
        </p:xfrm>
        <a:graphic>
          <a:graphicData uri="http://schemas.openxmlformats.org/presentationml/2006/ole">
            <mc:AlternateContent xmlns:mc="http://schemas.openxmlformats.org/markup-compatibility/2006">
              <mc:Choice xmlns:v="urn:schemas-microsoft-com:vml" Requires="v">
                <p:oleObj spid="_x0000_s6176" name="位图图像" r:id="rId3" imgW="2457143" imgH="809738" progId="Paint.Picture">
                  <p:embed/>
                </p:oleObj>
              </mc:Choice>
              <mc:Fallback>
                <p:oleObj name="位图图像" r:id="rId3" imgW="2457143" imgH="8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4759796"/>
                        <a:ext cx="4119563"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9786" name="Object 10"/>
          <p:cNvGraphicFramePr>
            <a:graphicFrameLocks noChangeAspect="1"/>
          </p:cNvGraphicFramePr>
          <p:nvPr>
            <p:extLst>
              <p:ext uri="{D42A27DB-BD31-4B8C-83A1-F6EECF244321}">
                <p14:modId xmlns:p14="http://schemas.microsoft.com/office/powerpoint/2010/main" val="2147937930"/>
              </p:ext>
            </p:extLst>
          </p:nvPr>
        </p:nvGraphicFramePr>
        <p:xfrm>
          <a:off x="2333526" y="4077072"/>
          <a:ext cx="222250" cy="285750"/>
        </p:xfrm>
        <a:graphic>
          <a:graphicData uri="http://schemas.openxmlformats.org/presentationml/2006/ole">
            <mc:AlternateContent xmlns:mc="http://schemas.openxmlformats.org/markup-compatibility/2006">
              <mc:Choice xmlns:v="urn:schemas-microsoft-com:vml" Requires="v">
                <p:oleObj spid="_x0000_s6177" name="Equation" r:id="rId5" imgW="177480" imgH="228600" progId="Equation.3">
                  <p:embed/>
                </p:oleObj>
              </mc:Choice>
              <mc:Fallback>
                <p:oleObj name="Equation" r:id="rId5" imgW="1774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3526" y="4077072"/>
                        <a:ext cx="2222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9787" name="Object 11"/>
          <p:cNvGraphicFramePr>
            <a:graphicFrameLocks noChangeAspect="1"/>
          </p:cNvGraphicFramePr>
          <p:nvPr>
            <p:extLst>
              <p:ext uri="{D42A27DB-BD31-4B8C-83A1-F6EECF244321}">
                <p14:modId xmlns:p14="http://schemas.microsoft.com/office/powerpoint/2010/main" val="3670245128"/>
              </p:ext>
            </p:extLst>
          </p:nvPr>
        </p:nvGraphicFramePr>
        <p:xfrm>
          <a:off x="1571526" y="4077072"/>
          <a:ext cx="190500" cy="269875"/>
        </p:xfrm>
        <a:graphic>
          <a:graphicData uri="http://schemas.openxmlformats.org/presentationml/2006/ole">
            <mc:AlternateContent xmlns:mc="http://schemas.openxmlformats.org/markup-compatibility/2006">
              <mc:Choice xmlns:v="urn:schemas-microsoft-com:vml" Requires="v">
                <p:oleObj spid="_x0000_s6178" name="Equation" r:id="rId7" imgW="152280" imgH="215640" progId="Equation.3">
                  <p:embed/>
                </p:oleObj>
              </mc:Choice>
              <mc:Fallback>
                <p:oleObj name="Equation" r:id="rId7" imgW="1522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526" y="4077072"/>
                        <a:ext cx="190500" cy="2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30399335"/>
      </p:ext>
    </p:extLst>
  </p:cSld>
  <p:clrMapOvr>
    <a:masterClrMapping/>
  </p:clrMapOvr>
  <p:transition spd="med">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bwMode="auto">
          <a:xfrm>
            <a:off x="395536" y="369095"/>
            <a:ext cx="4464496" cy="99417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300" tIns="57150" rIns="114300" bIns="57150" numCol="1" anchor="t" anchorCtr="0" compatLnSpc="1">
            <a:prstTxWarp prst="textNoShape">
              <a:avLst/>
            </a:prstTxWarp>
            <a:normAutofit/>
          </a:bodyPr>
          <a:lstStyle/>
          <a:p>
            <a:r>
              <a:rPr lang="zh-CN" altLang="en-US" sz="3900" dirty="0">
                <a:ea typeface="宋体" pitchFamily="2" charset="-122"/>
              </a:rPr>
              <a:t>凸包问题的分治法</a:t>
            </a:r>
            <a:endParaRPr lang="en-US" altLang="zh-CN" sz="3900" dirty="0"/>
          </a:p>
        </p:txBody>
      </p:sp>
      <p:sp>
        <p:nvSpPr>
          <p:cNvPr id="460803" name="Text Box 3"/>
          <p:cNvSpPr txBox="1">
            <a:spLocks noChangeArrowheads="1"/>
          </p:cNvSpPr>
          <p:nvPr/>
        </p:nvSpPr>
        <p:spPr bwMode="auto">
          <a:xfrm>
            <a:off x="611560" y="1124744"/>
            <a:ext cx="7810500" cy="362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300" tIns="57150" rIns="114300" bIns="57150">
            <a:spAutoFit/>
          </a:bodyPr>
          <a:lstStyle/>
          <a:p>
            <a:pPr fontAlgn="base">
              <a:spcBef>
                <a:spcPct val="50000"/>
              </a:spcBef>
              <a:spcAft>
                <a:spcPct val="0"/>
              </a:spcAft>
            </a:pPr>
            <a:r>
              <a:rPr kumimoji="1" lang="zh-CN" altLang="en-US" sz="2400" dirty="0">
                <a:solidFill>
                  <a:srgbClr val="402000"/>
                </a:solidFill>
                <a:latin typeface="Arial Black" pitchFamily="34" charset="0"/>
                <a:ea typeface="宋体" pitchFamily="2" charset="-122"/>
              </a:rPr>
              <a:t>第二步：在上凸包点集合   中找到一个距离直线最远点    </a:t>
            </a:r>
            <a:r>
              <a:rPr kumimoji="1" lang="zh-CN" altLang="en-US" sz="2400" dirty="0" smtClean="0">
                <a:solidFill>
                  <a:srgbClr val="402000"/>
                </a:solidFill>
                <a:latin typeface="Arial Black" pitchFamily="34" charset="0"/>
                <a:ea typeface="宋体" pitchFamily="2" charset="-122"/>
              </a:rPr>
              <a:t>  ，如下</a:t>
            </a:r>
            <a:r>
              <a:rPr kumimoji="1" lang="zh-CN" altLang="en-US" sz="2400" dirty="0">
                <a:solidFill>
                  <a:srgbClr val="402000"/>
                </a:solidFill>
                <a:latin typeface="Arial Black" pitchFamily="34" charset="0"/>
                <a:ea typeface="宋体" pitchFamily="2" charset="-122"/>
              </a:rPr>
              <a:t>图所示。显然直线段    </a:t>
            </a:r>
            <a:r>
              <a:rPr kumimoji="1" lang="zh-CN" altLang="en-US" sz="2400" dirty="0" smtClean="0">
                <a:solidFill>
                  <a:srgbClr val="402000"/>
                </a:solidFill>
                <a:latin typeface="Arial Black" pitchFamily="34" charset="0"/>
                <a:ea typeface="宋体" pitchFamily="2" charset="-122"/>
              </a:rPr>
              <a:t>  与</a:t>
            </a:r>
            <a:r>
              <a:rPr kumimoji="1" lang="zh-CN" altLang="en-US" sz="2400" dirty="0">
                <a:solidFill>
                  <a:srgbClr val="402000"/>
                </a:solidFill>
                <a:latin typeface="Arial Black" pitchFamily="34" charset="0"/>
                <a:ea typeface="宋体" pitchFamily="2" charset="-122"/>
              </a:rPr>
              <a:t>直线段      </a:t>
            </a:r>
            <a:r>
              <a:rPr kumimoji="1" lang="zh-CN" altLang="en-US" sz="2400" dirty="0" smtClean="0">
                <a:solidFill>
                  <a:srgbClr val="402000"/>
                </a:solidFill>
                <a:latin typeface="Arial Black" pitchFamily="34" charset="0"/>
                <a:ea typeface="宋体" pitchFamily="2" charset="-122"/>
              </a:rPr>
              <a:t>  把</a:t>
            </a:r>
            <a:r>
              <a:rPr kumimoji="1" lang="zh-CN" altLang="en-US" sz="2400" dirty="0">
                <a:solidFill>
                  <a:srgbClr val="402000"/>
                </a:solidFill>
                <a:latin typeface="Arial Black" pitchFamily="34" charset="0"/>
                <a:ea typeface="宋体" pitchFamily="2" charset="-122"/>
              </a:rPr>
              <a:t>点集    </a:t>
            </a:r>
            <a:r>
              <a:rPr kumimoji="1" lang="zh-CN" altLang="en-US" sz="2400" dirty="0" smtClean="0">
                <a:solidFill>
                  <a:srgbClr val="402000"/>
                </a:solidFill>
                <a:latin typeface="Arial Black" pitchFamily="34" charset="0"/>
                <a:ea typeface="宋体" pitchFamily="2" charset="-122"/>
              </a:rPr>
              <a:t>分成</a:t>
            </a:r>
            <a:r>
              <a:rPr kumimoji="1" lang="zh-CN" altLang="en-US" sz="2400" dirty="0">
                <a:solidFill>
                  <a:srgbClr val="402000"/>
                </a:solidFill>
                <a:latin typeface="Arial Black" pitchFamily="34" charset="0"/>
                <a:ea typeface="宋体" pitchFamily="2" charset="-122"/>
              </a:rPr>
              <a:t>了三个集合。由凸包的性质可知       </a:t>
            </a:r>
            <a:r>
              <a:rPr kumimoji="1" lang="zh-CN" altLang="en-US" sz="2400" dirty="0" smtClean="0">
                <a:solidFill>
                  <a:srgbClr val="402000"/>
                </a:solidFill>
                <a:latin typeface="Arial Black" pitchFamily="34" charset="0"/>
                <a:ea typeface="宋体" pitchFamily="2" charset="-122"/>
              </a:rPr>
              <a:t>    三</a:t>
            </a:r>
            <a:r>
              <a:rPr kumimoji="1" lang="zh-CN" altLang="en-US" sz="2400" dirty="0">
                <a:solidFill>
                  <a:srgbClr val="402000"/>
                </a:solidFill>
                <a:latin typeface="Arial Black" pitchFamily="34" charset="0"/>
                <a:ea typeface="宋体" pitchFamily="2" charset="-122"/>
              </a:rPr>
              <a:t>点围成的三角形中的点不可能作为凸包的顶点，所以只需考虑直线     </a:t>
            </a:r>
            <a:r>
              <a:rPr kumimoji="1" lang="zh-CN" altLang="en-US" sz="2400" dirty="0" smtClean="0">
                <a:solidFill>
                  <a:srgbClr val="402000"/>
                </a:solidFill>
                <a:latin typeface="Arial Black" pitchFamily="34" charset="0"/>
                <a:ea typeface="宋体" pitchFamily="2" charset="-122"/>
              </a:rPr>
              <a:t>   左边</a:t>
            </a:r>
            <a:r>
              <a:rPr kumimoji="1" lang="zh-CN" altLang="en-US" sz="2400" dirty="0">
                <a:solidFill>
                  <a:srgbClr val="402000"/>
                </a:solidFill>
                <a:latin typeface="Arial Black" pitchFamily="34" charset="0"/>
                <a:ea typeface="宋体" pitchFamily="2" charset="-122"/>
              </a:rPr>
              <a:t>的点     </a:t>
            </a:r>
            <a:r>
              <a:rPr kumimoji="1" lang="en-US" altLang="zh-CN" sz="2400" dirty="0" smtClean="0">
                <a:solidFill>
                  <a:srgbClr val="402000"/>
                </a:solidFill>
                <a:latin typeface="Arial Black" pitchFamily="34" charset="0"/>
                <a:ea typeface="宋体" pitchFamily="2" charset="-122"/>
              </a:rPr>
              <a:t>,</a:t>
            </a:r>
            <a:endParaRPr kumimoji="1" lang="zh-CN" altLang="en-US" sz="2400" dirty="0">
              <a:solidFill>
                <a:srgbClr val="402000"/>
              </a:solidFill>
              <a:latin typeface="Arial Black" pitchFamily="34" charset="0"/>
              <a:ea typeface="宋体" pitchFamily="2" charset="-122"/>
            </a:endParaRPr>
          </a:p>
          <a:p>
            <a:pPr fontAlgn="base">
              <a:spcBef>
                <a:spcPct val="50000"/>
              </a:spcBef>
              <a:spcAft>
                <a:spcPct val="0"/>
              </a:spcAft>
            </a:pPr>
            <a:r>
              <a:rPr kumimoji="1" lang="zh-CN" altLang="en-US" sz="2400" dirty="0">
                <a:solidFill>
                  <a:srgbClr val="402000"/>
                </a:solidFill>
                <a:latin typeface="Arial Black" pitchFamily="34" charset="0"/>
                <a:ea typeface="宋体" pitchFamily="2" charset="-122"/>
              </a:rPr>
              <a:t>以及直线         </a:t>
            </a:r>
            <a:r>
              <a:rPr kumimoji="1" lang="zh-CN" altLang="en-US" sz="2400" dirty="0" smtClean="0">
                <a:solidFill>
                  <a:srgbClr val="402000"/>
                </a:solidFill>
                <a:latin typeface="Arial Black" pitchFamily="34" charset="0"/>
                <a:ea typeface="宋体" pitchFamily="2" charset="-122"/>
              </a:rPr>
              <a:t>  右边</a:t>
            </a:r>
            <a:r>
              <a:rPr kumimoji="1" lang="zh-CN" altLang="en-US" sz="2400" dirty="0">
                <a:solidFill>
                  <a:srgbClr val="402000"/>
                </a:solidFill>
                <a:latin typeface="Arial Black" pitchFamily="34" charset="0"/>
                <a:ea typeface="宋体" pitchFamily="2" charset="-122"/>
              </a:rPr>
              <a:t>的</a:t>
            </a:r>
            <a:r>
              <a:rPr kumimoji="1" lang="zh-CN" altLang="en-US" sz="2400" dirty="0" smtClean="0">
                <a:solidFill>
                  <a:srgbClr val="402000"/>
                </a:solidFill>
                <a:latin typeface="Arial Black" pitchFamily="34" charset="0"/>
                <a:ea typeface="宋体" pitchFamily="2" charset="-122"/>
              </a:rPr>
              <a:t>点</a:t>
            </a:r>
            <a:endParaRPr kumimoji="1" lang="zh-CN" altLang="en-US" sz="2400" dirty="0">
              <a:solidFill>
                <a:srgbClr val="402000"/>
              </a:solidFill>
              <a:latin typeface="Arial Black" pitchFamily="34" charset="0"/>
              <a:ea typeface="宋体" pitchFamily="2" charset="-122"/>
            </a:endParaRPr>
          </a:p>
          <a:p>
            <a:pPr fontAlgn="base">
              <a:spcBef>
                <a:spcPct val="50000"/>
              </a:spcBef>
              <a:spcAft>
                <a:spcPct val="0"/>
              </a:spcAft>
            </a:pPr>
            <a:r>
              <a:rPr kumimoji="1" lang="zh-CN" altLang="en-US" sz="2400" dirty="0">
                <a:solidFill>
                  <a:srgbClr val="402000"/>
                </a:solidFill>
                <a:latin typeface="Arial Black" pitchFamily="34" charset="0"/>
                <a:ea typeface="宋体" pitchFamily="2" charset="-122"/>
              </a:rPr>
              <a:t>第三步：递归求解得到凸多边形的边。</a:t>
            </a:r>
          </a:p>
          <a:p>
            <a:pPr fontAlgn="base">
              <a:spcBef>
                <a:spcPct val="50000"/>
              </a:spcBef>
              <a:spcAft>
                <a:spcPct val="0"/>
              </a:spcAft>
            </a:pPr>
            <a:r>
              <a:rPr kumimoji="1" lang="zh-CN" altLang="en-US" sz="2400" dirty="0">
                <a:solidFill>
                  <a:srgbClr val="402000"/>
                </a:solidFill>
                <a:latin typeface="Arial Black" pitchFamily="34" charset="0"/>
                <a:ea typeface="宋体" pitchFamily="2" charset="-122"/>
              </a:rPr>
              <a:t>第四步：合并这些边即得所求凸包。</a:t>
            </a:r>
          </a:p>
        </p:txBody>
      </p:sp>
      <p:graphicFrame>
        <p:nvGraphicFramePr>
          <p:cNvPr id="460808" name="Object 8"/>
          <p:cNvGraphicFramePr>
            <a:graphicFrameLocks noChangeAspect="1"/>
          </p:cNvGraphicFramePr>
          <p:nvPr>
            <p:extLst>
              <p:ext uri="{D42A27DB-BD31-4B8C-83A1-F6EECF244321}">
                <p14:modId xmlns:p14="http://schemas.microsoft.com/office/powerpoint/2010/main" val="46412464"/>
              </p:ext>
            </p:extLst>
          </p:nvPr>
        </p:nvGraphicFramePr>
        <p:xfrm>
          <a:off x="3995936" y="1124744"/>
          <a:ext cx="367327" cy="486110"/>
        </p:xfrm>
        <a:graphic>
          <a:graphicData uri="http://schemas.openxmlformats.org/presentationml/2006/ole">
            <mc:AlternateContent xmlns:mc="http://schemas.openxmlformats.org/markup-compatibility/2006">
              <mc:Choice xmlns:v="urn:schemas-microsoft-com:vml" Requires="v">
                <p:oleObj spid="_x0000_s7290" name="Equation" r:id="rId3" imgW="164880" imgH="215640" progId="Equation.3">
                  <p:embed/>
                </p:oleObj>
              </mc:Choice>
              <mc:Fallback>
                <p:oleObj name="Equation" r:id="rId3" imgW="1648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1124744"/>
                        <a:ext cx="367327" cy="486110"/>
                      </a:xfrm>
                      <a:prstGeom prst="rect">
                        <a:avLst/>
                      </a:prstGeom>
                      <a:noFill/>
                      <a:ln>
                        <a:noFill/>
                      </a:ln>
                      <a:effectLst/>
                    </p:spPr>
                  </p:pic>
                </p:oleObj>
              </mc:Fallback>
            </mc:AlternateContent>
          </a:graphicData>
        </a:graphic>
      </p:graphicFrame>
      <p:graphicFrame>
        <p:nvGraphicFramePr>
          <p:cNvPr id="460809" name="Object 9"/>
          <p:cNvGraphicFramePr>
            <a:graphicFrameLocks noChangeAspect="1"/>
          </p:cNvGraphicFramePr>
          <p:nvPr>
            <p:extLst>
              <p:ext uri="{D42A27DB-BD31-4B8C-83A1-F6EECF244321}">
                <p14:modId xmlns:p14="http://schemas.microsoft.com/office/powerpoint/2010/main" val="3385655174"/>
              </p:ext>
            </p:extLst>
          </p:nvPr>
        </p:nvGraphicFramePr>
        <p:xfrm>
          <a:off x="971600" y="1484784"/>
          <a:ext cx="675879" cy="528949"/>
        </p:xfrm>
        <a:graphic>
          <a:graphicData uri="http://schemas.openxmlformats.org/presentationml/2006/ole">
            <mc:AlternateContent xmlns:mc="http://schemas.openxmlformats.org/markup-compatibility/2006">
              <mc:Choice xmlns:v="urn:schemas-microsoft-com:vml" Requires="v">
                <p:oleObj spid="_x0000_s7291" name="Equation" r:id="rId5" imgW="291960" imgH="228600" progId="Equation.3">
                  <p:embed/>
                </p:oleObj>
              </mc:Choice>
              <mc:Fallback>
                <p:oleObj name="Equation" r:id="rId5" imgW="29196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0" y="1484784"/>
                        <a:ext cx="675879" cy="528949"/>
                      </a:xfrm>
                      <a:prstGeom prst="rect">
                        <a:avLst/>
                      </a:prstGeom>
                      <a:noFill/>
                      <a:ln>
                        <a:noFill/>
                      </a:ln>
                      <a:effectLst/>
                      <a:extLst/>
                    </p:spPr>
                  </p:pic>
                </p:oleObj>
              </mc:Fallback>
            </mc:AlternateContent>
          </a:graphicData>
        </a:graphic>
      </p:graphicFrame>
      <p:graphicFrame>
        <p:nvGraphicFramePr>
          <p:cNvPr id="460810" name="Object 10"/>
          <p:cNvGraphicFramePr>
            <a:graphicFrameLocks noChangeAspect="1"/>
          </p:cNvGraphicFramePr>
          <p:nvPr>
            <p:extLst>
              <p:ext uri="{D42A27DB-BD31-4B8C-83A1-F6EECF244321}">
                <p14:modId xmlns:p14="http://schemas.microsoft.com/office/powerpoint/2010/main" val="3775645454"/>
              </p:ext>
            </p:extLst>
          </p:nvPr>
        </p:nvGraphicFramePr>
        <p:xfrm>
          <a:off x="2195736" y="2564904"/>
          <a:ext cx="940354" cy="528949"/>
        </p:xfrm>
        <a:graphic>
          <a:graphicData uri="http://schemas.openxmlformats.org/presentationml/2006/ole">
            <mc:AlternateContent xmlns:mc="http://schemas.openxmlformats.org/markup-compatibility/2006">
              <mc:Choice xmlns:v="urn:schemas-microsoft-com:vml" Requires="v">
                <p:oleObj spid="_x0000_s7292" name="Equation" r:id="rId7" imgW="406080" imgH="228600" progId="Equation.3">
                  <p:embed/>
                </p:oleObj>
              </mc:Choice>
              <mc:Fallback>
                <p:oleObj name="Equation" r:id="rId7" imgW="4060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2564904"/>
                        <a:ext cx="940354" cy="528949"/>
                      </a:xfrm>
                      <a:prstGeom prst="rect">
                        <a:avLst/>
                      </a:prstGeom>
                      <a:noFill/>
                      <a:ln>
                        <a:noFill/>
                      </a:ln>
                      <a:effectLst/>
                    </p:spPr>
                  </p:pic>
                </p:oleObj>
              </mc:Fallback>
            </mc:AlternateContent>
          </a:graphicData>
        </a:graphic>
      </p:graphicFrame>
      <p:graphicFrame>
        <p:nvGraphicFramePr>
          <p:cNvPr id="460811" name="Object 11"/>
          <p:cNvGraphicFramePr>
            <a:graphicFrameLocks noChangeAspect="1"/>
          </p:cNvGraphicFramePr>
          <p:nvPr>
            <p:extLst>
              <p:ext uri="{D42A27DB-BD31-4B8C-83A1-F6EECF244321}">
                <p14:modId xmlns:p14="http://schemas.microsoft.com/office/powerpoint/2010/main" val="1943732063"/>
              </p:ext>
            </p:extLst>
          </p:nvPr>
        </p:nvGraphicFramePr>
        <p:xfrm>
          <a:off x="5148064" y="1484784"/>
          <a:ext cx="940354" cy="528949"/>
        </p:xfrm>
        <a:graphic>
          <a:graphicData uri="http://schemas.openxmlformats.org/presentationml/2006/ole">
            <mc:AlternateContent xmlns:mc="http://schemas.openxmlformats.org/markup-compatibility/2006">
              <mc:Choice xmlns:v="urn:schemas-microsoft-com:vml" Requires="v">
                <p:oleObj spid="_x0000_s7293" name="Equation" r:id="rId9" imgW="406080" imgH="228600" progId="Equation.3">
                  <p:embed/>
                </p:oleObj>
              </mc:Choice>
              <mc:Fallback>
                <p:oleObj name="Equation" r:id="rId9" imgW="4060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8064" y="1484784"/>
                        <a:ext cx="940354" cy="528949"/>
                      </a:xfrm>
                      <a:prstGeom prst="rect">
                        <a:avLst/>
                      </a:prstGeom>
                      <a:noFill/>
                      <a:ln>
                        <a:noFill/>
                      </a:ln>
                      <a:effectLst/>
                      <a:extLst/>
                    </p:spPr>
                  </p:pic>
                </p:oleObj>
              </mc:Fallback>
            </mc:AlternateContent>
          </a:graphicData>
        </a:graphic>
      </p:graphicFrame>
      <p:graphicFrame>
        <p:nvGraphicFramePr>
          <p:cNvPr id="460812" name="Object 12"/>
          <p:cNvGraphicFramePr>
            <a:graphicFrameLocks noChangeAspect="1"/>
          </p:cNvGraphicFramePr>
          <p:nvPr>
            <p:extLst>
              <p:ext uri="{D42A27DB-BD31-4B8C-83A1-F6EECF244321}">
                <p14:modId xmlns:p14="http://schemas.microsoft.com/office/powerpoint/2010/main" val="122655265"/>
              </p:ext>
            </p:extLst>
          </p:nvPr>
        </p:nvGraphicFramePr>
        <p:xfrm>
          <a:off x="1979712" y="3140968"/>
          <a:ext cx="969740" cy="528949"/>
        </p:xfrm>
        <a:graphic>
          <a:graphicData uri="http://schemas.openxmlformats.org/presentationml/2006/ole">
            <mc:AlternateContent xmlns:mc="http://schemas.openxmlformats.org/markup-compatibility/2006">
              <mc:Choice xmlns:v="urn:schemas-microsoft-com:vml" Requires="v">
                <p:oleObj spid="_x0000_s7294" name="Equation" r:id="rId10" imgW="419040" imgH="228600" progId="Equation.3">
                  <p:embed/>
                </p:oleObj>
              </mc:Choice>
              <mc:Fallback>
                <p:oleObj name="Equation" r:id="rId10" imgW="4190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79712" y="3140968"/>
                        <a:ext cx="969740" cy="528949"/>
                      </a:xfrm>
                      <a:prstGeom prst="rect">
                        <a:avLst/>
                      </a:prstGeom>
                      <a:noFill/>
                      <a:ln>
                        <a:noFill/>
                      </a:ln>
                      <a:effectLst/>
                    </p:spPr>
                  </p:pic>
                </p:oleObj>
              </mc:Fallback>
            </mc:AlternateContent>
          </a:graphicData>
        </a:graphic>
      </p:graphicFrame>
      <p:graphicFrame>
        <p:nvGraphicFramePr>
          <p:cNvPr id="460813" name="Object 13"/>
          <p:cNvGraphicFramePr>
            <a:graphicFrameLocks noChangeAspect="1"/>
          </p:cNvGraphicFramePr>
          <p:nvPr>
            <p:extLst>
              <p:ext uri="{D42A27DB-BD31-4B8C-83A1-F6EECF244321}">
                <p14:modId xmlns:p14="http://schemas.microsoft.com/office/powerpoint/2010/main" val="2483391055"/>
              </p:ext>
            </p:extLst>
          </p:nvPr>
        </p:nvGraphicFramePr>
        <p:xfrm>
          <a:off x="7020272" y="1484784"/>
          <a:ext cx="969740" cy="528949"/>
        </p:xfrm>
        <a:graphic>
          <a:graphicData uri="http://schemas.openxmlformats.org/presentationml/2006/ole">
            <mc:AlternateContent xmlns:mc="http://schemas.openxmlformats.org/markup-compatibility/2006">
              <mc:Choice xmlns:v="urn:schemas-microsoft-com:vml" Requires="v">
                <p:oleObj spid="_x0000_s7295" name="Equation" r:id="rId12" imgW="419040" imgH="228600" progId="Equation.3">
                  <p:embed/>
                </p:oleObj>
              </mc:Choice>
              <mc:Fallback>
                <p:oleObj name="Equation" r:id="rId12" imgW="4190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20272" y="1484784"/>
                        <a:ext cx="969740" cy="528949"/>
                      </a:xfrm>
                      <a:prstGeom prst="rect">
                        <a:avLst/>
                      </a:prstGeom>
                      <a:noFill/>
                      <a:ln>
                        <a:noFill/>
                      </a:ln>
                      <a:effectLst/>
                      <a:extLst/>
                    </p:spPr>
                  </p:pic>
                </p:oleObj>
              </mc:Fallback>
            </mc:AlternateContent>
          </a:graphicData>
        </a:graphic>
      </p:graphicFrame>
      <p:graphicFrame>
        <p:nvGraphicFramePr>
          <p:cNvPr id="460814" name="Object 14"/>
          <p:cNvGraphicFramePr>
            <a:graphicFrameLocks noChangeAspect="1"/>
          </p:cNvGraphicFramePr>
          <p:nvPr>
            <p:extLst>
              <p:ext uri="{D42A27DB-BD31-4B8C-83A1-F6EECF244321}">
                <p14:modId xmlns:p14="http://schemas.microsoft.com/office/powerpoint/2010/main" val="1974564212"/>
              </p:ext>
            </p:extLst>
          </p:nvPr>
        </p:nvGraphicFramePr>
        <p:xfrm>
          <a:off x="4267028" y="2564904"/>
          <a:ext cx="499563" cy="499563"/>
        </p:xfrm>
        <a:graphic>
          <a:graphicData uri="http://schemas.openxmlformats.org/presentationml/2006/ole">
            <mc:AlternateContent xmlns:mc="http://schemas.openxmlformats.org/markup-compatibility/2006">
              <mc:Choice xmlns:v="urn:schemas-microsoft-com:vml" Requires="v">
                <p:oleObj spid="_x0000_s7296" name="Equation" r:id="rId13" imgW="215640" imgH="215640" progId="Equation.3">
                  <p:embed/>
                </p:oleObj>
              </mc:Choice>
              <mc:Fallback>
                <p:oleObj name="Equation" r:id="rId13" imgW="2156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028" y="2564904"/>
                        <a:ext cx="499563" cy="499563"/>
                      </a:xfrm>
                      <a:prstGeom prst="rect">
                        <a:avLst/>
                      </a:prstGeom>
                      <a:noFill/>
                      <a:ln>
                        <a:noFill/>
                      </a:ln>
                      <a:effectLst/>
                      <a:extLst/>
                    </p:spPr>
                  </p:pic>
                </p:oleObj>
              </mc:Fallback>
            </mc:AlternateContent>
          </a:graphicData>
        </a:graphic>
      </p:graphicFrame>
      <p:graphicFrame>
        <p:nvGraphicFramePr>
          <p:cNvPr id="460815" name="Object 15"/>
          <p:cNvGraphicFramePr>
            <a:graphicFrameLocks noChangeAspect="1"/>
          </p:cNvGraphicFramePr>
          <p:nvPr>
            <p:extLst>
              <p:ext uri="{D42A27DB-BD31-4B8C-83A1-F6EECF244321}">
                <p14:modId xmlns:p14="http://schemas.microsoft.com/office/powerpoint/2010/main" val="698124362"/>
              </p:ext>
            </p:extLst>
          </p:nvPr>
        </p:nvGraphicFramePr>
        <p:xfrm>
          <a:off x="4252335" y="3140968"/>
          <a:ext cx="528949" cy="499563"/>
        </p:xfrm>
        <a:graphic>
          <a:graphicData uri="http://schemas.openxmlformats.org/presentationml/2006/ole">
            <mc:AlternateContent xmlns:mc="http://schemas.openxmlformats.org/markup-compatibility/2006">
              <mc:Choice xmlns:v="urn:schemas-microsoft-com:vml" Requires="v">
                <p:oleObj spid="_x0000_s7297" name="Equation" r:id="rId15" imgW="215640" imgH="215640" progId="Equation.3">
                  <p:embed/>
                </p:oleObj>
              </mc:Choice>
              <mc:Fallback>
                <p:oleObj name="Equation" r:id="rId15" imgW="21564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52335" y="3140968"/>
                        <a:ext cx="528949" cy="499563"/>
                      </a:xfrm>
                      <a:prstGeom prst="rect">
                        <a:avLst/>
                      </a:prstGeom>
                      <a:noFill/>
                      <a:ln>
                        <a:noFill/>
                      </a:ln>
                      <a:effectLst/>
                      <a:extLst/>
                    </p:spPr>
                  </p:pic>
                </p:oleObj>
              </mc:Fallback>
            </mc:AlternateContent>
          </a:graphicData>
        </a:graphic>
      </p:graphicFrame>
      <p:graphicFrame>
        <p:nvGraphicFramePr>
          <p:cNvPr id="460816" name="Object 16"/>
          <p:cNvGraphicFramePr>
            <a:graphicFrameLocks noChangeAspect="1"/>
          </p:cNvGraphicFramePr>
          <p:nvPr>
            <p:extLst>
              <p:ext uri="{D42A27DB-BD31-4B8C-83A1-F6EECF244321}">
                <p14:modId xmlns:p14="http://schemas.microsoft.com/office/powerpoint/2010/main" val="4185002125"/>
              </p:ext>
            </p:extLst>
          </p:nvPr>
        </p:nvGraphicFramePr>
        <p:xfrm>
          <a:off x="6516216" y="1844824"/>
          <a:ext cx="1263601" cy="528949"/>
        </p:xfrm>
        <a:graphic>
          <a:graphicData uri="http://schemas.openxmlformats.org/presentationml/2006/ole">
            <mc:AlternateContent xmlns:mc="http://schemas.openxmlformats.org/markup-compatibility/2006">
              <mc:Choice xmlns:v="urn:schemas-microsoft-com:vml" Requires="v">
                <p:oleObj spid="_x0000_s7298" name="Equation" r:id="rId17" imgW="545760" imgH="228600" progId="Equation.3">
                  <p:embed/>
                </p:oleObj>
              </mc:Choice>
              <mc:Fallback>
                <p:oleObj name="Equation" r:id="rId17" imgW="54576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16216" y="1844824"/>
                        <a:ext cx="1263601" cy="528949"/>
                      </a:xfrm>
                      <a:prstGeom prst="rect">
                        <a:avLst/>
                      </a:prstGeom>
                      <a:noFill/>
                      <a:ln>
                        <a:noFill/>
                      </a:ln>
                      <a:effectLst/>
                      <a:extLst/>
                    </p:spPr>
                  </p:pic>
                </p:oleObj>
              </mc:Fallback>
            </mc:AlternateContent>
          </a:graphicData>
        </a:graphic>
      </p:graphicFrame>
      <p:graphicFrame>
        <p:nvGraphicFramePr>
          <p:cNvPr id="460817" name="Object 17"/>
          <p:cNvGraphicFramePr>
            <a:graphicFrameLocks noChangeAspect="1"/>
          </p:cNvGraphicFramePr>
          <p:nvPr>
            <p:extLst>
              <p:ext uri="{D42A27DB-BD31-4B8C-83A1-F6EECF244321}">
                <p14:modId xmlns:p14="http://schemas.microsoft.com/office/powerpoint/2010/main" val="401983100"/>
              </p:ext>
            </p:extLst>
          </p:nvPr>
        </p:nvGraphicFramePr>
        <p:xfrm>
          <a:off x="1331640" y="1844824"/>
          <a:ext cx="352633" cy="499563"/>
        </p:xfrm>
        <a:graphic>
          <a:graphicData uri="http://schemas.openxmlformats.org/presentationml/2006/ole">
            <mc:AlternateContent xmlns:mc="http://schemas.openxmlformats.org/markup-compatibility/2006">
              <mc:Choice xmlns:v="urn:schemas-microsoft-com:vml" Requires="v">
                <p:oleObj spid="_x0000_s7299" name="Equation" r:id="rId19" imgW="164880" imgH="215640" progId="Equation.3">
                  <p:embed/>
                </p:oleObj>
              </mc:Choice>
              <mc:Fallback>
                <p:oleObj name="Equation" r:id="rId19" imgW="1648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44824"/>
                        <a:ext cx="352633" cy="499563"/>
                      </a:xfrm>
                      <a:prstGeom prst="rect">
                        <a:avLst/>
                      </a:prstGeom>
                      <a:noFill/>
                      <a:ln>
                        <a:noFill/>
                      </a:ln>
                      <a:effectLst/>
                      <a:extLst/>
                    </p:spPr>
                  </p:pic>
                </p:oleObj>
              </mc:Fallback>
            </mc:AlternateContent>
          </a:graphicData>
        </a:graphic>
      </p:graphicFrame>
      <p:graphicFrame>
        <p:nvGraphicFramePr>
          <p:cNvPr id="460818" name="Object 18"/>
          <p:cNvGraphicFramePr>
            <a:graphicFrameLocks noChangeAspect="1"/>
          </p:cNvGraphicFramePr>
          <p:nvPr>
            <p:extLst>
              <p:ext uri="{D42A27DB-BD31-4B8C-83A1-F6EECF244321}">
                <p14:modId xmlns:p14="http://schemas.microsoft.com/office/powerpoint/2010/main" val="3180538072"/>
              </p:ext>
            </p:extLst>
          </p:nvPr>
        </p:nvGraphicFramePr>
        <p:xfrm>
          <a:off x="1143000" y="4879431"/>
          <a:ext cx="3095625" cy="1273969"/>
        </p:xfrm>
        <a:graphic>
          <a:graphicData uri="http://schemas.openxmlformats.org/presentationml/2006/ole">
            <mc:AlternateContent xmlns:mc="http://schemas.openxmlformats.org/markup-compatibility/2006">
              <mc:Choice xmlns:v="urn:schemas-microsoft-com:vml" Requires="v">
                <p:oleObj spid="_x0000_s7300" name="位图图像" r:id="rId20" imgW="2476190" imgH="1019048" progId="Paint.Picture">
                  <p:embed/>
                </p:oleObj>
              </mc:Choice>
              <mc:Fallback>
                <p:oleObj name="位图图像" r:id="rId20" imgW="2476190" imgH="1019048" progId="Paint.Picture">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43000" y="4879431"/>
                        <a:ext cx="3095625" cy="1273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19" name="Object 19"/>
          <p:cNvGraphicFramePr>
            <a:graphicFrameLocks noChangeAspect="1"/>
          </p:cNvGraphicFramePr>
          <p:nvPr>
            <p:extLst>
              <p:ext uri="{D42A27DB-BD31-4B8C-83A1-F6EECF244321}">
                <p14:modId xmlns:p14="http://schemas.microsoft.com/office/powerpoint/2010/main" val="2735145339"/>
              </p:ext>
            </p:extLst>
          </p:nvPr>
        </p:nvGraphicFramePr>
        <p:xfrm>
          <a:off x="4476750" y="4879429"/>
          <a:ext cx="3238500" cy="1285875"/>
        </p:xfrm>
        <a:graphic>
          <a:graphicData uri="http://schemas.openxmlformats.org/presentationml/2006/ole">
            <mc:AlternateContent xmlns:mc="http://schemas.openxmlformats.org/markup-compatibility/2006">
              <mc:Choice xmlns:v="urn:schemas-microsoft-com:vml" Requires="v">
                <p:oleObj spid="_x0000_s7301" name="位图图像" r:id="rId22" imgW="2591162" imgH="1028844" progId="Paint.Picture">
                  <p:embed/>
                </p:oleObj>
              </mc:Choice>
              <mc:Fallback>
                <p:oleObj name="位图图像" r:id="rId22" imgW="2591162" imgH="1028844" progId="Paint.Picture">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76750" y="4879429"/>
                        <a:ext cx="32385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19217501"/>
      </p:ext>
    </p:extLst>
  </p:cSld>
  <p:clrMapOvr>
    <a:masterClrMapping/>
  </p:clrMapOvr>
  <p:transition spd="med">
    <p:split orient="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331</TotalTime>
  <Words>968</Words>
  <Application>Microsoft Office PowerPoint</Application>
  <PresentationFormat>全屏显示(4:3)</PresentationFormat>
  <Paragraphs>60</Paragraphs>
  <Slides>26</Slides>
  <Notes>0</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26</vt:i4>
      </vt:variant>
    </vt:vector>
  </HeadingPairs>
  <TitlesOfParts>
    <vt:vector size="31" baseType="lpstr">
      <vt:lpstr>奥斯汀</vt:lpstr>
      <vt:lpstr>剪辑</vt:lpstr>
      <vt:lpstr>位图图像</vt:lpstr>
      <vt:lpstr>Equation</vt:lpstr>
      <vt:lpstr>Microsoft 公式 3.0</vt:lpstr>
      <vt:lpstr>PowerPoint 演示文稿</vt:lpstr>
      <vt:lpstr>凸包问题基本定义与性质</vt:lpstr>
      <vt:lpstr>实例</vt:lpstr>
      <vt:lpstr>PowerPoint 演示文稿</vt:lpstr>
      <vt:lpstr>PowerPoint 演示文稿</vt:lpstr>
      <vt:lpstr>PowerPoint 演示文稿</vt:lpstr>
      <vt:lpstr>PowerPoint 演示文稿</vt:lpstr>
      <vt:lpstr>凸包问题的分治法</vt:lpstr>
      <vt:lpstr>凸包问题的分治法</vt:lpstr>
      <vt:lpstr>PowerPoint 演示文稿</vt:lpstr>
      <vt:lpstr>算法设计:</vt:lpstr>
      <vt:lpstr>PowerPoint 演示文稿</vt:lpstr>
      <vt:lpstr>凸包问题的分治法</vt:lpstr>
      <vt:lpstr>凸包问题实例</vt:lpstr>
      <vt:lpstr>凸包问题实例</vt:lpstr>
      <vt:lpstr>凸包问题实例</vt:lpstr>
      <vt:lpstr>凸包问题实例</vt:lpstr>
      <vt:lpstr>凸包问题实例</vt:lpstr>
      <vt:lpstr>凸包问题实例</vt:lpstr>
      <vt:lpstr>凸包问题实例</vt:lpstr>
      <vt:lpstr>凸包问题实例</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10</cp:revision>
  <dcterms:created xsi:type="dcterms:W3CDTF">2017-11-24T02:32:49Z</dcterms:created>
  <dcterms:modified xsi:type="dcterms:W3CDTF">2017-11-30T02:42:22Z</dcterms:modified>
</cp:coreProperties>
</file>