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1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300" r:id="rId24"/>
    <p:sldId id="302" r:id="rId25"/>
    <p:sldId id="291" r:id="rId26"/>
    <p:sldId id="292" r:id="rId27"/>
    <p:sldId id="293" r:id="rId28"/>
    <p:sldId id="301" r:id="rId29"/>
    <p:sldId id="303" r:id="rId30"/>
    <p:sldId id="287" r:id="rId31"/>
    <p:sldId id="299" r:id="rId32"/>
    <p:sldId id="288" r:id="rId33"/>
    <p:sldId id="289" r:id="rId34"/>
    <p:sldId id="290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62E00-9AB8-4917-AF62-8D14461184F2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1AD58-05D4-47A7-844A-7229A17E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0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35A6-3E36-4A78-A04B-1AD6A89360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3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7200" baseline="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6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1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5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75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9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7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6425"/>
            <a:ext cx="10131425" cy="1456267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6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5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2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2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4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3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C04BEA-0BC1-4584-A44C-2AFC481417C3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50CCB3-139F-4CB6-89CF-448BAF276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06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3335" y="1448972"/>
            <a:ext cx="10876791" cy="29367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数据结构基础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邓丝雨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3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</a:t>
            </a:r>
            <a:endParaRPr lang="en-US" altLang="zh-CN" dirty="0" smtClean="0"/>
          </a:p>
          <a:p>
            <a:r>
              <a:rPr lang="zh-CN" altLang="en-US" dirty="0" smtClean="0"/>
              <a:t>有如下操作</a:t>
            </a:r>
            <a:endParaRPr lang="en-US" altLang="zh-CN" dirty="0" smtClean="0"/>
          </a:p>
          <a:p>
            <a:r>
              <a:rPr lang="zh-CN" altLang="en-US" dirty="0" smtClean="0"/>
              <a:t>将第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个数加或减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求区间</a:t>
            </a:r>
            <a:r>
              <a:rPr lang="en-US" altLang="zh-CN" dirty="0"/>
              <a:t>L</a:t>
            </a:r>
            <a:r>
              <a:rPr lang="en-US" altLang="zh-CN" dirty="0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47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12192000" cy="640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2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线段</a:t>
            </a:r>
            <a:r>
              <a:rPr lang="zh-CN" altLang="en-US" dirty="0"/>
              <a:t>树很关键的一点：需要维护哪些区间的附加信息，怎样维护这个信息！</a:t>
            </a:r>
            <a:endParaRPr lang="en-US" altLang="zh-CN" dirty="0"/>
          </a:p>
          <a:p>
            <a:r>
              <a:rPr lang="zh-CN" altLang="en-US" dirty="0"/>
              <a:t>比如维护区间和，区间最大（小）值，等等。</a:t>
            </a:r>
            <a:endParaRPr lang="en-US" altLang="zh-CN" dirty="0"/>
          </a:p>
          <a:p>
            <a:r>
              <a:rPr lang="zh-CN" altLang="en-US" dirty="0" smtClean="0"/>
              <a:t>关键是这个“等等”究竟是什么？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8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4942267" cy="3649133"/>
          </a:xfrm>
        </p:spPr>
        <p:txBody>
          <a:bodyPr/>
          <a:lstStyle/>
          <a:p>
            <a:r>
              <a:rPr lang="zh-CN" altLang="zh-CN" dirty="0"/>
              <a:t>桌子上零散地放着若干个盒子，桌子的后方是一堵墙。如右图所示。现在从桌子的前方射来一束平行光， 把盒子的影子投射到了墙上。问影子的总宽度是多少？</a:t>
            </a:r>
          </a:p>
          <a:p>
            <a:endParaRPr lang="zh-CN" altLang="en-US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600826" y="1196976"/>
            <a:ext cx="3743325" cy="5407025"/>
            <a:chOff x="0" y="0"/>
            <a:chExt cx="2358" cy="3406"/>
          </a:xfrm>
        </p:grpSpPr>
        <p:sp>
          <p:nvSpPr>
            <p:cNvPr id="5" name="Line 18"/>
            <p:cNvSpPr>
              <a:spLocks noChangeShapeType="1"/>
            </p:cNvSpPr>
            <p:nvPr/>
          </p:nvSpPr>
          <p:spPr bwMode="auto">
            <a:xfrm>
              <a:off x="0" y="3084"/>
              <a:ext cx="23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34" y="1225"/>
              <a:ext cx="386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7" y="1723"/>
              <a:ext cx="387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45" y="2449"/>
              <a:ext cx="457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395" y="1361"/>
              <a:ext cx="811" cy="12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Goudy Old Style" panose="02020502050305020303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81" y="272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726" y="272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223" y="272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25" y="272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724" y="272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9"/>
            <p:cNvSpPr>
              <a:spLocks noChangeArrowheads="1"/>
            </p:cNvSpPr>
            <p:nvPr/>
          </p:nvSpPr>
          <p:spPr bwMode="auto">
            <a:xfrm>
              <a:off x="1043" y="3175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FF"/>
                  </a:solidFill>
                  <a:latin typeface="Goudy Old Style" panose="02020502050305020303" pitchFamily="18" charset="0"/>
                  <a:sym typeface="Goudy Old Style" panose="02020502050305020303" pitchFamily="18" charset="0"/>
                </a:rPr>
                <a:t>Wall</a:t>
              </a:r>
              <a:endParaRPr lang="zh-CN" altLang="en-US"/>
            </a:p>
          </p:txBody>
        </p:sp>
        <p:sp>
          <p:nvSpPr>
            <p:cNvPr id="16" name="Text Box 21"/>
            <p:cNvSpPr>
              <a:spLocks noChangeArrowheads="1"/>
            </p:cNvSpPr>
            <p:nvPr/>
          </p:nvSpPr>
          <p:spPr bwMode="auto">
            <a:xfrm>
              <a:off x="1043" y="0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FF"/>
                  </a:solidFill>
                  <a:latin typeface="Goudy Old Style" panose="02020502050305020303" pitchFamily="18" charset="0"/>
                  <a:sym typeface="Goudy Old Style" panose="02020502050305020303" pitchFamily="18" charset="0"/>
                </a:rPr>
                <a:t>Light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69546"/>
          </a:xfrm>
        </p:spPr>
        <p:txBody>
          <a:bodyPr/>
          <a:lstStyle/>
          <a:p>
            <a:r>
              <a:rPr lang="zh-CN" altLang="en-US" dirty="0"/>
              <a:t>这道题目是一个经典的模型。在这里，我们略去某些处理的步骤，直接分析重点问题，可以把题目抽象地描述如下：</a:t>
            </a:r>
            <a:r>
              <a:rPr lang="en-US" altLang="zh-CN" dirty="0"/>
              <a:t>x</a:t>
            </a:r>
            <a:r>
              <a:rPr lang="zh-CN" altLang="en-US" dirty="0"/>
              <a:t>轴上有若干条线段，求线段覆盖的总长度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012950" y="4087815"/>
            <a:ext cx="6192838" cy="2952750"/>
            <a:chOff x="0" y="0"/>
            <a:chExt cx="3901" cy="1860"/>
          </a:xfrm>
        </p:grpSpPr>
        <p:sp>
          <p:nvSpPr>
            <p:cNvPr id="5" name="Line 12"/>
            <p:cNvSpPr>
              <a:spLocks noChangeShapeType="1"/>
            </p:cNvSpPr>
            <p:nvPr/>
          </p:nvSpPr>
          <p:spPr bwMode="auto">
            <a:xfrm>
              <a:off x="272" y="363"/>
              <a:ext cx="1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1452" y="363"/>
              <a:ext cx="1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1815" y="363"/>
              <a:ext cx="1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3720" y="363"/>
              <a:ext cx="1" cy="149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0" y="1452"/>
              <a:ext cx="39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72" y="1270"/>
              <a:ext cx="59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81" y="1043"/>
              <a:ext cx="77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15" y="1270"/>
              <a:ext cx="8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450" y="680"/>
              <a:ext cx="10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085" y="1043"/>
              <a:ext cx="63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72" y="499"/>
              <a:ext cx="1180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815" y="499"/>
              <a:ext cx="1905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9"/>
            <p:cNvSpPr>
              <a:spLocks noChangeArrowheads="1"/>
            </p:cNvSpPr>
            <p:nvPr/>
          </p:nvSpPr>
          <p:spPr bwMode="auto">
            <a:xfrm>
              <a:off x="1542" y="0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FF"/>
                  </a:solidFill>
                  <a:latin typeface="Goudy Old Style" panose="02020502050305020303" pitchFamily="18" charset="0"/>
                  <a:sym typeface="Goudy Old Style" panose="02020502050305020303" pitchFamily="18" charset="0"/>
                </a:rPr>
                <a:t>Sum=?</a:t>
              </a:r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817" y="182"/>
              <a:ext cx="771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 flipV="1">
              <a:off x="2132" y="182"/>
              <a:ext cx="68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2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维护什么信息呢？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当前区间内被覆盖的长度是必然要维护的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但是如果只维护区间内被覆盖的长度，我们添加线段的时候就需要访问每一个叶子节点。。。于是复杂度是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L</a:t>
            </a:r>
            <a:r>
              <a:rPr lang="zh-CN" altLang="en-US" dirty="0"/>
              <a:t>*</a:t>
            </a:r>
            <a:r>
              <a:rPr lang="en-US" altLang="zh-CN" dirty="0" err="1"/>
              <a:t>logL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添加线段比朴素的时候还慢啊有木有</a:t>
            </a:r>
            <a:r>
              <a:rPr lang="en-US" altLang="zh-CN" dirty="0"/>
              <a:t>……</a:t>
            </a:r>
            <a:endParaRPr lang="zh-CN" altLang="en-US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这样的算法不被卡什么算法被卡？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5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给线段树每个节点增加一个附加信息</a:t>
            </a:r>
            <a:r>
              <a:rPr lang="en-US" altLang="zh-CN" dirty="0"/>
              <a:t>cover</a:t>
            </a:r>
            <a:r>
              <a:rPr lang="zh-CN" altLang="en-US" dirty="0"/>
              <a:t>。</a:t>
            </a:r>
            <a:r>
              <a:rPr lang="en-US" altLang="zh-CN" dirty="0"/>
              <a:t>cover=1</a:t>
            </a:r>
            <a:r>
              <a:rPr lang="zh-CN" altLang="en-US" dirty="0"/>
              <a:t>表示该结点所对应的区间被完全覆盖，</a:t>
            </a:r>
            <a:r>
              <a:rPr lang="en-US" altLang="zh-CN" dirty="0"/>
              <a:t>cover=0</a:t>
            </a:r>
            <a:r>
              <a:rPr lang="zh-CN" altLang="en-US" dirty="0"/>
              <a:t>表示该结点所对应的区间未被完全覆盖。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一旦当前区间已经被完全覆盖了，就不用更改他的儿子们的标记了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0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例2：</a:t>
            </a:r>
          </a:p>
        </p:txBody>
      </p:sp>
      <p:sp>
        <p:nvSpPr>
          <p:cNvPr id="21509" name="矩形 3"/>
          <p:cNvSpPr>
            <a:spLocks noChangeArrowheads="1"/>
          </p:cNvSpPr>
          <p:nvPr/>
        </p:nvSpPr>
        <p:spPr bwMode="auto">
          <a:xfrm>
            <a:off x="6045200" y="836614"/>
            <a:ext cx="687388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[1,15]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17"/>
          <p:cNvSpPr>
            <a:spLocks noChangeArrowheads="1"/>
          </p:cNvSpPr>
          <p:nvPr/>
        </p:nvSpPr>
        <p:spPr bwMode="auto">
          <a:xfrm>
            <a:off x="2079625" y="3879851"/>
            <a:ext cx="687388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[1,2]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18"/>
          <p:cNvSpPr>
            <a:spLocks noChangeArrowheads="1"/>
          </p:cNvSpPr>
          <p:nvPr/>
        </p:nvSpPr>
        <p:spPr bwMode="auto">
          <a:xfrm>
            <a:off x="9344026" y="2781300"/>
            <a:ext cx="790575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[13,15]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矩形 19"/>
          <p:cNvSpPr>
            <a:spLocks noChangeArrowheads="1"/>
          </p:cNvSpPr>
          <p:nvPr/>
        </p:nvSpPr>
        <p:spPr bwMode="auto">
          <a:xfrm>
            <a:off x="7167564" y="2781300"/>
            <a:ext cx="687387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[9,12]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3" name="矩形 20"/>
          <p:cNvSpPr>
            <a:spLocks noChangeArrowheads="1"/>
          </p:cNvSpPr>
          <p:nvPr/>
        </p:nvSpPr>
        <p:spPr bwMode="auto">
          <a:xfrm>
            <a:off x="5027614" y="2781300"/>
            <a:ext cx="687387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[5,8]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4" name="矩形 21"/>
          <p:cNvSpPr>
            <a:spLocks noChangeArrowheads="1"/>
          </p:cNvSpPr>
          <p:nvPr/>
        </p:nvSpPr>
        <p:spPr bwMode="auto">
          <a:xfrm>
            <a:off x="2767014" y="2781300"/>
            <a:ext cx="687387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[1,4]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5" name="矩形 22"/>
          <p:cNvSpPr>
            <a:spLocks noChangeArrowheads="1"/>
          </p:cNvSpPr>
          <p:nvPr/>
        </p:nvSpPr>
        <p:spPr bwMode="auto">
          <a:xfrm>
            <a:off x="8321675" y="1757364"/>
            <a:ext cx="687388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[9,15]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6" name="矩形 23"/>
          <p:cNvSpPr>
            <a:spLocks noChangeArrowheads="1"/>
          </p:cNvSpPr>
          <p:nvPr/>
        </p:nvSpPr>
        <p:spPr bwMode="auto">
          <a:xfrm>
            <a:off x="3990976" y="1757364"/>
            <a:ext cx="6889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[1,8]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7" name="矩形 24"/>
          <p:cNvSpPr>
            <a:spLocks noChangeArrowheads="1"/>
          </p:cNvSpPr>
          <p:nvPr/>
        </p:nvSpPr>
        <p:spPr bwMode="auto">
          <a:xfrm>
            <a:off x="6678614" y="387985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[9,10]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8" name="矩形 25"/>
          <p:cNvSpPr>
            <a:spLocks noChangeArrowheads="1"/>
          </p:cNvSpPr>
          <p:nvPr/>
        </p:nvSpPr>
        <p:spPr bwMode="auto">
          <a:xfrm>
            <a:off x="4529139" y="387985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[5,6]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9" name="矩形 26"/>
          <p:cNvSpPr>
            <a:spLocks noChangeArrowheads="1"/>
          </p:cNvSpPr>
          <p:nvPr/>
        </p:nvSpPr>
        <p:spPr bwMode="auto">
          <a:xfrm>
            <a:off x="5618164" y="386080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[7,8]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0" name="矩形 27"/>
          <p:cNvSpPr>
            <a:spLocks noChangeArrowheads="1"/>
          </p:cNvSpPr>
          <p:nvPr/>
        </p:nvSpPr>
        <p:spPr bwMode="auto">
          <a:xfrm>
            <a:off x="3379789" y="387985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[3,4]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1" name="矩形 28"/>
          <p:cNvSpPr>
            <a:spLocks noChangeArrowheads="1"/>
          </p:cNvSpPr>
          <p:nvPr/>
        </p:nvSpPr>
        <p:spPr bwMode="auto">
          <a:xfrm>
            <a:off x="7770814" y="3879851"/>
            <a:ext cx="84613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[11,12]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2" name="矩形 29"/>
          <p:cNvSpPr>
            <a:spLocks noChangeArrowheads="1"/>
          </p:cNvSpPr>
          <p:nvPr/>
        </p:nvSpPr>
        <p:spPr bwMode="auto">
          <a:xfrm>
            <a:off x="8920164" y="3879851"/>
            <a:ext cx="84613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[13,14]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3" name="矩形 30"/>
          <p:cNvSpPr>
            <a:spLocks noChangeArrowheads="1"/>
          </p:cNvSpPr>
          <p:nvPr/>
        </p:nvSpPr>
        <p:spPr bwMode="auto">
          <a:xfrm>
            <a:off x="10001251" y="3868739"/>
            <a:ext cx="423863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15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4" name="矩形 31"/>
          <p:cNvSpPr>
            <a:spLocks noChangeArrowheads="1"/>
          </p:cNvSpPr>
          <p:nvPr/>
        </p:nvSpPr>
        <p:spPr bwMode="auto">
          <a:xfrm>
            <a:off x="2571751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2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5" name="矩形 32"/>
          <p:cNvSpPr>
            <a:spLocks noChangeArrowheads="1"/>
          </p:cNvSpPr>
          <p:nvPr/>
        </p:nvSpPr>
        <p:spPr bwMode="auto">
          <a:xfrm>
            <a:off x="5005388" y="4794251"/>
            <a:ext cx="423862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6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6" name="矩形 33"/>
          <p:cNvSpPr>
            <a:spLocks noChangeArrowheads="1"/>
          </p:cNvSpPr>
          <p:nvPr/>
        </p:nvSpPr>
        <p:spPr bwMode="auto">
          <a:xfrm>
            <a:off x="4392614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5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7" name="矩形 34"/>
          <p:cNvSpPr>
            <a:spLocks noChangeArrowheads="1"/>
          </p:cNvSpPr>
          <p:nvPr/>
        </p:nvSpPr>
        <p:spPr bwMode="auto">
          <a:xfrm>
            <a:off x="3844926" y="4794251"/>
            <a:ext cx="423863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4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8" name="矩形 35"/>
          <p:cNvSpPr>
            <a:spLocks noChangeArrowheads="1"/>
          </p:cNvSpPr>
          <p:nvPr/>
        </p:nvSpPr>
        <p:spPr bwMode="auto">
          <a:xfrm>
            <a:off x="3203576" y="4794251"/>
            <a:ext cx="423863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3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9" name="矩形 36"/>
          <p:cNvSpPr>
            <a:spLocks noChangeArrowheads="1"/>
          </p:cNvSpPr>
          <p:nvPr/>
        </p:nvSpPr>
        <p:spPr bwMode="auto">
          <a:xfrm>
            <a:off x="1922464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0" name="矩形 37"/>
          <p:cNvSpPr>
            <a:spLocks noChangeArrowheads="1"/>
          </p:cNvSpPr>
          <p:nvPr/>
        </p:nvSpPr>
        <p:spPr bwMode="auto">
          <a:xfrm>
            <a:off x="5503863" y="4794251"/>
            <a:ext cx="423862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7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1" name="矩形 38"/>
          <p:cNvSpPr>
            <a:spLocks noChangeArrowheads="1"/>
          </p:cNvSpPr>
          <p:nvPr/>
        </p:nvSpPr>
        <p:spPr bwMode="auto">
          <a:xfrm>
            <a:off x="6045201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8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2" name="矩形 39"/>
          <p:cNvSpPr>
            <a:spLocks noChangeArrowheads="1"/>
          </p:cNvSpPr>
          <p:nvPr/>
        </p:nvSpPr>
        <p:spPr bwMode="auto">
          <a:xfrm>
            <a:off x="771207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11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3" name="矩形 40"/>
          <p:cNvSpPr>
            <a:spLocks noChangeArrowheads="1"/>
          </p:cNvSpPr>
          <p:nvPr/>
        </p:nvSpPr>
        <p:spPr bwMode="auto">
          <a:xfrm>
            <a:off x="7119938" y="4794251"/>
            <a:ext cx="423862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10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4" name="矩形 41"/>
          <p:cNvSpPr>
            <a:spLocks noChangeArrowheads="1"/>
          </p:cNvSpPr>
          <p:nvPr/>
        </p:nvSpPr>
        <p:spPr bwMode="auto">
          <a:xfrm>
            <a:off x="660082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9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5" name="矩形 42"/>
          <p:cNvSpPr>
            <a:spLocks noChangeArrowheads="1"/>
          </p:cNvSpPr>
          <p:nvPr/>
        </p:nvSpPr>
        <p:spPr bwMode="auto">
          <a:xfrm>
            <a:off x="828992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12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6" name="矩形 43"/>
          <p:cNvSpPr>
            <a:spLocks noChangeArrowheads="1"/>
          </p:cNvSpPr>
          <p:nvPr/>
        </p:nvSpPr>
        <p:spPr bwMode="auto">
          <a:xfrm>
            <a:off x="879157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13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37" name="矩形 44"/>
          <p:cNvSpPr>
            <a:spLocks noChangeArrowheads="1"/>
          </p:cNvSpPr>
          <p:nvPr/>
        </p:nvSpPr>
        <p:spPr bwMode="auto">
          <a:xfrm>
            <a:off x="936307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14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1538" name="直接连接符 46"/>
          <p:cNvCxnSpPr>
            <a:cxnSpLocks noChangeShapeType="1"/>
            <a:stCxn id="21509" idx="2"/>
            <a:endCxn id="21516" idx="0"/>
          </p:cNvCxnSpPr>
          <p:nvPr/>
        </p:nvCxnSpPr>
        <p:spPr bwMode="auto">
          <a:xfrm flipH="1">
            <a:off x="4335464" y="1339851"/>
            <a:ext cx="2052637" cy="417513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直接连接符 49"/>
          <p:cNvCxnSpPr>
            <a:cxnSpLocks noChangeShapeType="1"/>
            <a:stCxn id="21509" idx="2"/>
            <a:endCxn id="21515" idx="0"/>
          </p:cNvCxnSpPr>
          <p:nvPr/>
        </p:nvCxnSpPr>
        <p:spPr bwMode="auto">
          <a:xfrm>
            <a:off x="6388101" y="1339851"/>
            <a:ext cx="2276475" cy="417513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直接连接符 53"/>
          <p:cNvCxnSpPr>
            <a:cxnSpLocks noChangeShapeType="1"/>
            <a:stCxn id="21516" idx="2"/>
            <a:endCxn id="21514" idx="0"/>
          </p:cNvCxnSpPr>
          <p:nvPr/>
        </p:nvCxnSpPr>
        <p:spPr bwMode="auto">
          <a:xfrm flipH="1">
            <a:off x="3111501" y="2260600"/>
            <a:ext cx="1223963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直接连接符 55"/>
          <p:cNvCxnSpPr>
            <a:cxnSpLocks noChangeShapeType="1"/>
            <a:stCxn id="21516" idx="2"/>
            <a:endCxn id="21513" idx="0"/>
          </p:cNvCxnSpPr>
          <p:nvPr/>
        </p:nvCxnSpPr>
        <p:spPr bwMode="auto">
          <a:xfrm>
            <a:off x="4335464" y="2260600"/>
            <a:ext cx="1036637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2" name="直接连接符 57"/>
          <p:cNvCxnSpPr>
            <a:cxnSpLocks noChangeShapeType="1"/>
            <a:stCxn id="21514" idx="2"/>
            <a:endCxn id="21510" idx="0"/>
          </p:cNvCxnSpPr>
          <p:nvPr/>
        </p:nvCxnSpPr>
        <p:spPr bwMode="auto">
          <a:xfrm flipH="1">
            <a:off x="2422526" y="3284538"/>
            <a:ext cx="68897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3" name="直接连接符 59"/>
          <p:cNvCxnSpPr>
            <a:cxnSpLocks noChangeShapeType="1"/>
            <a:stCxn id="21514" idx="2"/>
            <a:endCxn id="21520" idx="0"/>
          </p:cNvCxnSpPr>
          <p:nvPr/>
        </p:nvCxnSpPr>
        <p:spPr bwMode="auto">
          <a:xfrm>
            <a:off x="3111501" y="3284538"/>
            <a:ext cx="61277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直接连接符 61"/>
          <p:cNvCxnSpPr>
            <a:cxnSpLocks noChangeShapeType="1"/>
            <a:stCxn id="21513" idx="2"/>
            <a:endCxn id="21518" idx="0"/>
          </p:cNvCxnSpPr>
          <p:nvPr/>
        </p:nvCxnSpPr>
        <p:spPr bwMode="auto">
          <a:xfrm flipH="1">
            <a:off x="4873626" y="3284538"/>
            <a:ext cx="49847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5" name="直接连接符 63"/>
          <p:cNvCxnSpPr>
            <a:cxnSpLocks noChangeShapeType="1"/>
            <a:stCxn id="21513" idx="2"/>
            <a:endCxn id="21519" idx="0"/>
          </p:cNvCxnSpPr>
          <p:nvPr/>
        </p:nvCxnSpPr>
        <p:spPr bwMode="auto">
          <a:xfrm>
            <a:off x="5372100" y="3284538"/>
            <a:ext cx="590550" cy="57626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6" name="直接连接符 65"/>
          <p:cNvCxnSpPr>
            <a:cxnSpLocks noChangeShapeType="1"/>
            <a:stCxn id="21515" idx="2"/>
            <a:endCxn id="21512" idx="0"/>
          </p:cNvCxnSpPr>
          <p:nvPr/>
        </p:nvCxnSpPr>
        <p:spPr bwMode="auto">
          <a:xfrm flipH="1">
            <a:off x="7512051" y="2260600"/>
            <a:ext cx="1152525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直接连接符 67"/>
          <p:cNvCxnSpPr>
            <a:cxnSpLocks noChangeShapeType="1"/>
            <a:stCxn id="21515" idx="2"/>
            <a:endCxn id="21511" idx="0"/>
          </p:cNvCxnSpPr>
          <p:nvPr/>
        </p:nvCxnSpPr>
        <p:spPr bwMode="auto">
          <a:xfrm>
            <a:off x="8664575" y="2260600"/>
            <a:ext cx="1074738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直接连接符 69"/>
          <p:cNvCxnSpPr>
            <a:cxnSpLocks noChangeShapeType="1"/>
            <a:stCxn id="21510" idx="2"/>
            <a:endCxn id="21529" idx="0"/>
          </p:cNvCxnSpPr>
          <p:nvPr/>
        </p:nvCxnSpPr>
        <p:spPr bwMode="auto">
          <a:xfrm flipH="1">
            <a:off x="2133601" y="4384676"/>
            <a:ext cx="28892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直接连接符 71"/>
          <p:cNvCxnSpPr>
            <a:cxnSpLocks noChangeShapeType="1"/>
            <a:stCxn id="21510" idx="2"/>
            <a:endCxn id="21524" idx="0"/>
          </p:cNvCxnSpPr>
          <p:nvPr/>
        </p:nvCxnSpPr>
        <p:spPr bwMode="auto">
          <a:xfrm>
            <a:off x="2422526" y="4384676"/>
            <a:ext cx="360363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直接连接符 73"/>
          <p:cNvCxnSpPr>
            <a:cxnSpLocks noChangeShapeType="1"/>
            <a:stCxn id="21520" idx="2"/>
            <a:endCxn id="21528" idx="0"/>
          </p:cNvCxnSpPr>
          <p:nvPr/>
        </p:nvCxnSpPr>
        <p:spPr bwMode="auto">
          <a:xfrm flipH="1">
            <a:off x="3416301" y="4384676"/>
            <a:ext cx="3079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直接连接符 75"/>
          <p:cNvCxnSpPr>
            <a:cxnSpLocks noChangeShapeType="1"/>
            <a:stCxn id="21520" idx="2"/>
            <a:endCxn id="21527" idx="0"/>
          </p:cNvCxnSpPr>
          <p:nvPr/>
        </p:nvCxnSpPr>
        <p:spPr bwMode="auto">
          <a:xfrm>
            <a:off x="3724276" y="4384676"/>
            <a:ext cx="3333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直接连接符 77"/>
          <p:cNvCxnSpPr>
            <a:cxnSpLocks noChangeShapeType="1"/>
            <a:stCxn id="21518" idx="2"/>
            <a:endCxn id="21526" idx="0"/>
          </p:cNvCxnSpPr>
          <p:nvPr/>
        </p:nvCxnSpPr>
        <p:spPr bwMode="auto">
          <a:xfrm flipH="1">
            <a:off x="4603751" y="4384676"/>
            <a:ext cx="2698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直接连接符 80"/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4873625" y="4384676"/>
            <a:ext cx="344488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直接连接符 82"/>
          <p:cNvCxnSpPr>
            <a:cxnSpLocks noChangeShapeType="1"/>
            <a:stCxn id="21519" idx="2"/>
            <a:endCxn id="21530" idx="0"/>
          </p:cNvCxnSpPr>
          <p:nvPr/>
        </p:nvCxnSpPr>
        <p:spPr bwMode="auto">
          <a:xfrm flipH="1">
            <a:off x="5716588" y="4365626"/>
            <a:ext cx="246062" cy="42862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直接连接符 84"/>
          <p:cNvCxnSpPr>
            <a:cxnSpLocks noChangeShapeType="1"/>
            <a:stCxn id="21519" idx="2"/>
            <a:endCxn id="21531" idx="0"/>
          </p:cNvCxnSpPr>
          <p:nvPr/>
        </p:nvCxnSpPr>
        <p:spPr bwMode="auto">
          <a:xfrm>
            <a:off x="5962650" y="4365626"/>
            <a:ext cx="293688" cy="42862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直接连接符 86"/>
          <p:cNvCxnSpPr>
            <a:cxnSpLocks noChangeShapeType="1"/>
            <a:stCxn id="21517" idx="2"/>
            <a:endCxn id="21534" idx="0"/>
          </p:cNvCxnSpPr>
          <p:nvPr/>
        </p:nvCxnSpPr>
        <p:spPr bwMode="auto">
          <a:xfrm flipH="1">
            <a:off x="6811964" y="4384676"/>
            <a:ext cx="211137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直接连接符 88"/>
          <p:cNvCxnSpPr>
            <a:cxnSpLocks noChangeShapeType="1"/>
            <a:stCxn id="21512" idx="2"/>
            <a:endCxn id="21517" idx="0"/>
          </p:cNvCxnSpPr>
          <p:nvPr/>
        </p:nvCxnSpPr>
        <p:spPr bwMode="auto">
          <a:xfrm flipH="1">
            <a:off x="7023100" y="3284538"/>
            <a:ext cx="488950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直接连接符 90"/>
          <p:cNvCxnSpPr>
            <a:cxnSpLocks noChangeShapeType="1"/>
            <a:stCxn id="21512" idx="2"/>
            <a:endCxn id="21521" idx="0"/>
          </p:cNvCxnSpPr>
          <p:nvPr/>
        </p:nvCxnSpPr>
        <p:spPr bwMode="auto">
          <a:xfrm>
            <a:off x="7512051" y="3284538"/>
            <a:ext cx="68262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直接连接符 92"/>
          <p:cNvCxnSpPr>
            <a:cxnSpLocks noChangeShapeType="1"/>
            <a:stCxn id="21511" idx="2"/>
            <a:endCxn id="21522" idx="0"/>
          </p:cNvCxnSpPr>
          <p:nvPr/>
        </p:nvCxnSpPr>
        <p:spPr bwMode="auto">
          <a:xfrm flipH="1">
            <a:off x="9344025" y="3284538"/>
            <a:ext cx="395288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直接连接符 94"/>
          <p:cNvCxnSpPr>
            <a:cxnSpLocks noChangeShapeType="1"/>
            <a:stCxn id="21511" idx="2"/>
            <a:endCxn id="21523" idx="0"/>
          </p:cNvCxnSpPr>
          <p:nvPr/>
        </p:nvCxnSpPr>
        <p:spPr bwMode="auto">
          <a:xfrm>
            <a:off x="9739313" y="3284538"/>
            <a:ext cx="474662" cy="5842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直接连接符 96"/>
          <p:cNvCxnSpPr>
            <a:cxnSpLocks noChangeShapeType="1"/>
            <a:stCxn id="21517" idx="2"/>
            <a:endCxn id="21533" idx="0"/>
          </p:cNvCxnSpPr>
          <p:nvPr/>
        </p:nvCxnSpPr>
        <p:spPr bwMode="auto">
          <a:xfrm>
            <a:off x="7023101" y="4384676"/>
            <a:ext cx="3079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直接连接符 98"/>
          <p:cNvCxnSpPr>
            <a:cxnSpLocks noChangeShapeType="1"/>
            <a:stCxn id="21521" idx="2"/>
            <a:endCxn id="21532" idx="0"/>
          </p:cNvCxnSpPr>
          <p:nvPr/>
        </p:nvCxnSpPr>
        <p:spPr bwMode="auto">
          <a:xfrm flipH="1">
            <a:off x="7923213" y="4384676"/>
            <a:ext cx="271462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3" name="直接连接符 100"/>
          <p:cNvCxnSpPr>
            <a:cxnSpLocks noChangeShapeType="1"/>
            <a:stCxn id="21521" idx="2"/>
            <a:endCxn id="21535" idx="0"/>
          </p:cNvCxnSpPr>
          <p:nvPr/>
        </p:nvCxnSpPr>
        <p:spPr bwMode="auto">
          <a:xfrm>
            <a:off x="8194675" y="4384676"/>
            <a:ext cx="306388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直接连接符 102"/>
          <p:cNvCxnSpPr>
            <a:cxnSpLocks noChangeShapeType="1"/>
            <a:stCxn id="21522" idx="2"/>
            <a:endCxn id="21536" idx="0"/>
          </p:cNvCxnSpPr>
          <p:nvPr/>
        </p:nvCxnSpPr>
        <p:spPr bwMode="auto">
          <a:xfrm flipH="1">
            <a:off x="9002713" y="4384676"/>
            <a:ext cx="341312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直接连接符 104"/>
          <p:cNvCxnSpPr>
            <a:cxnSpLocks noChangeShapeType="1"/>
            <a:stCxn id="21522" idx="2"/>
            <a:endCxn id="21537" idx="0"/>
          </p:cNvCxnSpPr>
          <p:nvPr/>
        </p:nvCxnSpPr>
        <p:spPr bwMode="auto">
          <a:xfrm>
            <a:off x="9344025" y="4384676"/>
            <a:ext cx="230188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矩形 275"/>
          <p:cNvSpPr>
            <a:spLocks noChangeArrowheads="1"/>
          </p:cNvSpPr>
          <p:nvPr/>
        </p:nvSpPr>
        <p:spPr bwMode="auto">
          <a:xfrm>
            <a:off x="8194675" y="476251"/>
            <a:ext cx="2266950" cy="720725"/>
          </a:xfrm>
          <a:prstGeom prst="rect">
            <a:avLst/>
          </a:prstGeom>
          <a:solidFill>
            <a:srgbClr val="FFC000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插入线段</a:t>
            </a:r>
            <a:r>
              <a:rPr lang="en-US" altLang="zh-CN" sz="28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[2,7]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67" name="TextBox 276"/>
          <p:cNvSpPr>
            <a:spLocks noChangeArrowheads="1"/>
          </p:cNvSpPr>
          <p:nvPr/>
        </p:nvSpPr>
        <p:spPr bwMode="auto">
          <a:xfrm>
            <a:off x="8134351" y="587376"/>
            <a:ext cx="232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Goudy Old Style" panose="02020502050305020303" pitchFamily="18" charset="0"/>
                <a:sym typeface="宋体" panose="02010600030101010101" pitchFamily="2" charset="-122"/>
              </a:rPr>
              <a:t>插入线段</a:t>
            </a:r>
            <a:r>
              <a:rPr lang="en-US" altLang="zh-CN" sz="28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[9,12]</a:t>
            </a:r>
            <a:endParaRPr lang="zh-CN" altLang="en-US" sz="2800">
              <a:solidFill>
                <a:schemeClr val="bg1"/>
              </a:solidFill>
              <a:latin typeface="Goudy Old Style" panose="02020502050305020303" pitchFamily="18" charset="0"/>
              <a:sym typeface="宋体" panose="02010600030101010101" pitchFamily="2" charset="-122"/>
            </a:endParaRPr>
          </a:p>
        </p:txBody>
      </p:sp>
      <p:sp>
        <p:nvSpPr>
          <p:cNvPr id="21568" name="TextBox 277"/>
          <p:cNvSpPr>
            <a:spLocks noChangeArrowheads="1"/>
          </p:cNvSpPr>
          <p:nvPr/>
        </p:nvSpPr>
        <p:spPr bwMode="auto">
          <a:xfrm>
            <a:off x="8199439" y="574676"/>
            <a:ext cx="232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Goudy Old Style" panose="02020502050305020303" pitchFamily="18" charset="0"/>
                <a:sym typeface="宋体" panose="02010600030101010101" pitchFamily="2" charset="-122"/>
              </a:rPr>
              <a:t>插入线段</a:t>
            </a:r>
            <a:r>
              <a:rPr lang="en-US" altLang="zh-CN" sz="28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[6,10]</a:t>
            </a:r>
            <a:endParaRPr lang="zh-CN" altLang="en-US" sz="2800">
              <a:solidFill>
                <a:schemeClr val="bg1"/>
              </a:solidFill>
              <a:latin typeface="Goudy Old Style" panose="02020502050305020303" pitchFamily="18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0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6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1" dur="500" tmFilter="0, 0; .2, .5; .8, .5; 1, 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5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6" dur="500" tmFilter="0, 0; .2, .5; .8, .5; 1, 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1" dur="500" tmFilter="0, 0; .2, .5; .8, .5; 1, 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5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" dur="2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48" dur="500" tmFilter="0, 0; .2, .5; .8, .5; 1, 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15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59" dur="500" tmFilter="0, 0; .2, .5; .8, .5; 1, 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15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70" dur="500"/>
                                        <p:tgtEl>
                                          <p:spTgt spid="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79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84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95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06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11" dur="500" tmFilter="0, 0; .2, .5; .8, .5; 1, 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15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16" dur="500" tmFilter="0, 0; .2, .5; .8, .5; 1, 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15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21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32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37" dur="500" tmFilter="0, 0; .2, .5; .8, .5; 1, 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15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 autoUpdateAnimBg="0"/>
      <p:bldP spid="21509" grpId="1" bldLvl="0" animBg="1" autoUpdateAnimBg="0"/>
      <p:bldP spid="21509" grpId="2" bldLvl="0" animBg="1" autoUpdateAnimBg="0"/>
      <p:bldP spid="21510" grpId="0" bldLvl="0" animBg="1" autoUpdateAnimBg="0"/>
      <p:bldP spid="21512" grpId="0" bldLvl="0" animBg="1" autoUpdateAnimBg="0"/>
      <p:bldP spid="21513" grpId="0" bldLvl="0" animBg="1" autoUpdateAnimBg="0"/>
      <p:bldP spid="21513" grpId="1" bldLvl="0" animBg="1" autoUpdateAnimBg="0"/>
      <p:bldP spid="21514" grpId="0" bldLvl="0" animBg="1" autoUpdateAnimBg="0"/>
      <p:bldP spid="21515" grpId="0" bldLvl="0" animBg="1" autoUpdateAnimBg="0"/>
      <p:bldP spid="21515" grpId="1" bldLvl="0" animBg="1" autoUpdateAnimBg="0"/>
      <p:bldP spid="21516" grpId="0" bldLvl="0" animBg="1" autoUpdateAnimBg="0"/>
      <p:bldP spid="21516" grpId="1" bldLvl="0" animBg="1" autoUpdateAnimBg="0"/>
      <p:bldP spid="21518" grpId="0" bldLvl="0" animBg="1" autoUpdateAnimBg="0"/>
      <p:bldP spid="21519" grpId="0" bldLvl="0" animBg="1" autoUpdateAnimBg="0"/>
      <p:bldP spid="21566" grpId="0" build="allAtOnce" bldLvl="0" animBg="1" autoUpdateAnimBg="0"/>
      <p:bldP spid="21567" grpId="0" bldLvl="0" autoUpdateAnimBg="0"/>
      <p:bldP spid="21567" grpId="1" bldLvl="0" autoUpdateAnimBg="0"/>
      <p:bldP spid="21568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3: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个数，</a:t>
            </a:r>
            <a:r>
              <a:rPr lang="en-US" altLang="zh-CN" dirty="0"/>
              <a:t>Q</a:t>
            </a:r>
            <a:r>
              <a:rPr lang="zh-CN" altLang="en-US" dirty="0"/>
              <a:t>个操作，操作有两种，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‘</a:t>
            </a:r>
            <a:r>
              <a:rPr lang="en-US" altLang="zh-CN" dirty="0"/>
              <a:t>Q a b ’</a:t>
            </a:r>
            <a:r>
              <a:rPr lang="zh-CN" altLang="en-US" dirty="0"/>
              <a:t>是询问</a:t>
            </a:r>
            <a:r>
              <a:rPr lang="en-US" altLang="zh-CN" dirty="0" err="1"/>
              <a:t>a~b</a:t>
            </a:r>
            <a:r>
              <a:rPr lang="zh-CN" altLang="en-US" dirty="0"/>
              <a:t>这段数的和，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‘</a:t>
            </a:r>
            <a:r>
              <a:rPr lang="en-US" altLang="zh-CN" dirty="0"/>
              <a:t>C a b c’</a:t>
            </a:r>
            <a:r>
              <a:rPr lang="zh-CN" altLang="en-US" dirty="0"/>
              <a:t>是把</a:t>
            </a:r>
            <a:r>
              <a:rPr lang="en-US" altLang="zh-CN" dirty="0" err="1"/>
              <a:t>a~b</a:t>
            </a:r>
            <a:r>
              <a:rPr lang="zh-CN" altLang="en-US" dirty="0"/>
              <a:t>这段数都加上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0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矩形 4"/>
          <p:cNvSpPr>
            <a:spLocks noChangeArrowheads="1"/>
          </p:cNvSpPr>
          <p:nvPr/>
        </p:nvSpPr>
        <p:spPr bwMode="auto">
          <a:xfrm>
            <a:off x="6045200" y="836614"/>
            <a:ext cx="687388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[1,15]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1" name="矩形 5"/>
          <p:cNvSpPr>
            <a:spLocks noChangeArrowheads="1"/>
          </p:cNvSpPr>
          <p:nvPr/>
        </p:nvSpPr>
        <p:spPr bwMode="auto">
          <a:xfrm>
            <a:off x="2079625" y="3879851"/>
            <a:ext cx="687388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[1,2]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2" name="矩形 6"/>
          <p:cNvSpPr>
            <a:spLocks noChangeArrowheads="1"/>
          </p:cNvSpPr>
          <p:nvPr/>
        </p:nvSpPr>
        <p:spPr bwMode="auto">
          <a:xfrm>
            <a:off x="9344026" y="2781300"/>
            <a:ext cx="790575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[13,15]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3" name="矩形 7"/>
          <p:cNvSpPr>
            <a:spLocks noChangeArrowheads="1"/>
          </p:cNvSpPr>
          <p:nvPr/>
        </p:nvSpPr>
        <p:spPr bwMode="auto">
          <a:xfrm>
            <a:off x="7167564" y="2781300"/>
            <a:ext cx="687387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[9,12]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4" name="矩形 8"/>
          <p:cNvSpPr>
            <a:spLocks noChangeArrowheads="1"/>
          </p:cNvSpPr>
          <p:nvPr/>
        </p:nvSpPr>
        <p:spPr bwMode="auto">
          <a:xfrm>
            <a:off x="5027614" y="2781300"/>
            <a:ext cx="687387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[5,8]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5" name="矩形 9"/>
          <p:cNvSpPr>
            <a:spLocks noChangeArrowheads="1"/>
          </p:cNvSpPr>
          <p:nvPr/>
        </p:nvSpPr>
        <p:spPr bwMode="auto">
          <a:xfrm>
            <a:off x="2767014" y="2781300"/>
            <a:ext cx="687387" cy="503238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[1,4]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6" name="矩形 10"/>
          <p:cNvSpPr>
            <a:spLocks noChangeArrowheads="1"/>
          </p:cNvSpPr>
          <p:nvPr/>
        </p:nvSpPr>
        <p:spPr bwMode="auto">
          <a:xfrm>
            <a:off x="8321675" y="1757364"/>
            <a:ext cx="687388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[9,15]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7" name="矩形 11"/>
          <p:cNvSpPr>
            <a:spLocks noChangeArrowheads="1"/>
          </p:cNvSpPr>
          <p:nvPr/>
        </p:nvSpPr>
        <p:spPr bwMode="auto">
          <a:xfrm>
            <a:off x="3990976" y="1757364"/>
            <a:ext cx="6889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[1,8]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8" name="矩形 12"/>
          <p:cNvSpPr>
            <a:spLocks noChangeArrowheads="1"/>
          </p:cNvSpPr>
          <p:nvPr/>
        </p:nvSpPr>
        <p:spPr bwMode="auto">
          <a:xfrm>
            <a:off x="6678614" y="387985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[9,10]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9" name="矩形 13"/>
          <p:cNvSpPr>
            <a:spLocks noChangeArrowheads="1"/>
          </p:cNvSpPr>
          <p:nvPr/>
        </p:nvSpPr>
        <p:spPr bwMode="auto">
          <a:xfrm>
            <a:off x="4529139" y="387985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[5,6]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0" name="矩形 14"/>
          <p:cNvSpPr>
            <a:spLocks noChangeArrowheads="1"/>
          </p:cNvSpPr>
          <p:nvPr/>
        </p:nvSpPr>
        <p:spPr bwMode="auto">
          <a:xfrm>
            <a:off x="5618164" y="386080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[7,8]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1" name="矩形 15"/>
          <p:cNvSpPr>
            <a:spLocks noChangeArrowheads="1"/>
          </p:cNvSpPr>
          <p:nvPr/>
        </p:nvSpPr>
        <p:spPr bwMode="auto">
          <a:xfrm>
            <a:off x="3379789" y="3879851"/>
            <a:ext cx="68738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[3,4]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2" name="矩形 16"/>
          <p:cNvSpPr>
            <a:spLocks noChangeArrowheads="1"/>
          </p:cNvSpPr>
          <p:nvPr/>
        </p:nvSpPr>
        <p:spPr bwMode="auto">
          <a:xfrm>
            <a:off x="7770814" y="3879851"/>
            <a:ext cx="84613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[11,12]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3" name="矩形 17"/>
          <p:cNvSpPr>
            <a:spLocks noChangeArrowheads="1"/>
          </p:cNvSpPr>
          <p:nvPr/>
        </p:nvSpPr>
        <p:spPr bwMode="auto">
          <a:xfrm>
            <a:off x="8920164" y="3879851"/>
            <a:ext cx="846137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[13,14]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4" name="矩形 18"/>
          <p:cNvSpPr>
            <a:spLocks noChangeArrowheads="1"/>
          </p:cNvSpPr>
          <p:nvPr/>
        </p:nvSpPr>
        <p:spPr bwMode="auto">
          <a:xfrm>
            <a:off x="10001251" y="3868739"/>
            <a:ext cx="423863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15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5" name="矩形 19"/>
          <p:cNvSpPr>
            <a:spLocks noChangeArrowheads="1"/>
          </p:cNvSpPr>
          <p:nvPr/>
        </p:nvSpPr>
        <p:spPr bwMode="auto">
          <a:xfrm>
            <a:off x="2571751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2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6" name="矩形 20"/>
          <p:cNvSpPr>
            <a:spLocks noChangeArrowheads="1"/>
          </p:cNvSpPr>
          <p:nvPr/>
        </p:nvSpPr>
        <p:spPr bwMode="auto">
          <a:xfrm>
            <a:off x="5005388" y="4794251"/>
            <a:ext cx="423862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6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7" name="矩形 21"/>
          <p:cNvSpPr>
            <a:spLocks noChangeArrowheads="1"/>
          </p:cNvSpPr>
          <p:nvPr/>
        </p:nvSpPr>
        <p:spPr bwMode="auto">
          <a:xfrm>
            <a:off x="4392614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5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8" name="矩形 22"/>
          <p:cNvSpPr>
            <a:spLocks noChangeArrowheads="1"/>
          </p:cNvSpPr>
          <p:nvPr/>
        </p:nvSpPr>
        <p:spPr bwMode="auto">
          <a:xfrm>
            <a:off x="3844926" y="4794251"/>
            <a:ext cx="423863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4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19" name="矩形 23"/>
          <p:cNvSpPr>
            <a:spLocks noChangeArrowheads="1"/>
          </p:cNvSpPr>
          <p:nvPr/>
        </p:nvSpPr>
        <p:spPr bwMode="auto">
          <a:xfrm>
            <a:off x="3203576" y="4794251"/>
            <a:ext cx="423863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3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0" name="矩形 24"/>
          <p:cNvSpPr>
            <a:spLocks noChangeArrowheads="1"/>
          </p:cNvSpPr>
          <p:nvPr/>
        </p:nvSpPr>
        <p:spPr bwMode="auto">
          <a:xfrm>
            <a:off x="1922464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1" name="矩形 25"/>
          <p:cNvSpPr>
            <a:spLocks noChangeArrowheads="1"/>
          </p:cNvSpPr>
          <p:nvPr/>
        </p:nvSpPr>
        <p:spPr bwMode="auto">
          <a:xfrm>
            <a:off x="5503863" y="4794251"/>
            <a:ext cx="423862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7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2" name="矩形 26"/>
          <p:cNvSpPr>
            <a:spLocks noChangeArrowheads="1"/>
          </p:cNvSpPr>
          <p:nvPr/>
        </p:nvSpPr>
        <p:spPr bwMode="auto">
          <a:xfrm>
            <a:off x="6045201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8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3" name="矩形 27"/>
          <p:cNvSpPr>
            <a:spLocks noChangeArrowheads="1"/>
          </p:cNvSpPr>
          <p:nvPr/>
        </p:nvSpPr>
        <p:spPr bwMode="auto">
          <a:xfrm>
            <a:off x="771207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11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4" name="矩形 28"/>
          <p:cNvSpPr>
            <a:spLocks noChangeArrowheads="1"/>
          </p:cNvSpPr>
          <p:nvPr/>
        </p:nvSpPr>
        <p:spPr bwMode="auto">
          <a:xfrm>
            <a:off x="7119938" y="4794251"/>
            <a:ext cx="423862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10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5" name="矩形 29"/>
          <p:cNvSpPr>
            <a:spLocks noChangeArrowheads="1"/>
          </p:cNvSpPr>
          <p:nvPr/>
        </p:nvSpPr>
        <p:spPr bwMode="auto">
          <a:xfrm>
            <a:off x="660082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9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6" name="矩形 30"/>
          <p:cNvSpPr>
            <a:spLocks noChangeArrowheads="1"/>
          </p:cNvSpPr>
          <p:nvPr/>
        </p:nvSpPr>
        <p:spPr bwMode="auto">
          <a:xfrm>
            <a:off x="828992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12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7" name="矩形 31"/>
          <p:cNvSpPr>
            <a:spLocks noChangeArrowheads="1"/>
          </p:cNvSpPr>
          <p:nvPr/>
        </p:nvSpPr>
        <p:spPr bwMode="auto">
          <a:xfrm>
            <a:off x="879157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13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28" name="矩形 32"/>
          <p:cNvSpPr>
            <a:spLocks noChangeArrowheads="1"/>
          </p:cNvSpPr>
          <p:nvPr/>
        </p:nvSpPr>
        <p:spPr bwMode="auto">
          <a:xfrm>
            <a:off x="9363076" y="4794251"/>
            <a:ext cx="422275" cy="504825"/>
          </a:xfrm>
          <a:prstGeom prst="rect">
            <a:avLst/>
          </a:prstGeom>
          <a:solidFill>
            <a:srgbClr val="009900"/>
          </a:solidFill>
          <a:ln w="25400">
            <a:solidFill>
              <a:srgbClr val="3A542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14</a:t>
            </a:r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9729" name="直接连接符 33"/>
          <p:cNvCxnSpPr>
            <a:cxnSpLocks noChangeShapeType="1"/>
            <a:stCxn id="29700" idx="2"/>
            <a:endCxn id="29707" idx="0"/>
          </p:cNvCxnSpPr>
          <p:nvPr/>
        </p:nvCxnSpPr>
        <p:spPr bwMode="auto">
          <a:xfrm flipH="1">
            <a:off x="4335464" y="1339851"/>
            <a:ext cx="2052637" cy="417513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直接连接符 34"/>
          <p:cNvCxnSpPr>
            <a:cxnSpLocks noChangeShapeType="1"/>
            <a:stCxn id="29700" idx="2"/>
            <a:endCxn id="29706" idx="0"/>
          </p:cNvCxnSpPr>
          <p:nvPr/>
        </p:nvCxnSpPr>
        <p:spPr bwMode="auto">
          <a:xfrm>
            <a:off x="6388101" y="1339851"/>
            <a:ext cx="2276475" cy="417513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1" name="直接连接符 35"/>
          <p:cNvCxnSpPr>
            <a:cxnSpLocks noChangeShapeType="1"/>
            <a:stCxn id="29707" idx="2"/>
            <a:endCxn id="29705" idx="0"/>
          </p:cNvCxnSpPr>
          <p:nvPr/>
        </p:nvCxnSpPr>
        <p:spPr bwMode="auto">
          <a:xfrm flipH="1">
            <a:off x="3111501" y="2260600"/>
            <a:ext cx="1223963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2" name="直接连接符 36"/>
          <p:cNvCxnSpPr>
            <a:cxnSpLocks noChangeShapeType="1"/>
            <a:stCxn id="29707" idx="2"/>
            <a:endCxn id="29704" idx="0"/>
          </p:cNvCxnSpPr>
          <p:nvPr/>
        </p:nvCxnSpPr>
        <p:spPr bwMode="auto">
          <a:xfrm>
            <a:off x="4335464" y="2260600"/>
            <a:ext cx="1036637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直接连接符 37"/>
          <p:cNvCxnSpPr>
            <a:cxnSpLocks noChangeShapeType="1"/>
            <a:stCxn id="29705" idx="2"/>
            <a:endCxn id="29701" idx="0"/>
          </p:cNvCxnSpPr>
          <p:nvPr/>
        </p:nvCxnSpPr>
        <p:spPr bwMode="auto">
          <a:xfrm flipH="1">
            <a:off x="2422526" y="3284538"/>
            <a:ext cx="68897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4" name="直接连接符 38"/>
          <p:cNvCxnSpPr>
            <a:cxnSpLocks noChangeShapeType="1"/>
            <a:stCxn id="29705" idx="2"/>
            <a:endCxn id="29711" idx="0"/>
          </p:cNvCxnSpPr>
          <p:nvPr/>
        </p:nvCxnSpPr>
        <p:spPr bwMode="auto">
          <a:xfrm>
            <a:off x="3111501" y="3284538"/>
            <a:ext cx="61277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直接连接符 39"/>
          <p:cNvCxnSpPr>
            <a:cxnSpLocks noChangeShapeType="1"/>
            <a:stCxn id="29704" idx="2"/>
            <a:endCxn id="29709" idx="0"/>
          </p:cNvCxnSpPr>
          <p:nvPr/>
        </p:nvCxnSpPr>
        <p:spPr bwMode="auto">
          <a:xfrm flipH="1">
            <a:off x="4873626" y="3284538"/>
            <a:ext cx="49847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直接连接符 40"/>
          <p:cNvCxnSpPr>
            <a:cxnSpLocks noChangeShapeType="1"/>
            <a:stCxn id="29704" idx="2"/>
            <a:endCxn id="29710" idx="0"/>
          </p:cNvCxnSpPr>
          <p:nvPr/>
        </p:nvCxnSpPr>
        <p:spPr bwMode="auto">
          <a:xfrm>
            <a:off x="5372100" y="3284538"/>
            <a:ext cx="590550" cy="57626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直接连接符 41"/>
          <p:cNvCxnSpPr>
            <a:cxnSpLocks noChangeShapeType="1"/>
            <a:stCxn id="29706" idx="2"/>
            <a:endCxn id="29703" idx="0"/>
          </p:cNvCxnSpPr>
          <p:nvPr/>
        </p:nvCxnSpPr>
        <p:spPr bwMode="auto">
          <a:xfrm flipH="1">
            <a:off x="7512051" y="2260600"/>
            <a:ext cx="1152525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直接连接符 42"/>
          <p:cNvCxnSpPr>
            <a:cxnSpLocks noChangeShapeType="1"/>
            <a:stCxn id="29706" idx="2"/>
            <a:endCxn id="29702" idx="0"/>
          </p:cNvCxnSpPr>
          <p:nvPr/>
        </p:nvCxnSpPr>
        <p:spPr bwMode="auto">
          <a:xfrm>
            <a:off x="8664575" y="2260600"/>
            <a:ext cx="1074738" cy="5207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直接连接符 43"/>
          <p:cNvCxnSpPr>
            <a:cxnSpLocks noChangeShapeType="1"/>
            <a:stCxn id="29701" idx="2"/>
            <a:endCxn id="29720" idx="0"/>
          </p:cNvCxnSpPr>
          <p:nvPr/>
        </p:nvCxnSpPr>
        <p:spPr bwMode="auto">
          <a:xfrm flipH="1">
            <a:off x="2133601" y="4384676"/>
            <a:ext cx="28892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直接连接符 44"/>
          <p:cNvCxnSpPr>
            <a:cxnSpLocks noChangeShapeType="1"/>
            <a:stCxn id="29701" idx="2"/>
            <a:endCxn id="29715" idx="0"/>
          </p:cNvCxnSpPr>
          <p:nvPr/>
        </p:nvCxnSpPr>
        <p:spPr bwMode="auto">
          <a:xfrm>
            <a:off x="2422526" y="4384676"/>
            <a:ext cx="360363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1" name="直接连接符 45"/>
          <p:cNvCxnSpPr>
            <a:cxnSpLocks noChangeShapeType="1"/>
            <a:stCxn id="29711" idx="2"/>
            <a:endCxn id="29719" idx="0"/>
          </p:cNvCxnSpPr>
          <p:nvPr/>
        </p:nvCxnSpPr>
        <p:spPr bwMode="auto">
          <a:xfrm flipH="1">
            <a:off x="3416301" y="4384676"/>
            <a:ext cx="3079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直接连接符 46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3724276" y="4384676"/>
            <a:ext cx="3333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3" name="直接连接符 47"/>
          <p:cNvCxnSpPr>
            <a:cxnSpLocks noChangeShapeType="1"/>
            <a:stCxn id="29709" idx="2"/>
            <a:endCxn id="29717" idx="0"/>
          </p:cNvCxnSpPr>
          <p:nvPr/>
        </p:nvCxnSpPr>
        <p:spPr bwMode="auto">
          <a:xfrm flipH="1">
            <a:off x="4603751" y="4384676"/>
            <a:ext cx="2698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4" name="直接连接符 48"/>
          <p:cNvCxnSpPr>
            <a:cxnSpLocks noChangeShapeType="1"/>
            <a:stCxn id="29709" idx="2"/>
            <a:endCxn id="29716" idx="0"/>
          </p:cNvCxnSpPr>
          <p:nvPr/>
        </p:nvCxnSpPr>
        <p:spPr bwMode="auto">
          <a:xfrm>
            <a:off x="4873625" y="4384676"/>
            <a:ext cx="344488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5" name="直接连接符 49"/>
          <p:cNvCxnSpPr>
            <a:cxnSpLocks noChangeShapeType="1"/>
            <a:stCxn id="29710" idx="2"/>
            <a:endCxn id="29721" idx="0"/>
          </p:cNvCxnSpPr>
          <p:nvPr/>
        </p:nvCxnSpPr>
        <p:spPr bwMode="auto">
          <a:xfrm flipH="1">
            <a:off x="5716588" y="4365626"/>
            <a:ext cx="246062" cy="42862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6" name="直接连接符 50"/>
          <p:cNvCxnSpPr>
            <a:cxnSpLocks noChangeShapeType="1"/>
            <a:stCxn id="29710" idx="2"/>
            <a:endCxn id="29722" idx="0"/>
          </p:cNvCxnSpPr>
          <p:nvPr/>
        </p:nvCxnSpPr>
        <p:spPr bwMode="auto">
          <a:xfrm>
            <a:off x="5962650" y="4365626"/>
            <a:ext cx="293688" cy="42862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7" name="直接连接符 51"/>
          <p:cNvCxnSpPr>
            <a:cxnSpLocks noChangeShapeType="1"/>
            <a:stCxn id="29708" idx="2"/>
            <a:endCxn id="29725" idx="0"/>
          </p:cNvCxnSpPr>
          <p:nvPr/>
        </p:nvCxnSpPr>
        <p:spPr bwMode="auto">
          <a:xfrm flipH="1">
            <a:off x="6811964" y="4384676"/>
            <a:ext cx="211137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直接连接符 52"/>
          <p:cNvCxnSpPr>
            <a:cxnSpLocks noChangeShapeType="1"/>
            <a:stCxn id="29703" idx="2"/>
            <a:endCxn id="29708" idx="0"/>
          </p:cNvCxnSpPr>
          <p:nvPr/>
        </p:nvCxnSpPr>
        <p:spPr bwMode="auto">
          <a:xfrm flipH="1">
            <a:off x="7023100" y="3284538"/>
            <a:ext cx="488950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直接连接符 53"/>
          <p:cNvCxnSpPr>
            <a:cxnSpLocks noChangeShapeType="1"/>
            <a:stCxn id="29703" idx="2"/>
            <a:endCxn id="29712" idx="0"/>
          </p:cNvCxnSpPr>
          <p:nvPr/>
        </p:nvCxnSpPr>
        <p:spPr bwMode="auto">
          <a:xfrm>
            <a:off x="7512051" y="3284538"/>
            <a:ext cx="682625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直接连接符 54"/>
          <p:cNvCxnSpPr>
            <a:cxnSpLocks noChangeShapeType="1"/>
            <a:stCxn id="29702" idx="2"/>
            <a:endCxn id="29713" idx="0"/>
          </p:cNvCxnSpPr>
          <p:nvPr/>
        </p:nvCxnSpPr>
        <p:spPr bwMode="auto">
          <a:xfrm flipH="1">
            <a:off x="9344025" y="3284538"/>
            <a:ext cx="395288" cy="595312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直接连接符 55"/>
          <p:cNvCxnSpPr>
            <a:cxnSpLocks noChangeShapeType="1"/>
            <a:stCxn id="29702" idx="2"/>
            <a:endCxn id="29714" idx="0"/>
          </p:cNvCxnSpPr>
          <p:nvPr/>
        </p:nvCxnSpPr>
        <p:spPr bwMode="auto">
          <a:xfrm>
            <a:off x="9739313" y="3284538"/>
            <a:ext cx="474662" cy="584200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直接连接符 56"/>
          <p:cNvCxnSpPr>
            <a:cxnSpLocks noChangeShapeType="1"/>
            <a:stCxn id="29708" idx="2"/>
            <a:endCxn id="29724" idx="0"/>
          </p:cNvCxnSpPr>
          <p:nvPr/>
        </p:nvCxnSpPr>
        <p:spPr bwMode="auto">
          <a:xfrm>
            <a:off x="7023101" y="4384676"/>
            <a:ext cx="307975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直接连接符 57"/>
          <p:cNvCxnSpPr>
            <a:cxnSpLocks noChangeShapeType="1"/>
            <a:stCxn id="29712" idx="2"/>
            <a:endCxn id="29723" idx="0"/>
          </p:cNvCxnSpPr>
          <p:nvPr/>
        </p:nvCxnSpPr>
        <p:spPr bwMode="auto">
          <a:xfrm flipH="1">
            <a:off x="7923213" y="4384676"/>
            <a:ext cx="271462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直接连接符 58"/>
          <p:cNvCxnSpPr>
            <a:cxnSpLocks noChangeShapeType="1"/>
            <a:stCxn id="29712" idx="2"/>
            <a:endCxn id="29726" idx="0"/>
          </p:cNvCxnSpPr>
          <p:nvPr/>
        </p:nvCxnSpPr>
        <p:spPr bwMode="auto">
          <a:xfrm>
            <a:off x="8194675" y="4384676"/>
            <a:ext cx="306388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直接连接符 59"/>
          <p:cNvCxnSpPr>
            <a:cxnSpLocks noChangeShapeType="1"/>
            <a:stCxn id="29713" idx="2"/>
            <a:endCxn id="29727" idx="0"/>
          </p:cNvCxnSpPr>
          <p:nvPr/>
        </p:nvCxnSpPr>
        <p:spPr bwMode="auto">
          <a:xfrm flipH="1">
            <a:off x="9002713" y="4384676"/>
            <a:ext cx="341312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直接连接符 60"/>
          <p:cNvCxnSpPr>
            <a:cxnSpLocks noChangeShapeType="1"/>
            <a:stCxn id="29713" idx="2"/>
            <a:endCxn id="29728" idx="0"/>
          </p:cNvCxnSpPr>
          <p:nvPr/>
        </p:nvCxnSpPr>
        <p:spPr bwMode="auto">
          <a:xfrm>
            <a:off x="9344025" y="4384676"/>
            <a:ext cx="230188" cy="409575"/>
          </a:xfrm>
          <a:prstGeom prst="line">
            <a:avLst/>
          </a:prstGeom>
          <a:noFill/>
          <a:ln w="12700">
            <a:solidFill>
              <a:srgbClr val="4BC5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7" name="矩形 61"/>
          <p:cNvSpPr>
            <a:spLocks noChangeArrowheads="1"/>
          </p:cNvSpPr>
          <p:nvPr/>
        </p:nvSpPr>
        <p:spPr bwMode="auto">
          <a:xfrm>
            <a:off x="8194675" y="476251"/>
            <a:ext cx="2266950" cy="720725"/>
          </a:xfrm>
          <a:prstGeom prst="rect">
            <a:avLst/>
          </a:prstGeom>
          <a:solidFill>
            <a:srgbClr val="FFC000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区间</a:t>
            </a:r>
            <a:r>
              <a:rPr lang="en-US" altLang="zh-CN" sz="28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[2,7]+1</a:t>
            </a:r>
            <a:endParaRPr lang="zh-CN" altLang="en-US" sz="28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58" name="TextBox 64"/>
          <p:cNvSpPr>
            <a:spLocks noChangeArrowheads="1"/>
          </p:cNvSpPr>
          <p:nvPr/>
        </p:nvSpPr>
        <p:spPr bwMode="auto">
          <a:xfrm>
            <a:off x="7107238" y="565151"/>
            <a:ext cx="4132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Goudy Old Style" panose="02020502050305020303" pitchFamily="18" charset="0"/>
                <a:sym typeface="宋体" panose="02010600030101010101" pitchFamily="2" charset="-122"/>
              </a:rPr>
              <a:t>区间</a:t>
            </a:r>
            <a:r>
              <a:rPr lang="en-US" altLang="zh-CN" sz="28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[6,7]+2</a:t>
            </a:r>
            <a:endParaRPr lang="zh-CN" altLang="en-US" sz="2800">
              <a:solidFill>
                <a:schemeClr val="bg1"/>
              </a:solidFill>
              <a:latin typeface="Goudy Old Style" panose="02020502050305020303" pitchFamily="18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" dur="500"/>
                                        <p:tgtEl>
                                          <p:spTgt spid="2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8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zh-CN" altLang="en-US" dirty="0" smtClean="0"/>
              <a:t>1：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n&lt;=50000</a:t>
            </a:r>
            <a:r>
              <a:rPr lang="zh-CN" altLang="en-US" dirty="0"/>
              <a:t>）个数，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m&lt;=50000</a:t>
            </a:r>
            <a:r>
              <a:rPr lang="zh-CN" altLang="en-US" dirty="0"/>
              <a:t>）次询问，</a:t>
            </a:r>
            <a:endParaRPr lang="en-US" altLang="zh-CN" dirty="0"/>
          </a:p>
          <a:p>
            <a:r>
              <a:rPr lang="zh-CN" altLang="en-US" dirty="0"/>
              <a:t>每次询问区间</a:t>
            </a:r>
            <a:r>
              <a:rPr lang="en-US" altLang="zh-CN" dirty="0"/>
              <a:t>Li</a:t>
            </a:r>
            <a:r>
              <a:rPr lang="zh-CN" altLang="en-US" dirty="0"/>
              <a:t>到</a:t>
            </a:r>
            <a:r>
              <a:rPr lang="en-US" altLang="zh-CN" dirty="0" err="1"/>
              <a:t>Ri</a:t>
            </a:r>
            <a:r>
              <a:rPr lang="zh-CN" altLang="en-US" dirty="0"/>
              <a:t>的数的和</a:t>
            </a:r>
          </a:p>
          <a:p>
            <a:r>
              <a:rPr lang="zh-CN" altLang="en-US" dirty="0"/>
              <a:t>要求输出每一次询问的结果</a:t>
            </a:r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7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什么时候更新子区间？？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当已经标记过的区间有部分被更改</a:t>
            </a:r>
            <a:r>
              <a:rPr lang="en-US" altLang="zh-CN" dirty="0"/>
              <a:t>——</a:t>
            </a:r>
            <a:r>
              <a:rPr lang="zh-CN" altLang="en-US" dirty="0"/>
              <a:t>那么这个区间的整体更改就不是原来那么多了，表记就向下传一层</a:t>
            </a:r>
            <a:endParaRPr lang="en-US" altLang="zh-CN" dirty="0"/>
          </a:p>
          <a:p>
            <a:pPr marL="342900" indent="-342900">
              <a:buFont typeface="Wingdings 2" panose="05020102010507070707" pitchFamily="18" charset="2"/>
              <a:buChar char=""/>
            </a:pPr>
            <a:r>
              <a:rPr lang="zh-CN" altLang="en-US" dirty="0"/>
              <a:t>注意：只传一层，如果这一层的区间还有更改的话再往下传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9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10" y="1965921"/>
            <a:ext cx="7408005" cy="48920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510" y="-87342"/>
            <a:ext cx="6395796" cy="20532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63" y="1494559"/>
            <a:ext cx="621904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区间平方和问题：给你一个长度为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的序列，之后有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次操作，操作包括两类：</a:t>
            </a:r>
            <a:endParaRPr lang="en-US" altLang="zh-CN" dirty="0"/>
          </a:p>
          <a:p>
            <a:r>
              <a:rPr lang="en-US" altLang="zh-CN" dirty="0" smtClean="0"/>
              <a:t>A L R </a:t>
            </a:r>
            <a:r>
              <a:rPr lang="zh-CN" altLang="en-US" dirty="0" smtClean="0"/>
              <a:t>为给区间</a:t>
            </a:r>
            <a:r>
              <a:rPr lang="en-US" altLang="zh-CN" dirty="0" smtClean="0"/>
              <a:t>[L,R]</a:t>
            </a:r>
            <a:r>
              <a:rPr lang="zh-CN" altLang="en-US" dirty="0" smtClean="0"/>
              <a:t>的所有数都加上一个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 </a:t>
            </a:r>
            <a:r>
              <a:rPr lang="en-US" altLang="zh-CN" dirty="0"/>
              <a:t>L R </a:t>
            </a:r>
            <a:r>
              <a:rPr lang="zh-CN" altLang="en-US" dirty="0" smtClean="0"/>
              <a:t>为求区间</a:t>
            </a:r>
            <a:r>
              <a:rPr lang="en-US" altLang="zh-CN" dirty="0"/>
              <a:t>[L,R]</a:t>
            </a:r>
            <a:r>
              <a:rPr lang="zh-CN" altLang="en-US" dirty="0"/>
              <a:t>的所有</a:t>
            </a:r>
            <a:r>
              <a:rPr lang="zh-CN" altLang="en-US" dirty="0" smtClean="0"/>
              <a:t>数的平方的和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8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如题，已知一个数列，你需要进行下面三种操作：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将某区间每一个数乘上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将某区间每一个数加上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求出某区间每一个数的和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272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个数，然后</a:t>
            </a:r>
            <a:r>
              <a:rPr lang="en-US" altLang="zh-CN" dirty="0"/>
              <a:t>q</a:t>
            </a:r>
            <a:r>
              <a:rPr lang="zh-CN" altLang="en-US" dirty="0"/>
              <a:t>次询问，</a:t>
            </a:r>
            <a:r>
              <a:rPr lang="en-US" altLang="zh-CN" dirty="0"/>
              <a:t>t=0</a:t>
            </a:r>
            <a:r>
              <a:rPr lang="zh-CN" altLang="en-US" dirty="0"/>
              <a:t>的时候把区间内的值都开根取整，</a:t>
            </a:r>
            <a:r>
              <a:rPr lang="en-US" altLang="zh-CN" dirty="0"/>
              <a:t>t=1</a:t>
            </a:r>
            <a:r>
              <a:rPr lang="zh-CN" altLang="en-US" dirty="0"/>
              <a:t>的时候就输出区间的和</a:t>
            </a:r>
          </a:p>
        </p:txBody>
      </p:sp>
    </p:spTree>
    <p:extLst>
      <p:ext uri="{BB962C8B-B14F-4D97-AF65-F5344CB8AC3E}">
        <p14:creationId xmlns:p14="http://schemas.microsoft.com/office/powerpoint/2010/main" val="359912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/>
              <a:t>7</a:t>
            </a:r>
            <a:r>
              <a:rPr lang="zh-CN" altLang="en-US" dirty="0" smtClean="0"/>
              <a:t>：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给出</a:t>
            </a:r>
            <a:r>
              <a:rPr lang="en-US" altLang="zh-CN" smtClean="0"/>
              <a:t>n</a:t>
            </a:r>
            <a:r>
              <a:rPr lang="zh-CN" altLang="en-US" smtClean="0"/>
              <a:t>个点的平面二维坐标，对于每个坐标，如果这个坐标跟</a:t>
            </a:r>
            <a:r>
              <a:rPr lang="en-US" altLang="zh-CN" smtClean="0"/>
              <a:t>(0,0)</a:t>
            </a:r>
            <a:r>
              <a:rPr lang="zh-CN" altLang="en-US" smtClean="0"/>
              <a:t>形成的矩形内包含的点数为 </a:t>
            </a:r>
            <a:r>
              <a:rPr lang="en-US" altLang="zh-CN" smtClean="0"/>
              <a:t>k </a:t>
            </a:r>
            <a:r>
              <a:rPr lang="zh-CN" altLang="en-US" smtClean="0"/>
              <a:t>（包含边界，但不包含坐标本身），那么这个坐标就是 </a:t>
            </a:r>
            <a:r>
              <a:rPr lang="en-US" altLang="zh-CN" smtClean="0"/>
              <a:t>level k</a:t>
            </a:r>
            <a:r>
              <a:rPr lang="zh-CN" altLang="en-US" smtClean="0"/>
              <a:t>。输出</a:t>
            </a:r>
            <a:r>
              <a:rPr lang="en-US" altLang="zh-CN" smtClean="0"/>
              <a:t>level 0 – leveln-1</a:t>
            </a:r>
            <a:r>
              <a:rPr lang="zh-CN" altLang="en-US" smtClean="0"/>
              <a:t>的点数分别是多少。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个点按照纵坐标</a:t>
            </a:r>
            <a:r>
              <a:rPr lang="en-US" altLang="zh-CN" smtClean="0"/>
              <a:t>y</a:t>
            </a:r>
            <a:r>
              <a:rPr lang="zh-CN" altLang="en-US" smtClean="0"/>
              <a:t>升序给出</a:t>
            </a:r>
          </a:p>
        </p:txBody>
      </p:sp>
    </p:spTree>
    <p:extLst>
      <p:ext uri="{BB962C8B-B14F-4D97-AF65-F5344CB8AC3E}">
        <p14:creationId xmlns:p14="http://schemas.microsoft.com/office/powerpoint/2010/main" val="26894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由于题目预先给出的坐标已经按照纵坐标</a:t>
            </a:r>
            <a:r>
              <a:rPr lang="en-US" altLang="zh-CN" dirty="0" smtClean="0"/>
              <a:t>y</a:t>
            </a:r>
            <a:r>
              <a:rPr lang="zh-CN" altLang="en-US" dirty="0" smtClean="0"/>
              <a:t>排序，所以线段树就建立在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上。然后按照给出点的顺序，我们先询问当前</a:t>
            </a:r>
            <a:r>
              <a:rPr lang="en-US" altLang="zh-CN" dirty="0" smtClean="0"/>
              <a:t>(0,x)</a:t>
            </a:r>
            <a:r>
              <a:rPr lang="zh-CN" altLang="en-US" dirty="0" smtClean="0"/>
              <a:t>区间有多少个点，再把这个点放到线段树里面（因为统计点数的时候不包含本身）。</a:t>
            </a:r>
          </a:p>
          <a:p>
            <a:pPr eaLnBrk="1" hangingPunct="1">
              <a:defRPr/>
            </a:pPr>
            <a:r>
              <a:rPr lang="zh-CN" altLang="en-US" dirty="0" smtClean="0"/>
              <a:t>这里很巧妙的是，因为放的点按照</a:t>
            </a:r>
            <a:r>
              <a:rPr lang="en-US" altLang="zh-CN" dirty="0" smtClean="0"/>
              <a:t>y</a:t>
            </a:r>
            <a:r>
              <a:rPr lang="zh-CN" altLang="en-US" dirty="0" smtClean="0"/>
              <a:t>排序，所以先放进线段树的点的纵坐标肯定小于当前询问的点，而且询问的区间是</a:t>
            </a:r>
            <a:r>
              <a:rPr lang="en-US" altLang="zh-CN" dirty="0" smtClean="0"/>
              <a:t>(0,x)</a:t>
            </a:r>
            <a:r>
              <a:rPr lang="zh-CN" altLang="en-US" dirty="0" smtClean="0"/>
              <a:t>的话，那么得到的点数就是就是对应矩形区域内的点数。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5734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/>
              <a:t>7</a:t>
            </a:r>
            <a:r>
              <a:rPr lang="zh-CN" altLang="en-US" dirty="0" smtClean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1032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186411" cy="500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158" y="2095367"/>
            <a:ext cx="5642275" cy="476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8: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用线段树求逆序对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16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9: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有一个包含</a:t>
            </a:r>
            <a:r>
              <a:rPr lang="en-US" altLang="zh-CN" i="1" dirty="0"/>
              <a:t>n</a:t>
            </a:r>
            <a:r>
              <a:rPr lang="zh-CN" altLang="en-US" dirty="0"/>
              <a:t>个元素的数组，要求实现以下操作： </a:t>
            </a:r>
            <a:br>
              <a:rPr lang="zh-CN" altLang="en-US" dirty="0"/>
            </a:br>
            <a:r>
              <a:rPr lang="en-US" altLang="zh-CN" dirty="0"/>
              <a:t>DELETE </a:t>
            </a:r>
            <a:r>
              <a:rPr lang="en-US" altLang="zh-CN" i="1" dirty="0"/>
              <a:t>k</a:t>
            </a:r>
            <a:r>
              <a:rPr lang="zh-CN" altLang="en-US" dirty="0"/>
              <a:t>：删除位置</a:t>
            </a:r>
            <a:r>
              <a:rPr lang="en-US" altLang="zh-CN" i="1" dirty="0"/>
              <a:t>k</a:t>
            </a:r>
            <a:r>
              <a:rPr lang="zh-CN" altLang="en-US" dirty="0"/>
              <a:t>上的数。右边的数往左移一个位置。 </a:t>
            </a:r>
            <a:br>
              <a:rPr lang="zh-CN" altLang="en-US" dirty="0"/>
            </a:br>
            <a:r>
              <a:rPr lang="en-US" altLang="zh-CN" dirty="0"/>
              <a:t>QUERY </a:t>
            </a:r>
            <a:r>
              <a:rPr lang="en-US" altLang="zh-CN" i="1" dirty="0" err="1"/>
              <a:t>i</a:t>
            </a:r>
            <a:r>
              <a:rPr lang="zh-CN" altLang="en-US" dirty="0"/>
              <a:t> </a:t>
            </a:r>
            <a:r>
              <a:rPr lang="en-US" altLang="zh-CN" i="1" dirty="0"/>
              <a:t>j</a:t>
            </a:r>
            <a:r>
              <a:rPr lang="zh-CN" altLang="en-US" dirty="0"/>
              <a:t>：查询位置</a:t>
            </a:r>
            <a:r>
              <a:rPr lang="en-US" altLang="zh-CN" i="1" dirty="0" err="1"/>
              <a:t>i</a:t>
            </a:r>
            <a:r>
              <a:rPr lang="en-US" altLang="zh-CN" dirty="0" err="1"/>
              <a:t>~</a:t>
            </a:r>
            <a:r>
              <a:rPr lang="en-US" altLang="zh-CN" i="1" dirty="0" err="1"/>
              <a:t>j</a:t>
            </a:r>
            <a:r>
              <a:rPr lang="zh-CN" altLang="en-US" dirty="0"/>
              <a:t>上所有数的最小值和最大值。 </a:t>
            </a:r>
          </a:p>
        </p:txBody>
      </p:sp>
    </p:spTree>
    <p:extLst>
      <p:ext uri="{BB962C8B-B14F-4D97-AF65-F5344CB8AC3E}">
        <p14:creationId xmlns:p14="http://schemas.microsoft.com/office/powerpoint/2010/main" val="296712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引入2</a:t>
            </a:r>
            <a:r>
              <a:rPr lang="zh-CN" altLang="en-US" dirty="0" smtClean="0"/>
              <a:t>：</a:t>
            </a:r>
            <a:r>
              <a:rPr lang="en-US" altLang="zh-CN" dirty="0"/>
              <a:t> RMQ (Range Minimum/Maximum Query)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n&lt;=50000</a:t>
            </a:r>
            <a:r>
              <a:rPr lang="zh-CN" altLang="en-US" dirty="0"/>
              <a:t>）个数，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m&lt;=50000</a:t>
            </a:r>
            <a:r>
              <a:rPr lang="zh-CN" altLang="en-US" dirty="0"/>
              <a:t>）次询问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每次询问区间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 err="1"/>
              <a:t>Ri</a:t>
            </a:r>
            <a:r>
              <a:rPr lang="zh-CN" altLang="en-US" dirty="0"/>
              <a:t>的数的最大值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5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06440"/>
          </a:xfrm>
        </p:spPr>
        <p:txBody>
          <a:bodyPr/>
          <a:lstStyle/>
          <a:p>
            <a:r>
              <a:rPr lang="zh-CN" altLang="en-US" dirty="0"/>
              <a:t>给出平面坐标系上若干个长方体的左上角和右下角的坐标，求这些矩形的互相覆盖后的面积</a:t>
            </a:r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99" y="3348507"/>
            <a:ext cx="4199776" cy="331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4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06440"/>
          </a:xfrm>
        </p:spPr>
        <p:txBody>
          <a:bodyPr/>
          <a:lstStyle/>
          <a:p>
            <a:r>
              <a:rPr lang="zh-CN" altLang="en-US" dirty="0"/>
              <a:t>给出平面坐标系上若干个长方体的左上角和右下角的坐标，求这些矩形的互相覆盖后的面积</a:t>
            </a:r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99" y="3348507"/>
            <a:ext cx="4199776" cy="331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4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98680" y="101599"/>
            <a:ext cx="10131425" cy="145626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/>
              <a:t>：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1357313"/>
            <a:ext cx="8143875" cy="5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直接连接符 6"/>
          <p:cNvSpPr>
            <a:spLocks noChangeShapeType="1"/>
          </p:cNvSpPr>
          <p:nvPr/>
        </p:nvSpPr>
        <p:spPr bwMode="auto">
          <a:xfrm>
            <a:off x="2024063" y="1928814"/>
            <a:ext cx="8215312" cy="15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直接连接符 8"/>
          <p:cNvSpPr>
            <a:spLocks noChangeShapeType="1"/>
          </p:cNvSpPr>
          <p:nvPr/>
        </p:nvSpPr>
        <p:spPr bwMode="auto">
          <a:xfrm>
            <a:off x="1952626" y="2286000"/>
            <a:ext cx="8215313" cy="1588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直接连接符 9"/>
          <p:cNvSpPr>
            <a:spLocks noChangeShapeType="1"/>
          </p:cNvSpPr>
          <p:nvPr/>
        </p:nvSpPr>
        <p:spPr bwMode="auto">
          <a:xfrm>
            <a:off x="2024064" y="2928939"/>
            <a:ext cx="8143875" cy="15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直接连接符 10"/>
          <p:cNvSpPr>
            <a:spLocks noChangeShapeType="1"/>
          </p:cNvSpPr>
          <p:nvPr/>
        </p:nvSpPr>
        <p:spPr bwMode="auto">
          <a:xfrm>
            <a:off x="1952626" y="3643314"/>
            <a:ext cx="8215313" cy="15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直接连接符 11"/>
          <p:cNvSpPr>
            <a:spLocks noChangeShapeType="1"/>
          </p:cNvSpPr>
          <p:nvPr/>
        </p:nvSpPr>
        <p:spPr bwMode="auto">
          <a:xfrm>
            <a:off x="2024064" y="3929064"/>
            <a:ext cx="8143875" cy="47625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5" name="直接连接符 12"/>
          <p:cNvSpPr>
            <a:spLocks noChangeShapeType="1"/>
          </p:cNvSpPr>
          <p:nvPr/>
        </p:nvSpPr>
        <p:spPr bwMode="auto">
          <a:xfrm>
            <a:off x="1952626" y="4643439"/>
            <a:ext cx="8215313" cy="15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6" name="直接连接符 13"/>
          <p:cNvSpPr>
            <a:spLocks noChangeShapeType="1"/>
          </p:cNvSpPr>
          <p:nvPr/>
        </p:nvSpPr>
        <p:spPr bwMode="auto">
          <a:xfrm>
            <a:off x="1952626" y="5000625"/>
            <a:ext cx="8215313" cy="1588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7" name="直接连接符 14"/>
          <p:cNvSpPr>
            <a:spLocks noChangeShapeType="1"/>
          </p:cNvSpPr>
          <p:nvPr/>
        </p:nvSpPr>
        <p:spPr bwMode="auto">
          <a:xfrm>
            <a:off x="1952626" y="5357814"/>
            <a:ext cx="8215313" cy="15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8" name="直接连接符 15"/>
          <p:cNvSpPr>
            <a:spLocks noChangeShapeType="1"/>
          </p:cNvSpPr>
          <p:nvPr/>
        </p:nvSpPr>
        <p:spPr bwMode="auto">
          <a:xfrm>
            <a:off x="2024064" y="5643564"/>
            <a:ext cx="8143875" cy="1587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9" name="直接连接符 16"/>
          <p:cNvSpPr>
            <a:spLocks noChangeShapeType="1"/>
          </p:cNvSpPr>
          <p:nvPr/>
        </p:nvSpPr>
        <p:spPr bwMode="auto">
          <a:xfrm>
            <a:off x="1952626" y="6000750"/>
            <a:ext cx="8215313" cy="1588"/>
          </a:xfrm>
          <a:prstGeom prst="line">
            <a:avLst/>
          </a:prstGeom>
          <a:noFill/>
          <a:ln w="476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0" name="矩形 17"/>
          <p:cNvSpPr>
            <a:spLocks noChangeArrowheads="1"/>
          </p:cNvSpPr>
          <p:nvPr/>
        </p:nvSpPr>
        <p:spPr bwMode="auto">
          <a:xfrm>
            <a:off x="7739064" y="1928814"/>
            <a:ext cx="1285875" cy="357187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1" name="矩形 19"/>
          <p:cNvSpPr>
            <a:spLocks noChangeArrowheads="1"/>
          </p:cNvSpPr>
          <p:nvPr/>
        </p:nvSpPr>
        <p:spPr bwMode="auto">
          <a:xfrm>
            <a:off x="6096000" y="2286000"/>
            <a:ext cx="2928938" cy="642938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2" name="矩形 20"/>
          <p:cNvSpPr>
            <a:spLocks noChangeArrowheads="1"/>
          </p:cNvSpPr>
          <p:nvPr/>
        </p:nvSpPr>
        <p:spPr bwMode="auto">
          <a:xfrm>
            <a:off x="3595689" y="2928939"/>
            <a:ext cx="2071687" cy="714375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3" name="矩形 21"/>
          <p:cNvSpPr>
            <a:spLocks noChangeArrowheads="1"/>
          </p:cNvSpPr>
          <p:nvPr/>
        </p:nvSpPr>
        <p:spPr bwMode="auto">
          <a:xfrm>
            <a:off x="6096000" y="2928939"/>
            <a:ext cx="2928938" cy="714375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4" name="矩形 22"/>
          <p:cNvSpPr>
            <a:spLocks noChangeArrowheads="1"/>
          </p:cNvSpPr>
          <p:nvPr/>
        </p:nvSpPr>
        <p:spPr bwMode="auto">
          <a:xfrm>
            <a:off x="3595689" y="3643313"/>
            <a:ext cx="2071687" cy="285750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5" name="矩形 23"/>
          <p:cNvSpPr>
            <a:spLocks noChangeArrowheads="1"/>
          </p:cNvSpPr>
          <p:nvPr/>
        </p:nvSpPr>
        <p:spPr bwMode="auto">
          <a:xfrm>
            <a:off x="6096001" y="3643313"/>
            <a:ext cx="3357563" cy="285750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6" name="矩形 24"/>
          <p:cNvSpPr>
            <a:spLocks noChangeArrowheads="1"/>
          </p:cNvSpPr>
          <p:nvPr/>
        </p:nvSpPr>
        <p:spPr bwMode="auto">
          <a:xfrm>
            <a:off x="3595688" y="3929064"/>
            <a:ext cx="4572000" cy="714375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7" name="矩形 25"/>
          <p:cNvSpPr>
            <a:spLocks noChangeArrowheads="1"/>
          </p:cNvSpPr>
          <p:nvPr/>
        </p:nvSpPr>
        <p:spPr bwMode="auto">
          <a:xfrm>
            <a:off x="8596313" y="3929064"/>
            <a:ext cx="857250" cy="714375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8" name="矩形 26"/>
          <p:cNvSpPr>
            <a:spLocks noChangeArrowheads="1"/>
          </p:cNvSpPr>
          <p:nvPr/>
        </p:nvSpPr>
        <p:spPr bwMode="auto">
          <a:xfrm>
            <a:off x="4381500" y="4643439"/>
            <a:ext cx="3786188" cy="357187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09" name="矩形 27"/>
          <p:cNvSpPr>
            <a:spLocks noChangeArrowheads="1"/>
          </p:cNvSpPr>
          <p:nvPr/>
        </p:nvSpPr>
        <p:spPr bwMode="auto">
          <a:xfrm>
            <a:off x="8596313" y="4643439"/>
            <a:ext cx="857250" cy="357187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10" name="矩形 29"/>
          <p:cNvSpPr>
            <a:spLocks noChangeArrowheads="1"/>
          </p:cNvSpPr>
          <p:nvPr/>
        </p:nvSpPr>
        <p:spPr bwMode="auto">
          <a:xfrm>
            <a:off x="2738438" y="5000625"/>
            <a:ext cx="7143750" cy="357188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11" name="矩形 30"/>
          <p:cNvSpPr>
            <a:spLocks noChangeArrowheads="1"/>
          </p:cNvSpPr>
          <p:nvPr/>
        </p:nvSpPr>
        <p:spPr bwMode="auto">
          <a:xfrm>
            <a:off x="2738438" y="5357813"/>
            <a:ext cx="7143750" cy="285750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612" name="矩形 31"/>
          <p:cNvSpPr>
            <a:spLocks noChangeArrowheads="1"/>
          </p:cNvSpPr>
          <p:nvPr/>
        </p:nvSpPr>
        <p:spPr bwMode="auto">
          <a:xfrm>
            <a:off x="2738438" y="5643564"/>
            <a:ext cx="7143750" cy="357187"/>
          </a:xfrm>
          <a:prstGeom prst="rect">
            <a:avLst/>
          </a:prstGeom>
          <a:solidFill>
            <a:srgbClr val="0078F0">
              <a:alpha val="49019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6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  <p:bldP spid="67598" grpId="0" animBg="1"/>
      <p:bldP spid="67599" grpId="0" animBg="1"/>
      <p:bldP spid="67600" grpId="0" bldLvl="0" animBg="1" autoUpdateAnimBg="0"/>
      <p:bldP spid="67601" grpId="0" bldLvl="0" animBg="1" autoUpdateAnimBg="0"/>
      <p:bldP spid="67602" grpId="0" bldLvl="0" animBg="1" autoUpdateAnimBg="0"/>
      <p:bldP spid="67603" grpId="0" bldLvl="0" animBg="1" autoUpdateAnimBg="0"/>
      <p:bldP spid="67604" grpId="0" bldLvl="0" animBg="1" autoUpdateAnimBg="0"/>
      <p:bldP spid="67605" grpId="0" bldLvl="0" animBg="1" autoUpdateAnimBg="0"/>
      <p:bldP spid="67606" grpId="0" bldLvl="0" animBg="1" autoUpdateAnimBg="0"/>
      <p:bldP spid="67607" grpId="0" bldLvl="0" animBg="1" autoUpdateAnimBg="0"/>
      <p:bldP spid="67608" grpId="0" bldLvl="0" animBg="1" autoUpdateAnimBg="0"/>
      <p:bldP spid="67609" grpId="0" bldLvl="0" animBg="1" autoUpdateAnimBg="0"/>
      <p:bldP spid="67610" grpId="0" bldLvl="0" animBg="1" autoUpdateAnimBg="0"/>
      <p:bldP spid="67611" grpId="0" bldLvl="0" animBg="1" autoUpdateAnimBg="0"/>
      <p:bldP spid="6761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6"/>
          <p:cNvSpPr>
            <a:spLocks noChangeArrowheads="1"/>
          </p:cNvSpPr>
          <p:nvPr/>
        </p:nvSpPr>
        <p:spPr bwMode="auto">
          <a:xfrm>
            <a:off x="1524001" y="0"/>
            <a:ext cx="669925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" y="0"/>
            <a:ext cx="7215188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96259" cy="701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59" y="1638224"/>
            <a:ext cx="5280339" cy="521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algn="l"/>
            <a:r>
              <a:rPr lang="zh-CN" altLang="en-US" sz="5400" dirty="0">
                <a:ea typeface="楷体" panose="02010609060101010101" pitchFamily="49" charset="-122"/>
              </a:rPr>
              <a:t>树状数组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1070" y="3886200"/>
            <a:ext cx="9800823" cy="17526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lang="zh-CN" altLang="en-US" sz="3200" dirty="0"/>
              <a:t>——树状数组能做的题线段树都能，但线段树能做的题树状数组不一定</a:t>
            </a:r>
            <a:r>
              <a:rPr lang="zh-CN" altLang="en-US" sz="3200" dirty="0" smtClean="0"/>
              <a:t>能……</a:t>
            </a:r>
            <a:endParaRPr lang="en-US" altLang="zh-CN" sz="3200" dirty="0" smtClean="0"/>
          </a:p>
          <a:p>
            <a:pPr marL="342900" indent="-342900" algn="l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lang="zh-CN" altLang="en-US" sz="3200" dirty="0"/>
              <a:t>那</a:t>
            </a:r>
            <a:r>
              <a:rPr lang="zh-CN" altLang="en-US" sz="3200" dirty="0" smtClean="0"/>
              <a:t>为啥要学？</a:t>
            </a:r>
            <a:endParaRPr lang="en-US" altLang="zh-CN" sz="3200" dirty="0"/>
          </a:p>
          <a:p>
            <a:pPr algn="l">
              <a:lnSpc>
                <a:spcPct val="8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05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E:\编程图片\树状数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3" y="609600"/>
            <a:ext cx="9594760" cy="615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E:\编程图片\树状数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34" y="2065867"/>
            <a:ext cx="4945486" cy="411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1" y="2142067"/>
            <a:ext cx="6243033" cy="42844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dirty="0" smtClean="0"/>
              <a:t>C</a:t>
            </a:r>
            <a:r>
              <a:rPr lang="zh-CN" altLang="zh-CN" dirty="0"/>
              <a:t>1 = </a:t>
            </a:r>
            <a:r>
              <a:rPr lang="zh-CN" altLang="zh-CN" dirty="0" smtClean="0"/>
              <a:t>A1</a:t>
            </a:r>
            <a:r>
              <a:rPr lang="en-US" altLang="zh-CN" dirty="0"/>
              <a:t>	</a:t>
            </a:r>
            <a:r>
              <a:rPr lang="zh-CN" altLang="zh-CN" dirty="0" smtClean="0"/>
              <a:t>C</a:t>
            </a:r>
            <a:r>
              <a:rPr lang="zh-CN" altLang="zh-CN" dirty="0"/>
              <a:t>2 = A1 + A2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 smtClean="0"/>
              <a:t>C</a:t>
            </a:r>
            <a:r>
              <a:rPr lang="zh-CN" altLang="zh-CN" dirty="0"/>
              <a:t>3 = A</a:t>
            </a:r>
            <a:r>
              <a:rPr lang="zh-CN" altLang="zh-CN" dirty="0" smtClean="0"/>
              <a:t>3</a:t>
            </a:r>
            <a:r>
              <a:rPr lang="en-US" altLang="zh-CN" dirty="0" smtClean="0"/>
              <a:t>	</a:t>
            </a:r>
            <a:r>
              <a:rPr lang="zh-CN" altLang="zh-CN" dirty="0" smtClean="0"/>
              <a:t>C</a:t>
            </a:r>
            <a:r>
              <a:rPr lang="zh-CN" altLang="zh-CN" dirty="0"/>
              <a:t>4 = A1 + A2 + A3 + A4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 smtClean="0"/>
              <a:t>C</a:t>
            </a:r>
            <a:r>
              <a:rPr lang="zh-CN" altLang="zh-CN" dirty="0"/>
              <a:t>5 = A</a:t>
            </a:r>
            <a:r>
              <a:rPr lang="zh-CN" altLang="zh-CN" dirty="0" smtClean="0"/>
              <a:t>5</a:t>
            </a:r>
            <a:r>
              <a:rPr lang="en-US" altLang="zh-CN" dirty="0"/>
              <a:t>	</a:t>
            </a:r>
            <a:r>
              <a:rPr lang="zh-CN" altLang="zh-CN" dirty="0" smtClean="0"/>
              <a:t>C</a:t>
            </a:r>
            <a:r>
              <a:rPr lang="zh-CN" altLang="zh-CN" dirty="0"/>
              <a:t>6 = A5 + A6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 smtClean="0"/>
              <a:t>C</a:t>
            </a:r>
            <a:r>
              <a:rPr lang="zh-CN" altLang="zh-CN" dirty="0"/>
              <a:t>7 = A</a:t>
            </a:r>
            <a:r>
              <a:rPr lang="zh-CN" altLang="zh-CN" dirty="0" smtClean="0"/>
              <a:t>7</a:t>
            </a:r>
            <a:r>
              <a:rPr lang="en-US" altLang="zh-CN" dirty="0" smtClean="0"/>
              <a:t>	</a:t>
            </a:r>
            <a:r>
              <a:rPr lang="zh-CN" altLang="zh-CN" dirty="0" smtClean="0"/>
              <a:t>C</a:t>
            </a:r>
            <a:r>
              <a:rPr lang="zh-CN" altLang="zh-CN" dirty="0"/>
              <a:t>8 = A1 + A2 + A3 + A4 + A5 + A6 + A7 + A8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 smtClean="0"/>
              <a:t>.</a:t>
            </a:r>
            <a:r>
              <a:rPr lang="zh-CN" altLang="zh-CN" dirty="0"/>
              <a:t>..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dirty="0" smtClean="0"/>
              <a:t>C</a:t>
            </a:r>
            <a:r>
              <a:rPr lang="zh-CN" altLang="zh-CN" dirty="0"/>
              <a:t>16 = A1 + A2 + A3 + A4 + A5 + A6 + A7 + A8 + A9 + A10 + A11 + A12 + A13 + A14 + A15 + A16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9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6423337" cy="443958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zh-CN" dirty="0"/>
              <a:t>这里有一个有趣的性质： 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zh-CN" dirty="0" smtClean="0"/>
              <a:t>设</a:t>
            </a:r>
            <a:r>
              <a:rPr lang="zh-CN" altLang="zh-CN" dirty="0"/>
              <a:t>节点编号为x，那么这个节点管辖的区间为2^k（其中k为x二进制末尾0的个数）个元素。因为这个区间最后一个元素必然为Ax， </a:t>
            </a:r>
          </a:p>
          <a:p>
            <a:pPr>
              <a:lnSpc>
                <a:spcPct val="80000"/>
              </a:lnSpc>
            </a:pPr>
            <a:r>
              <a:rPr lang="zh-CN" altLang="zh-CN" dirty="0" smtClean="0"/>
              <a:t>所以</a:t>
            </a:r>
            <a:r>
              <a:rPr lang="zh-CN" altLang="zh-CN" dirty="0"/>
              <a:t>很明显：Cn = A(n – 2^k + 1) + ... + An </a:t>
            </a:r>
          </a:p>
          <a:p>
            <a:pPr>
              <a:lnSpc>
                <a:spcPct val="80000"/>
              </a:lnSpc>
            </a:pPr>
            <a:r>
              <a:rPr lang="zh-CN" altLang="zh-CN" dirty="0" smtClean="0"/>
              <a:t>算</a:t>
            </a:r>
            <a:r>
              <a:rPr lang="zh-CN" altLang="zh-CN" dirty="0"/>
              <a:t>这个2^k有一个快捷的办法，定义一个函数如下即可： </a:t>
            </a:r>
          </a:p>
          <a:p>
            <a:pPr>
              <a:lnSpc>
                <a:spcPct val="80000"/>
              </a:lnSpc>
            </a:pPr>
            <a:r>
              <a:rPr lang="zh-CN" altLang="zh-CN" dirty="0" smtClean="0"/>
              <a:t>int </a:t>
            </a:r>
            <a:r>
              <a:rPr lang="zh-CN" altLang="zh-CN" dirty="0"/>
              <a:t>lowbit(int x</a:t>
            </a:r>
            <a:r>
              <a:rPr lang="zh-CN" altLang="zh-CN" dirty="0" smtClean="0"/>
              <a:t>){ return </a:t>
            </a:r>
            <a:r>
              <a:rPr lang="zh-CN" altLang="zh-CN" dirty="0"/>
              <a:t>x&amp;(x^(x–1)); </a:t>
            </a:r>
            <a:r>
              <a:rPr lang="zh-CN" altLang="zh-CN" dirty="0" smtClean="0"/>
              <a:t>} </a:t>
            </a:r>
            <a:endParaRPr lang="zh-CN" altLang="zh-CN" dirty="0"/>
          </a:p>
        </p:txBody>
      </p:sp>
      <p:pic>
        <p:nvPicPr>
          <p:cNvPr id="4" name="Picture 2" descr="E:\编程图片\树状数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9" y="2142067"/>
            <a:ext cx="4203989" cy="443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0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3762" y="653871"/>
            <a:ext cx="5051425" cy="19764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dirty="0"/>
              <a:t>int lowbit(int 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dirty="0"/>
              <a:t>    return x&amp;(-x);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dirty="0" smtClean="0"/>
              <a:t>}</a:t>
            </a:r>
            <a:endParaRPr lang="zh-CN" altLang="zh-CN" dirty="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540374" y="486445"/>
            <a:ext cx="3959225" cy="57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sz="3200" dirty="0"/>
              <a:t>int sum(int i)</a:t>
            </a:r>
          </a:p>
          <a:p>
            <a:r>
              <a:rPr lang="zh-CN" altLang="en-US" sz="3200" dirty="0"/>
              <a:t>{</a:t>
            </a:r>
          </a:p>
          <a:p>
            <a:r>
              <a:rPr lang="zh-CN" altLang="en-US" sz="3200" dirty="0"/>
              <a:t>    int s=0;</a:t>
            </a:r>
          </a:p>
          <a:p>
            <a:r>
              <a:rPr lang="zh-CN" altLang="en-US" sz="3200" dirty="0"/>
              <a:t>    while(i&gt;0)</a:t>
            </a:r>
          </a:p>
          <a:p>
            <a:r>
              <a:rPr lang="zh-CN" altLang="en-US" sz="3200" dirty="0"/>
              <a:t>    {</a:t>
            </a:r>
          </a:p>
          <a:p>
            <a:r>
              <a:rPr lang="zh-CN" altLang="en-US" sz="3200" dirty="0"/>
              <a:t>        s+=c[i];</a:t>
            </a:r>
          </a:p>
          <a:p>
            <a:r>
              <a:rPr lang="zh-CN" altLang="en-US" sz="3200" dirty="0"/>
              <a:t>        i-=lowbit(i);</a:t>
            </a:r>
          </a:p>
          <a:p>
            <a:r>
              <a:rPr lang="zh-CN" altLang="en-US" sz="3200" dirty="0"/>
              <a:t>    }</a:t>
            </a:r>
          </a:p>
          <a:p>
            <a:r>
              <a:rPr lang="zh-CN" altLang="en-US" sz="3200" dirty="0"/>
              <a:t>    return s;</a:t>
            </a:r>
          </a:p>
          <a:p>
            <a:r>
              <a:rPr lang="zh-CN" altLang="en-US" sz="3200" dirty="0"/>
              <a:t>}</a:t>
            </a:r>
          </a:p>
          <a:p>
            <a:endParaRPr lang="zh-CN" altLang="en-US" sz="3200" dirty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75634" y="2630309"/>
            <a:ext cx="464661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/>
              <a:t>void add(int i,int val)</a:t>
            </a:r>
          </a:p>
          <a:p>
            <a:r>
              <a:rPr lang="zh-CN" altLang="zh-CN" sz="3200" dirty="0"/>
              <a:t>{</a:t>
            </a:r>
          </a:p>
          <a:p>
            <a:r>
              <a:rPr lang="zh-CN" altLang="zh-CN" sz="3200" dirty="0"/>
              <a:t>    while(i&lt;=n)</a:t>
            </a:r>
          </a:p>
          <a:p>
            <a:r>
              <a:rPr lang="zh-CN" altLang="zh-CN" sz="3200" dirty="0"/>
              <a:t>    {</a:t>
            </a:r>
          </a:p>
          <a:p>
            <a:r>
              <a:rPr lang="zh-CN" altLang="zh-CN" sz="3200" dirty="0"/>
              <a:t>        c[i]+=val;</a:t>
            </a:r>
          </a:p>
          <a:p>
            <a:r>
              <a:rPr lang="zh-CN" altLang="zh-CN" sz="3200" dirty="0"/>
              <a:t>        i+=lowbit(i);</a:t>
            </a:r>
          </a:p>
          <a:p>
            <a:r>
              <a:rPr lang="zh-CN" altLang="zh-CN" sz="3200" dirty="0"/>
              <a:t>    }</a:t>
            </a:r>
          </a:p>
          <a:p>
            <a:r>
              <a:rPr lang="zh-CN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8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线段</a:t>
            </a:r>
            <a:r>
              <a:rPr lang="zh-CN" altLang="en-US" dirty="0"/>
              <a:t>树是用一种树状结构来存储一个连续区间的信息的数据结构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主要用于处理一段</a:t>
            </a:r>
            <a:r>
              <a:rPr lang="zh-CN" altLang="en-US" dirty="0">
                <a:solidFill>
                  <a:srgbClr val="FF0000"/>
                </a:solidFill>
              </a:rPr>
              <a:t>连续区间</a:t>
            </a:r>
            <a:r>
              <a:rPr lang="zh-CN" altLang="en-US" dirty="0"/>
              <a:t>的插入</a:t>
            </a:r>
            <a:r>
              <a:rPr lang="en-US" altLang="zh-CN" dirty="0"/>
              <a:t>,</a:t>
            </a:r>
            <a:r>
              <a:rPr lang="zh-CN" altLang="en-US" dirty="0"/>
              <a:t>查找</a:t>
            </a:r>
            <a:r>
              <a:rPr lang="en-US" altLang="zh-CN" dirty="0"/>
              <a:t>,</a:t>
            </a:r>
            <a:r>
              <a:rPr lang="zh-CN" altLang="en-US" dirty="0"/>
              <a:t>统计</a:t>
            </a:r>
            <a:r>
              <a:rPr lang="en-US" altLang="zh-CN" dirty="0"/>
              <a:t>,</a:t>
            </a:r>
            <a:r>
              <a:rPr lang="zh-CN" altLang="en-US" dirty="0"/>
              <a:t>查询等操作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复杂度： 设区间长度是</a:t>
            </a:r>
            <a:r>
              <a:rPr lang="en-US" altLang="zh-CN" dirty="0"/>
              <a:t>n,</a:t>
            </a:r>
            <a:r>
              <a:rPr lang="zh-CN" altLang="en-US" dirty="0"/>
              <a:t>所有操作的复杂度是</a:t>
            </a:r>
            <a:r>
              <a:rPr lang="en-US" altLang="zh-CN" b="1" dirty="0" err="1"/>
              <a:t>logn</a:t>
            </a:r>
            <a:r>
              <a:rPr lang="zh-CN" altLang="en-US" dirty="0"/>
              <a:t>级别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0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961741"/>
          </a:xfrm>
        </p:spPr>
        <p:txBody>
          <a:bodyPr/>
          <a:lstStyle/>
          <a:p>
            <a:r>
              <a:rPr lang="zh-CN" altLang="en-US" dirty="0"/>
              <a:t>线段</a:t>
            </a:r>
            <a:r>
              <a:rPr lang="en-US" altLang="zh-CN" dirty="0"/>
              <a:t>[1, 7]</a:t>
            </a:r>
            <a:r>
              <a:rPr lang="zh-CN" altLang="en-US" dirty="0"/>
              <a:t>的线段树 和</a:t>
            </a:r>
            <a:r>
              <a:rPr lang="en-US" altLang="zh-CN" dirty="0"/>
              <a:t>[2, 5]</a:t>
            </a:r>
            <a:r>
              <a:rPr lang="zh-CN" altLang="en-US" dirty="0"/>
              <a:t>的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3289882"/>
            <a:ext cx="4608513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3289882"/>
            <a:ext cx="4427537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线段树的几点性质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6127123" cy="44261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lang="zh-CN" altLang="en-US" dirty="0"/>
              <a:t>线段树是平衡的</a:t>
            </a:r>
            <a:r>
              <a:rPr lang="en-US" altLang="zh-CN" dirty="0"/>
              <a:t>2</a:t>
            </a:r>
            <a:r>
              <a:rPr lang="zh-CN" altLang="en-US" dirty="0"/>
              <a:t>叉树</a:t>
            </a:r>
            <a:r>
              <a:rPr lang="en-US" altLang="zh-CN" dirty="0"/>
              <a:t>,</a:t>
            </a:r>
            <a:r>
              <a:rPr lang="zh-CN" altLang="en-US" dirty="0"/>
              <a:t>最大深度</a:t>
            </a:r>
            <a:r>
              <a:rPr lang="en-US" altLang="zh-CN" dirty="0" err="1"/>
              <a:t>logn</a:t>
            </a:r>
            <a:r>
              <a:rPr lang="en-US" altLang="zh-CN" dirty="0"/>
              <a:t>(n</a:t>
            </a:r>
            <a:r>
              <a:rPr lang="zh-CN" altLang="en-US" dirty="0"/>
              <a:t>为线段树所表示区间的长度</a:t>
            </a:r>
            <a:r>
              <a:rPr lang="en-US" altLang="zh-CN" dirty="0"/>
              <a:t>)</a:t>
            </a:r>
            <a:endParaRPr lang="zh-CN" altLang="en-US" dirty="0"/>
          </a:p>
          <a:p>
            <a:pPr marL="342900" indent="-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lang="zh-CN" altLang="en-US" dirty="0"/>
              <a:t>树中的每一个节点代表对应一个区间（叶子节点是一个点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lang="zh-CN" altLang="en-US" dirty="0"/>
              <a:t>每个节点（所代表的区间）完全包含它的所有子孙节点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Wingdings 2" panose="05020102010507070707" pitchFamily="18" charset="2"/>
              <a:buChar char=""/>
            </a:pPr>
            <a:r>
              <a:rPr lang="zh-CN" altLang="en-US" dirty="0"/>
              <a:t>对于任意两个节点（所代表的区间）：要么完全包含，要么互不相交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261" y="1790163"/>
            <a:ext cx="4427537" cy="47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7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线段树的几点性质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588276"/>
            <a:ext cx="6526368" cy="487691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lang="zh-CN" altLang="en-US" dirty="0"/>
              <a:t>在进行区间操作和统计时把区间等价转换成若干个子区间</a:t>
            </a:r>
            <a:r>
              <a:rPr lang="en-US" altLang="zh-CN" dirty="0"/>
              <a:t>(</a:t>
            </a:r>
            <a:r>
              <a:rPr lang="en-US" altLang="zh-CN" dirty="0" err="1"/>
              <a:t>logn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的相同操作。</a:t>
            </a:r>
            <a:endParaRPr lang="en-US" altLang="zh-CN" dirty="0"/>
          </a:p>
          <a:p>
            <a:pPr marL="342900" indent="-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lang="zh-CN" altLang="en-US" dirty="0"/>
              <a:t>任意的线段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在线段树的查询或查找过程中把这个线段最多分成</a:t>
            </a:r>
            <a:r>
              <a:rPr lang="en-US" altLang="zh-CN" dirty="0"/>
              <a:t>log(b-a)</a:t>
            </a:r>
            <a:r>
              <a:rPr lang="zh-CN" altLang="en-US" dirty="0"/>
              <a:t>份（显然每一层最多</a:t>
            </a:r>
            <a:r>
              <a:rPr lang="en-US" altLang="zh-CN" dirty="0"/>
              <a:t>2</a:t>
            </a:r>
            <a:r>
              <a:rPr lang="zh-CN" altLang="en-US" dirty="0"/>
              <a:t>个区间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42900" indent="-342900">
              <a:lnSpc>
                <a:spcPct val="80000"/>
              </a:lnSpc>
              <a:buFont typeface="Wingdings 2" panose="05020102010507070707" pitchFamily="18" charset="2"/>
              <a:buChar char=""/>
            </a:pPr>
            <a:r>
              <a:rPr lang="en-US" altLang="zh-CN" dirty="0"/>
              <a:t>So</a:t>
            </a:r>
            <a:r>
              <a:rPr lang="zh-CN" altLang="en-US" dirty="0"/>
              <a:t>，线段树除建树外的操作都是</a:t>
            </a:r>
            <a:r>
              <a:rPr lang="en-US" altLang="zh-CN" dirty="0"/>
              <a:t>log(n)</a:t>
            </a:r>
            <a:r>
              <a:rPr lang="zh-CN" altLang="en-US" dirty="0"/>
              <a:t>级别的复杂度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17" y="1893620"/>
            <a:ext cx="4427537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6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线段树的每个节点上往往都增加了一些其他的域。在这些域中保存了某种动态维护的信息，视不同情况而定。这些域使得线段树具有极大的灵活性，可以适应不同的需求。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2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用线段树来维护每个区间的和</a:t>
            </a:r>
            <a:endParaRPr lang="en-US" altLang="zh-CN" dirty="0"/>
          </a:p>
          <a:p>
            <a:r>
              <a:rPr lang="en-US" altLang="zh-CN" dirty="0"/>
              <a:t>For example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个数分别为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4 5 6 3 2 7 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6449231" y="3737506"/>
            <a:ext cx="936625" cy="649287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[1,2]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8030380" y="3737506"/>
            <a:ext cx="935038" cy="649287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[3,4]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7233456" y="2604030"/>
            <a:ext cx="936625" cy="647700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[1,4]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10271931" y="2604030"/>
            <a:ext cx="936625" cy="647700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[5,7]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8739994" y="1418167"/>
            <a:ext cx="936625" cy="647700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[1,7]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18"/>
          <p:cNvSpPr>
            <a:spLocks noChangeArrowheads="1"/>
          </p:cNvSpPr>
          <p:nvPr/>
        </p:nvSpPr>
        <p:spPr bwMode="auto">
          <a:xfrm>
            <a:off x="6265081" y="4856692"/>
            <a:ext cx="468313" cy="649288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1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9686144" y="3731156"/>
            <a:ext cx="935037" cy="649287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[5,6]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903381" y="4901142"/>
            <a:ext cx="468313" cy="649288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3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8611406" y="4885267"/>
            <a:ext cx="466725" cy="647700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4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24"/>
          <p:cNvSpPr>
            <a:spLocks noChangeArrowheads="1"/>
          </p:cNvSpPr>
          <p:nvPr/>
        </p:nvSpPr>
        <p:spPr bwMode="auto">
          <a:xfrm>
            <a:off x="7035018" y="4856692"/>
            <a:ext cx="468312" cy="649288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2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25"/>
          <p:cNvSpPr>
            <a:spLocks noChangeArrowheads="1"/>
          </p:cNvSpPr>
          <p:nvPr/>
        </p:nvSpPr>
        <p:spPr bwMode="auto">
          <a:xfrm>
            <a:off x="9546443" y="4885267"/>
            <a:ext cx="468312" cy="647700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5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10271931" y="4885267"/>
            <a:ext cx="468313" cy="647700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6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27"/>
          <p:cNvSpPr>
            <a:spLocks noChangeArrowheads="1"/>
          </p:cNvSpPr>
          <p:nvPr/>
        </p:nvSpPr>
        <p:spPr bwMode="auto">
          <a:xfrm>
            <a:off x="11186331" y="3731156"/>
            <a:ext cx="468313" cy="649287"/>
          </a:xfrm>
          <a:prstGeom prst="rect">
            <a:avLst/>
          </a:prstGeom>
          <a:solidFill>
            <a:srgbClr val="00B050"/>
          </a:solidFill>
          <a:ln w="25400">
            <a:solidFill>
              <a:srgbClr val="7EDC96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Goudy Old Style" panose="02020502050305020303" pitchFamily="18" charset="0"/>
                <a:sym typeface="Goudy Old Style" panose="02020502050305020303" pitchFamily="18" charset="0"/>
              </a:rPr>
              <a:t>7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7" name="直接连接符 31"/>
          <p:cNvCxnSpPr>
            <a:cxnSpLocks noChangeShapeType="1"/>
            <a:stCxn id="6" idx="2"/>
            <a:endCxn id="4" idx="0"/>
          </p:cNvCxnSpPr>
          <p:nvPr/>
        </p:nvCxnSpPr>
        <p:spPr bwMode="auto">
          <a:xfrm flipH="1">
            <a:off x="6917544" y="3251731"/>
            <a:ext cx="784225" cy="4857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33"/>
          <p:cNvCxnSpPr>
            <a:cxnSpLocks noChangeShapeType="1"/>
            <a:stCxn id="4" idx="2"/>
            <a:endCxn id="9" idx="0"/>
          </p:cNvCxnSpPr>
          <p:nvPr/>
        </p:nvCxnSpPr>
        <p:spPr bwMode="auto">
          <a:xfrm flipH="1">
            <a:off x="6500031" y="4385206"/>
            <a:ext cx="417513" cy="4714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35"/>
          <p:cNvCxnSpPr>
            <a:cxnSpLocks noChangeShapeType="1"/>
            <a:stCxn id="8" idx="2"/>
            <a:endCxn id="7" idx="0"/>
          </p:cNvCxnSpPr>
          <p:nvPr/>
        </p:nvCxnSpPr>
        <p:spPr bwMode="auto">
          <a:xfrm>
            <a:off x="9208305" y="2065868"/>
            <a:ext cx="1531938" cy="5365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37"/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7701769" y="3251731"/>
            <a:ext cx="795337" cy="4857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39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6917544" y="4385206"/>
            <a:ext cx="350837" cy="4714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41"/>
          <p:cNvCxnSpPr>
            <a:cxnSpLocks noChangeShapeType="1"/>
            <a:stCxn id="5" idx="2"/>
            <a:endCxn id="11" idx="0"/>
          </p:cNvCxnSpPr>
          <p:nvPr/>
        </p:nvCxnSpPr>
        <p:spPr bwMode="auto">
          <a:xfrm flipH="1">
            <a:off x="8138331" y="4385206"/>
            <a:ext cx="358775" cy="51593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43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8497106" y="4385205"/>
            <a:ext cx="347663" cy="500062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45"/>
          <p:cNvCxnSpPr>
            <a:cxnSpLocks noChangeShapeType="1"/>
            <a:stCxn id="10" idx="2"/>
            <a:endCxn id="14" idx="0"/>
          </p:cNvCxnSpPr>
          <p:nvPr/>
        </p:nvCxnSpPr>
        <p:spPr bwMode="auto">
          <a:xfrm flipH="1">
            <a:off x="9781393" y="4380443"/>
            <a:ext cx="373062" cy="5048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47"/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10154456" y="4380443"/>
            <a:ext cx="352425" cy="5048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49"/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10154455" y="3251731"/>
            <a:ext cx="585788" cy="4794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51"/>
          <p:cNvCxnSpPr>
            <a:cxnSpLocks noChangeShapeType="1"/>
            <a:stCxn id="7" idx="2"/>
            <a:endCxn id="16" idx="0"/>
          </p:cNvCxnSpPr>
          <p:nvPr/>
        </p:nvCxnSpPr>
        <p:spPr bwMode="auto">
          <a:xfrm>
            <a:off x="10740244" y="3251731"/>
            <a:ext cx="681037" cy="4794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53"/>
          <p:cNvCxnSpPr>
            <a:cxnSpLocks noChangeShapeType="1"/>
            <a:stCxn id="8" idx="2"/>
            <a:endCxn id="6" idx="0"/>
          </p:cNvCxnSpPr>
          <p:nvPr/>
        </p:nvCxnSpPr>
        <p:spPr bwMode="auto">
          <a:xfrm flipH="1">
            <a:off x="7701769" y="2065868"/>
            <a:ext cx="1506537" cy="5365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33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onstantia-Franklin Gothic Book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491</TotalTime>
  <Words>1650</Words>
  <Application>Microsoft Office PowerPoint</Application>
  <PresentationFormat>自定义</PresentationFormat>
  <Paragraphs>202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天体</vt:lpstr>
      <vt:lpstr>数据结构基础——线段树</vt:lpstr>
      <vt:lpstr>引入1：</vt:lpstr>
      <vt:lpstr>引入2： RMQ (Range Minimum/Maximum Query)问题</vt:lpstr>
      <vt:lpstr>线段树</vt:lpstr>
      <vt:lpstr>线段树</vt:lpstr>
      <vt:lpstr>线段树的几点性质</vt:lpstr>
      <vt:lpstr>线段树的几点性质</vt:lpstr>
      <vt:lpstr>线段树的运用</vt:lpstr>
      <vt:lpstr>PowerPoint 演示文稿</vt:lpstr>
      <vt:lpstr>例1：</vt:lpstr>
      <vt:lpstr>PowerPoint 演示文稿</vt:lpstr>
      <vt:lpstr>PowerPoint 演示文稿</vt:lpstr>
      <vt:lpstr>例2：</vt:lpstr>
      <vt:lpstr>例2：</vt:lpstr>
      <vt:lpstr>PowerPoint 演示文稿</vt:lpstr>
      <vt:lpstr>PowerPoint 演示文稿</vt:lpstr>
      <vt:lpstr>例2：</vt:lpstr>
      <vt:lpstr>例3:</vt:lpstr>
      <vt:lpstr>PowerPoint 演示文稿</vt:lpstr>
      <vt:lpstr>例3：</vt:lpstr>
      <vt:lpstr>PowerPoint 演示文稿</vt:lpstr>
      <vt:lpstr>例4：</vt:lpstr>
      <vt:lpstr>例5:</vt:lpstr>
      <vt:lpstr>例6:</vt:lpstr>
      <vt:lpstr>例7：</vt:lpstr>
      <vt:lpstr>例7：</vt:lpstr>
      <vt:lpstr>PowerPoint 演示文稿</vt:lpstr>
      <vt:lpstr>例8:</vt:lpstr>
      <vt:lpstr>例9:</vt:lpstr>
      <vt:lpstr>例10：</vt:lpstr>
      <vt:lpstr>例10：</vt:lpstr>
      <vt:lpstr>例10：</vt:lpstr>
      <vt:lpstr>PowerPoint 演示文稿</vt:lpstr>
      <vt:lpstr>PowerPoint 演示文稿</vt:lpstr>
      <vt:lpstr>树状数组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枚举与分治</dc:title>
  <dc:creator>Siyu Deng</dc:creator>
  <cp:lastModifiedBy>teacher</cp:lastModifiedBy>
  <cp:revision>11</cp:revision>
  <dcterms:created xsi:type="dcterms:W3CDTF">2018-02-17T12:47:52Z</dcterms:created>
  <dcterms:modified xsi:type="dcterms:W3CDTF">2019-02-11T02:17:40Z</dcterms:modified>
</cp:coreProperties>
</file>