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0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7" r:id="rId15"/>
    <p:sldId id="278" r:id="rId16"/>
    <p:sldId id="279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7" autoAdjust="0"/>
  </p:normalViewPr>
  <p:slideViewPr>
    <p:cSldViewPr>
      <p:cViewPr varScale="1">
        <p:scale>
          <a:sx n="139" d="100"/>
          <a:sy n="139" d="100"/>
        </p:scale>
        <p:origin x="-75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2480517"/>
            <a:ext cx="7117180" cy="1102519"/>
          </a:xfrm>
        </p:spPr>
        <p:txBody>
          <a:bodyPr anchor="b"/>
          <a:lstStyle>
            <a:lvl1pPr>
              <a:defRPr sz="4400" b="1"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3583035"/>
            <a:ext cx="7117180" cy="64606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355521"/>
            <a:ext cx="7123080" cy="30385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506792"/>
            <a:ext cx="1472962" cy="388899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506793"/>
            <a:ext cx="5467557" cy="38889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2481436"/>
            <a:ext cx="7117178" cy="11016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3583036"/>
            <a:ext cx="7117178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3080" cy="6933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3" y="1357312"/>
            <a:ext cx="3471277" cy="303847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357312"/>
            <a:ext cx="3469242" cy="3038477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9695"/>
            <a:ext cx="3471277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3" y="1791892"/>
            <a:ext cx="3471277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1" y="1359695"/>
            <a:ext cx="3471275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1791892"/>
            <a:ext cx="3471275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34566"/>
            <a:ext cx="2660650" cy="889396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5" y="334566"/>
            <a:ext cx="4279869" cy="406122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223962"/>
            <a:ext cx="2660650" cy="317182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4" y="1040293"/>
            <a:ext cx="3297953" cy="83494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1875234"/>
            <a:ext cx="3297954" cy="18976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745791"/>
            <a:ext cx="1847138" cy="114782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201134"/>
            <a:ext cx="3429000" cy="257175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3031932"/>
            <a:ext cx="1743945" cy="1431926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9" y="821483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30" y="21220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4296851"/>
            <a:ext cx="1909234" cy="895317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46282"/>
            <a:ext cx="1449107" cy="1257798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4" y="-121217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1" y="49555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2" y="-46282"/>
            <a:ext cx="1694467" cy="1257798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46281"/>
            <a:ext cx="1909234" cy="1279086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821482"/>
            <a:ext cx="1697544" cy="1431926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3855260"/>
            <a:ext cx="1137194" cy="1319797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2" y="327218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3711574"/>
            <a:ext cx="1353860" cy="1431926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2" y="3592752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4" y="587991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4" y="385526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448396"/>
            <a:ext cx="793794" cy="939689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154884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8" y="1087984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1537445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1996226"/>
            <a:ext cx="721308" cy="540981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75732"/>
            <a:ext cx="1193676" cy="523361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75732"/>
            <a:ext cx="1029028" cy="344917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75732"/>
            <a:ext cx="590263" cy="459217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3" y="3241338"/>
            <a:ext cx="1396887" cy="1047665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2" y="4867474"/>
            <a:ext cx="1115939" cy="332827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8000" y="4806630"/>
            <a:ext cx="1237019" cy="393671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4806631"/>
            <a:ext cx="1211408" cy="393670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3706489"/>
            <a:ext cx="611230" cy="4584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4629427"/>
            <a:ext cx="778097" cy="56274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3868931"/>
            <a:ext cx="563524" cy="67317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361790"/>
            <a:ext cx="598416" cy="679278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9" y="627595"/>
            <a:ext cx="910817" cy="68311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4" y="1089195"/>
            <a:ext cx="772993" cy="5797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415237"/>
            <a:ext cx="610366" cy="45777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439762"/>
            <a:ext cx="521764" cy="3913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46282"/>
            <a:ext cx="910818" cy="563125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46281"/>
            <a:ext cx="473874" cy="459758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9" y="212200"/>
            <a:ext cx="1128521" cy="84639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562202"/>
            <a:ext cx="277280" cy="680994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546373"/>
            <a:ext cx="969734" cy="72730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994857"/>
            <a:ext cx="608190" cy="45614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2" y="420857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3" y="393169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5" y="3696125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4249883"/>
            <a:ext cx="605634" cy="45422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2" y="3073382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7" y="3793409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3592751"/>
            <a:ext cx="503408" cy="415163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5113" cy="693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5521"/>
            <a:ext cx="7125112" cy="303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446385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6" y="4463858"/>
            <a:ext cx="5256399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9" y="4463858"/>
            <a:ext cx="60828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4090667"/>
            <a:ext cx="1909234" cy="1101501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2537206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26520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27663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7" y="2024197"/>
            <a:ext cx="467627" cy="35072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2374916"/>
            <a:ext cx="458770" cy="34407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9" y="2537207"/>
            <a:ext cx="352045" cy="2640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1936109"/>
            <a:ext cx="1360441" cy="1431926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4" y="1796562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chemeClr val="tx1"/>
          </a:solidFill>
          <a:latin typeface="华文行楷" panose="02010800040101010101" pitchFamily="2" charset="-122"/>
          <a:ea typeface="华文行楷" panose="02010800040101010101" pitchFamily="2" charset="-122"/>
          <a:cs typeface="华文行楷" panose="02010800040101010101" pitchFamily="2" charset="-122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 baseline="0">
          <a:solidFill>
            <a:schemeClr val="tx1"/>
          </a:solidFill>
          <a:latin typeface="Arial" panose="020B0604020202020204" pitchFamily="34" charset="0"/>
          <a:ea typeface="华文宋体" panose="02010600040101010101" pitchFamily="2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 baseline="0">
          <a:solidFill>
            <a:schemeClr val="tx1"/>
          </a:solidFill>
          <a:latin typeface="Arial" panose="020B0604020202020204" pitchFamily="34" charset="0"/>
          <a:ea typeface="华文宋体" panose="02010600040101010101" pitchFamily="2" charset="-122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 baseline="0">
          <a:solidFill>
            <a:schemeClr val="tx1"/>
          </a:solidFill>
          <a:latin typeface="Arial" panose="020B0604020202020204" pitchFamily="34" charset="0"/>
          <a:ea typeface="华文宋体" panose="02010600040101010101" pitchFamily="2" charset="-122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 baseline="0">
          <a:solidFill>
            <a:schemeClr val="tx1"/>
          </a:solidFill>
          <a:latin typeface="Arial" panose="020B0604020202020204" pitchFamily="34" charset="0"/>
          <a:ea typeface="华文宋体" panose="02010600040101010101" pitchFamily="2" charset="-122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 baseline="0">
          <a:solidFill>
            <a:schemeClr val="tx1"/>
          </a:solidFill>
          <a:latin typeface="Arial" panose="020B0604020202020204" pitchFamily="34" charset="0"/>
          <a:ea typeface="华文宋体" panose="02010600040101010101" pitchFamily="2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6600" dirty="0" smtClean="0"/>
              <a:t>最近公共祖先</a:t>
            </a:r>
            <a:endParaRPr lang="zh-CN" altLang="en-US" sz="66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LCA</a:t>
            </a:r>
            <a:r>
              <a:rPr lang="zh-CN" altLang="en-US" dirty="0" smtClean="0"/>
              <a:t>问题转化成</a:t>
            </a:r>
            <a:r>
              <a:rPr lang="en-US" altLang="zh-CN" dirty="0" smtClean="0"/>
              <a:t>RMQ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．对有根树</a:t>
            </a:r>
            <a:r>
              <a:rPr lang="en-US" altLang="zh-CN" dirty="0"/>
              <a:t>T</a:t>
            </a:r>
            <a:r>
              <a:rPr lang="zh-CN" altLang="zh-CN" dirty="0"/>
              <a:t>进行</a:t>
            </a:r>
            <a:r>
              <a:rPr lang="en-US" altLang="zh-CN" dirty="0"/>
              <a:t>DFS</a:t>
            </a:r>
            <a:r>
              <a:rPr lang="zh-CN" altLang="zh-CN" dirty="0"/>
              <a:t>，将遍历到的结点按照顺序记下，我们将得到一个长度为</a:t>
            </a:r>
            <a:r>
              <a:rPr lang="en-US" altLang="zh-CN" dirty="0"/>
              <a:t>2N – 1</a:t>
            </a:r>
            <a:r>
              <a:rPr lang="zh-CN" altLang="zh-CN" dirty="0"/>
              <a:t>的序列，称之为</a:t>
            </a:r>
            <a:r>
              <a:rPr lang="en-US" altLang="zh-CN" dirty="0"/>
              <a:t>T</a:t>
            </a:r>
            <a:r>
              <a:rPr lang="zh-CN" altLang="zh-CN" dirty="0"/>
              <a:t>的欧拉序列</a:t>
            </a:r>
            <a:r>
              <a:rPr lang="en-US" altLang="zh-CN" dirty="0"/>
              <a:t>F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．每个结点都在欧拉序列中出现，我们记录结点</a:t>
            </a:r>
            <a:r>
              <a:rPr lang="en-US" altLang="zh-CN" dirty="0"/>
              <a:t>u</a:t>
            </a:r>
            <a:r>
              <a:rPr lang="zh-CN" altLang="zh-CN" dirty="0"/>
              <a:t>在欧拉序列中第一次出现的位置为</a:t>
            </a:r>
            <a:r>
              <a:rPr lang="en-US" altLang="zh-CN" dirty="0" err="1"/>
              <a:t>pos</a:t>
            </a:r>
            <a:r>
              <a:rPr lang="en-US" altLang="zh-CN" dirty="0"/>
              <a:t>(u)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3. </a:t>
            </a:r>
            <a:r>
              <a:rPr lang="zh-CN" altLang="zh-CN" dirty="0"/>
              <a:t>根据</a:t>
            </a:r>
            <a:r>
              <a:rPr lang="en-US" altLang="zh-CN" dirty="0"/>
              <a:t>DFS</a:t>
            </a:r>
            <a:r>
              <a:rPr lang="zh-CN" altLang="zh-CN" dirty="0"/>
              <a:t>的性质，对于两结点</a:t>
            </a:r>
            <a:r>
              <a:rPr lang="en-US" altLang="zh-CN" dirty="0"/>
              <a:t>u</a:t>
            </a:r>
            <a:r>
              <a:rPr lang="zh-CN" altLang="zh-CN" dirty="0"/>
              <a:t>、</a:t>
            </a:r>
            <a:r>
              <a:rPr lang="en-US" altLang="zh-CN" dirty="0"/>
              <a:t>v</a:t>
            </a:r>
            <a:r>
              <a:rPr lang="zh-CN" altLang="zh-CN" dirty="0"/>
              <a:t>，从</a:t>
            </a:r>
            <a:r>
              <a:rPr lang="en-US" altLang="zh-CN" dirty="0" err="1"/>
              <a:t>pos</a:t>
            </a:r>
            <a:r>
              <a:rPr lang="en-US" altLang="zh-CN" dirty="0"/>
              <a:t>(u)</a:t>
            </a:r>
            <a:r>
              <a:rPr lang="zh-CN" altLang="zh-CN" dirty="0"/>
              <a:t>遍历到</a:t>
            </a:r>
            <a:r>
              <a:rPr lang="en-US" altLang="zh-CN" dirty="0" err="1"/>
              <a:t>pos</a:t>
            </a:r>
            <a:r>
              <a:rPr lang="en-US" altLang="zh-CN" dirty="0"/>
              <a:t>(v)</a:t>
            </a:r>
            <a:r>
              <a:rPr lang="zh-CN" altLang="zh-CN" dirty="0"/>
              <a:t>的过程中经过</a:t>
            </a:r>
            <a:r>
              <a:rPr lang="en-US" altLang="zh-CN" dirty="0"/>
              <a:t>LCA(u, v)</a:t>
            </a:r>
            <a:r>
              <a:rPr lang="zh-CN" altLang="zh-CN" dirty="0"/>
              <a:t>有且仅有一次，且深度是深度序列</a:t>
            </a:r>
            <a:r>
              <a:rPr lang="en-US" altLang="zh-CN" dirty="0"/>
              <a:t>B[</a:t>
            </a:r>
            <a:r>
              <a:rPr lang="en-US" altLang="zh-CN" dirty="0" err="1"/>
              <a:t>pos</a:t>
            </a:r>
            <a:r>
              <a:rPr lang="en-US" altLang="zh-CN" dirty="0"/>
              <a:t>(u)</a:t>
            </a:r>
            <a:r>
              <a:rPr lang="zh-CN" altLang="zh-CN" dirty="0"/>
              <a:t>…</a:t>
            </a:r>
            <a:r>
              <a:rPr lang="en-US" altLang="zh-CN" dirty="0" err="1"/>
              <a:t>pos</a:t>
            </a:r>
            <a:r>
              <a:rPr lang="en-US" altLang="zh-CN" dirty="0"/>
              <a:t>(v)]</a:t>
            </a:r>
            <a:r>
              <a:rPr lang="zh-CN" altLang="zh-CN" dirty="0"/>
              <a:t>中最小的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然后就转化成</a:t>
            </a:r>
            <a:r>
              <a:rPr lang="en-US" altLang="zh-CN" dirty="0" err="1" smtClean="0"/>
              <a:t>lca</a:t>
            </a:r>
            <a:r>
              <a:rPr lang="zh-CN" altLang="en-US" dirty="0" smtClean="0"/>
              <a:t>啰！</a:t>
            </a:r>
            <a:endParaRPr lang="en-US" altLang="zh-CN" dirty="0" smtClean="0"/>
          </a:p>
          <a:p>
            <a:r>
              <a:rPr lang="en-US" altLang="zh-CN" b="1" dirty="0"/>
              <a:t>LCA(T, u, v) = RMQ(B, </a:t>
            </a:r>
            <a:r>
              <a:rPr lang="en-US" altLang="zh-CN" b="1" dirty="0" err="1"/>
              <a:t>pos</a:t>
            </a:r>
            <a:r>
              <a:rPr lang="en-US" altLang="zh-CN" b="1" dirty="0"/>
              <a:t>(u), </a:t>
            </a:r>
            <a:r>
              <a:rPr lang="en-US" altLang="zh-CN" b="1" dirty="0" err="1"/>
              <a:t>pos</a:t>
            </a:r>
            <a:r>
              <a:rPr lang="en-US" altLang="zh-CN" b="1" dirty="0"/>
              <a:t>(v</a:t>
            </a:r>
            <a:r>
              <a:rPr lang="en-US" altLang="zh-CN" b="1" dirty="0" smtClean="0"/>
              <a:t>))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808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LCA</a:t>
            </a:r>
            <a:r>
              <a:rPr lang="zh-CN" altLang="en-US" dirty="0" smtClean="0"/>
              <a:t>问题转化成</a:t>
            </a:r>
            <a:r>
              <a:rPr lang="en-US" altLang="zh-CN" dirty="0" smtClean="0"/>
              <a:t>RMQ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430362"/>
              </p:ext>
            </p:extLst>
          </p:nvPr>
        </p:nvGraphicFramePr>
        <p:xfrm>
          <a:off x="763465" y="3057804"/>
          <a:ext cx="7992891" cy="6858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56626"/>
                <a:gridCol w="585115"/>
                <a:gridCol w="585115"/>
                <a:gridCol w="585115"/>
                <a:gridCol w="585115"/>
                <a:gridCol w="585115"/>
                <a:gridCol w="585115"/>
                <a:gridCol w="585115"/>
                <a:gridCol w="585115"/>
                <a:gridCol w="585115"/>
                <a:gridCol w="585115"/>
                <a:gridCol w="585115"/>
              </a:tblGrid>
              <a:tr h="34290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欧拉序列</a:t>
                      </a:r>
                      <a:r>
                        <a:rPr lang="en-US" sz="1500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F</a:t>
                      </a:r>
                      <a:endParaRPr lang="zh-CN" sz="1500" kern="1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zh-CN" sz="1500" kern="1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2</a:t>
                      </a:r>
                      <a:endParaRPr lang="zh-CN" sz="1500" kern="1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5</a:t>
                      </a:r>
                      <a:endParaRPr lang="zh-CN" sz="1500" kern="1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2</a:t>
                      </a:r>
                      <a:endParaRPr lang="zh-CN" sz="1500" kern="1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6</a:t>
                      </a:r>
                      <a:endParaRPr lang="zh-CN" sz="1500" kern="10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2</a:t>
                      </a:r>
                      <a:endParaRPr lang="zh-CN" sz="1500" kern="10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zh-CN" sz="1500" kern="10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3</a:t>
                      </a:r>
                      <a:endParaRPr lang="zh-CN" sz="1500" kern="10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zh-CN" sz="1500" kern="1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4</a:t>
                      </a:r>
                      <a:endParaRPr lang="zh-CN" sz="1500" kern="10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zh-CN" sz="1500" kern="10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深度序列</a:t>
                      </a:r>
                      <a:r>
                        <a:rPr lang="en-US" sz="1500" kern="1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B</a:t>
                      </a:r>
                      <a:endParaRPr lang="zh-CN" sz="1500" kern="10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zh-CN" sz="1500" kern="10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zh-CN" sz="1500" kern="10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2</a:t>
                      </a:r>
                      <a:endParaRPr lang="zh-CN" sz="1500" kern="10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zh-CN" sz="1500" kern="1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2</a:t>
                      </a:r>
                      <a:endParaRPr lang="zh-CN" sz="1500" kern="1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zh-CN" sz="1500" kern="1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zh-CN" sz="1500" kern="1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zh-CN" sz="1500" kern="1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zh-CN" sz="1500" kern="1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zh-CN" sz="1500" kern="1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zh-CN" sz="1500" kern="1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03598"/>
            <a:ext cx="4752528" cy="1649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152697"/>
              </p:ext>
            </p:extLst>
          </p:nvPr>
        </p:nvGraphicFramePr>
        <p:xfrm>
          <a:off x="899593" y="3921900"/>
          <a:ext cx="7200801" cy="6858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212011"/>
                <a:gridCol w="831465"/>
                <a:gridCol w="831465"/>
                <a:gridCol w="831465"/>
                <a:gridCol w="831465"/>
                <a:gridCol w="831465"/>
                <a:gridCol w="831465"/>
              </a:tblGrid>
              <a:tr h="34290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500" b="1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u</a:t>
                      </a:r>
                      <a:endParaRPr kumimoji="0" lang="zh-CN" sz="1500" b="1" kern="1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500" b="1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kumimoji="0" lang="zh-CN" sz="1500" b="1" kern="1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500" b="1" kern="1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kumimoji="0" lang="zh-CN" sz="1500" b="1" kern="10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500" b="1" kern="1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kumimoji="0" lang="zh-CN" sz="1500" b="1" kern="10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500" b="1" kern="1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kumimoji="0" lang="zh-CN" sz="1500" b="1" kern="10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500" b="1" kern="1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kumimoji="0" lang="zh-CN" sz="1500" b="1" kern="10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500" b="1" kern="1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endParaRPr kumimoji="0" lang="zh-CN" sz="1500" b="1" kern="10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500" b="1" kern="100" dirty="0" err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pos</a:t>
                      </a:r>
                      <a:r>
                        <a:rPr kumimoji="0" lang="en-US" sz="1500" b="1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(u)</a:t>
                      </a:r>
                      <a:endParaRPr kumimoji="0" lang="zh-CN" sz="1500" b="1" kern="1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500" b="1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kumimoji="0" lang="zh-CN" sz="1500" b="1" kern="1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500" b="1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kumimoji="0" lang="zh-CN" sz="1500" b="1" kern="1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500" b="1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endParaRPr kumimoji="0" lang="zh-CN" sz="1500" b="1" kern="1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500" b="1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  <a:endParaRPr kumimoji="0" lang="zh-CN" sz="1500" b="1" kern="1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500" b="1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kumimoji="0" lang="zh-CN" sz="1500" b="1" kern="1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500" b="1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kumimoji="0" lang="zh-CN" sz="1500" b="1" kern="1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61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0176"/>
            <a:ext cx="4958981" cy="210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301720"/>
            <a:ext cx="6228183" cy="275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981" y="1103077"/>
            <a:ext cx="4185019" cy="992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53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树上倍增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表示点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向上第</a:t>
            </a:r>
            <a:r>
              <a:rPr lang="en-US" altLang="zh-CN" dirty="0" smtClean="0"/>
              <a:t>2^j</a:t>
            </a:r>
            <a:r>
              <a:rPr lang="zh-CN" altLang="en-US" dirty="0" smtClean="0"/>
              <a:t>层的祖先是哪一个点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][0] =fa[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F[F[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][j-1]][j-1]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3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深度不同，先把深度调浅，使他变得和浅的那个</a:t>
            </a:r>
            <a:r>
              <a:rPr lang="zh-CN" altLang="en-US" dirty="0" smtClean="0"/>
              <a:t>一样</a:t>
            </a:r>
            <a:endParaRPr lang="en-US" altLang="zh-CN" dirty="0" smtClean="0"/>
          </a:p>
          <a:p>
            <a:r>
              <a:rPr lang="zh-CN" altLang="en-US" dirty="0" smtClean="0"/>
              <a:t>现在</a:t>
            </a:r>
            <a:r>
              <a:rPr lang="zh-CN" altLang="en-US" dirty="0"/>
              <a:t>已经保证了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的深度一样，所以我们只要把两个一起一步一步往上移动，直到他们到达同一个节点，也就是他们的最近公共祖先了。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26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移到同一深度（设</a:t>
            </a:r>
            <a:r>
              <a:rPr lang="en-US" altLang="zh-CN" dirty="0"/>
              <a:t>depth[x]</a:t>
            </a:r>
            <a:r>
              <a:rPr lang="zh-CN" altLang="en-US" dirty="0"/>
              <a:t>为节点</a:t>
            </a:r>
            <a:r>
              <a:rPr lang="en-US" altLang="zh-CN" dirty="0"/>
              <a:t>x</a:t>
            </a:r>
            <a:r>
              <a:rPr lang="zh-CN" altLang="en-US" dirty="0"/>
              <a:t>的深度），假设</a:t>
            </a:r>
            <a:r>
              <a:rPr lang="en-US" altLang="zh-CN" dirty="0"/>
              <a:t>depth[a]&lt;=depth[b],</a:t>
            </a:r>
            <a:r>
              <a:rPr lang="zh-CN" altLang="en-US" dirty="0"/>
              <a:t>所以我们的目的是把</a:t>
            </a:r>
            <a:r>
              <a:rPr lang="en-US" altLang="zh-CN" dirty="0"/>
              <a:t>b</a:t>
            </a:r>
            <a:r>
              <a:rPr lang="zh-CN" altLang="en-US" dirty="0"/>
              <a:t>向上移动</a:t>
            </a:r>
            <a:r>
              <a:rPr lang="en-US" altLang="zh-CN" dirty="0" err="1"/>
              <a:t>i</a:t>
            </a:r>
            <a:r>
              <a:rPr lang="en-US" altLang="zh-CN" dirty="0"/>
              <a:t>=(depth[b]-depth[a])</a:t>
            </a:r>
            <a:r>
              <a:rPr lang="zh-CN" altLang="en-US" dirty="0"/>
              <a:t>层，那么，由于之前有预处理的</a:t>
            </a:r>
            <a:r>
              <a:rPr lang="en-US" altLang="zh-CN" dirty="0" smtClean="0"/>
              <a:t>f</a:t>
            </a:r>
            <a:r>
              <a:rPr lang="zh-CN" altLang="en-US" dirty="0" smtClean="0"/>
              <a:t>数组</a:t>
            </a:r>
            <a:r>
              <a:rPr lang="zh-CN" altLang="en-US" dirty="0"/>
              <a:t>，我们把</a:t>
            </a:r>
            <a:r>
              <a:rPr lang="en-US" altLang="zh-CN" dirty="0" err="1"/>
              <a:t>i</a:t>
            </a:r>
            <a:r>
              <a:rPr lang="zh-CN" altLang="en-US" dirty="0"/>
              <a:t>写成二进制形势，然后利用</a:t>
            </a:r>
            <a:r>
              <a:rPr lang="en-US" altLang="zh-CN" dirty="0" smtClean="0"/>
              <a:t>f</a:t>
            </a:r>
            <a:r>
              <a:rPr lang="zh-CN" altLang="en-US" dirty="0" smtClean="0"/>
              <a:t>数组</a:t>
            </a:r>
            <a:r>
              <a:rPr lang="zh-CN" altLang="en-US" dirty="0"/>
              <a:t>来在</a:t>
            </a:r>
            <a:r>
              <a:rPr lang="en-US" altLang="zh-CN" dirty="0"/>
              <a:t>log n</a:t>
            </a:r>
            <a:r>
              <a:rPr lang="zh-CN" altLang="en-US" dirty="0"/>
              <a:t>的复杂度中完成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寻找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LCA</a:t>
            </a:r>
            <a:r>
              <a:rPr lang="zh-CN" altLang="en-US" dirty="0"/>
              <a:t>下一层的两个祖先。利用之前的那个性质，再利用倍增，如果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的第</a:t>
            </a:r>
            <a:r>
              <a:rPr lang="en-US" altLang="zh-CN" dirty="0"/>
              <a:t>2^k</a:t>
            </a:r>
            <a:r>
              <a:rPr lang="zh-CN" altLang="en-US" dirty="0"/>
              <a:t>个祖先不是同一个，那么把</a:t>
            </a:r>
            <a:r>
              <a:rPr lang="en-US" altLang="zh-CN" dirty="0"/>
              <a:t>a</a:t>
            </a:r>
            <a:r>
              <a:rPr lang="zh-CN" altLang="en-US" dirty="0"/>
              <a:t>改为</a:t>
            </a:r>
            <a:r>
              <a:rPr lang="en-US" altLang="zh-CN" dirty="0"/>
              <a:t>fa[a][k],b</a:t>
            </a:r>
            <a:r>
              <a:rPr lang="zh-CN" altLang="en-US" dirty="0"/>
              <a:t>改为</a:t>
            </a:r>
            <a:r>
              <a:rPr lang="en-US" altLang="zh-CN" dirty="0"/>
              <a:t>fa[b][k],k</a:t>
            </a:r>
            <a:r>
              <a:rPr lang="zh-CN" altLang="en-US" dirty="0"/>
              <a:t>减</a:t>
            </a:r>
            <a:r>
              <a:rPr lang="en-US" altLang="zh-CN" dirty="0"/>
              <a:t>1;</a:t>
            </a:r>
            <a:r>
              <a:rPr lang="zh-CN" altLang="en-US" dirty="0"/>
              <a:t>否则直接</a:t>
            </a:r>
            <a:r>
              <a:rPr lang="en-US" altLang="zh-CN" dirty="0"/>
              <a:t>k</a:t>
            </a:r>
            <a:r>
              <a:rPr lang="zh-CN" altLang="en-US" dirty="0"/>
              <a:t>减</a:t>
            </a:r>
            <a:r>
              <a:rPr lang="en-US" altLang="zh-CN" dirty="0"/>
              <a:t>1</a:t>
            </a:r>
            <a:r>
              <a:rPr lang="zh-CN" altLang="en-US" dirty="0"/>
              <a:t>；当然在这之前要实现确定</a:t>
            </a:r>
            <a:r>
              <a:rPr lang="en-US" altLang="zh-CN" dirty="0"/>
              <a:t>k</a:t>
            </a:r>
            <a:r>
              <a:rPr lang="zh-CN" altLang="en-US" dirty="0"/>
              <a:t>的最大值，从大往小处理下去。最终的结果就是</a:t>
            </a:r>
            <a:r>
              <a:rPr lang="en-US" altLang="zh-CN" dirty="0"/>
              <a:t>fa[a][0]</a:t>
            </a:r>
            <a:r>
              <a:rPr lang="zh-CN" altLang="en-US" dirty="0"/>
              <a:t>或者</a:t>
            </a:r>
            <a:r>
              <a:rPr lang="en-US" altLang="zh-CN" dirty="0"/>
              <a:t>fa[b][0]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8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42"/>
            <a:ext cx="5422132" cy="231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637" y="1779662"/>
            <a:ext cx="5458915" cy="336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9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r>
              <a:rPr lang="en-US" altLang="zh-CN" dirty="0" smtClean="0"/>
              <a:t>——RMQ</a:t>
            </a:r>
            <a:r>
              <a:rPr lang="zh-CN" altLang="en-US" dirty="0" smtClean="0"/>
              <a:t>问题的</a:t>
            </a:r>
            <a:r>
              <a:rPr lang="en-US" altLang="zh-CN" dirty="0" smtClean="0"/>
              <a:t>ST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 smtClean="0"/>
              <a:t>Sparse </a:t>
            </a:r>
            <a:r>
              <a:rPr lang="en-US" altLang="zh-CN" dirty="0"/>
              <a:t>Table</a:t>
            </a:r>
            <a:r>
              <a:rPr lang="zh-CN" altLang="en-US" dirty="0" smtClean="0"/>
              <a:t>）是</a:t>
            </a:r>
            <a:r>
              <a:rPr lang="zh-CN" altLang="en-US" dirty="0"/>
              <a:t>一种动态规划的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/>
              <a:t>用一个二维数组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记录区间</a:t>
            </a:r>
            <a:r>
              <a:rPr lang="en-US" altLang="zh-CN" dirty="0"/>
              <a:t>[i,i+2^j-1](</a:t>
            </a:r>
            <a:r>
              <a:rPr lang="zh-CN" altLang="en-US" dirty="0"/>
              <a:t>持续</a:t>
            </a:r>
            <a:r>
              <a:rPr lang="en-US" altLang="zh-CN" dirty="0"/>
              <a:t>2^j</a:t>
            </a:r>
            <a:r>
              <a:rPr lang="zh-CN" altLang="en-US" dirty="0"/>
              <a:t>个</a:t>
            </a:r>
            <a:r>
              <a:rPr lang="en-US" altLang="zh-CN" dirty="0"/>
              <a:t>)</a:t>
            </a:r>
            <a:r>
              <a:rPr lang="zh-CN" altLang="en-US" dirty="0"/>
              <a:t>区间中的最小值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/>
              <a:t>f[i,0] = a[i</a:t>
            </a:r>
            <a:r>
              <a:rPr lang="en-US" altLang="zh-CN" dirty="0" smtClean="0"/>
              <a:t>];</a:t>
            </a:r>
          </a:p>
          <a:p>
            <a:r>
              <a:rPr lang="zh-CN" altLang="en-US" dirty="0" smtClean="0"/>
              <a:t>所以</a:t>
            </a:r>
            <a:r>
              <a:rPr lang="zh-CN" altLang="en-US" dirty="0"/>
              <a:t>，对于任意的一组</a:t>
            </a:r>
            <a:r>
              <a:rPr lang="en-US" altLang="zh-CN" dirty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f(</a:t>
            </a:r>
            <a:r>
              <a:rPr lang="en-US" altLang="zh-CN" dirty="0" err="1" smtClean="0"/>
              <a:t>i,j</a:t>
            </a:r>
            <a:r>
              <a:rPr lang="en-US" altLang="zh-CN" dirty="0"/>
              <a:t>) = min{f(i,j-1),f(i+2^(j-1),j-1)}</a:t>
            </a:r>
            <a:r>
              <a:rPr lang="zh-CN" altLang="en-US" dirty="0"/>
              <a:t>来使用动态规划计算出来。</a:t>
            </a:r>
          </a:p>
        </p:txBody>
      </p:sp>
    </p:spTree>
    <p:extLst>
      <p:ext uri="{BB962C8B-B14F-4D97-AF65-F5344CB8AC3E}">
        <p14:creationId xmlns:p14="http://schemas.microsoft.com/office/powerpoint/2010/main" val="164802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RMQ</a:t>
            </a:r>
            <a:r>
              <a:rPr lang="zh-CN" altLang="en-US" dirty="0" smtClean="0"/>
              <a:t>问题的</a:t>
            </a:r>
            <a:r>
              <a:rPr lang="en-US" altLang="zh-CN" dirty="0" smtClean="0"/>
              <a:t>ST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1772"/>
            <a:ext cx="8136904" cy="223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流程图: 可选过程 5"/>
          <p:cNvSpPr/>
          <p:nvPr/>
        </p:nvSpPr>
        <p:spPr>
          <a:xfrm>
            <a:off x="745610" y="4029912"/>
            <a:ext cx="6120680" cy="735476"/>
          </a:xfrm>
          <a:prstGeom prst="flowChartAlternateProcess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rgbClr val="FF0000"/>
                </a:solidFill>
              </a:rPr>
              <a:t>O(</a:t>
            </a:r>
            <a:r>
              <a:rPr lang="en-US" altLang="zh-CN" sz="4800" dirty="0" err="1" smtClean="0">
                <a:solidFill>
                  <a:srgbClr val="FF0000"/>
                </a:solidFill>
              </a:rPr>
              <a:t>NlongN</a:t>
            </a:r>
            <a:r>
              <a:rPr lang="en-US" altLang="zh-CN" sz="4800" dirty="0" smtClean="0">
                <a:solidFill>
                  <a:srgbClr val="FF0000"/>
                </a:solidFill>
              </a:rPr>
              <a:t>)</a:t>
            </a:r>
            <a:r>
              <a:rPr lang="zh-CN" altLang="en-US" sz="4800" dirty="0" smtClean="0">
                <a:solidFill>
                  <a:srgbClr val="FF0000"/>
                </a:solidFill>
              </a:rPr>
              <a:t>的预处理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RMQ</a:t>
            </a:r>
            <a:r>
              <a:rPr lang="zh-CN" altLang="en-US" dirty="0" smtClean="0"/>
              <a:t>问题的</a:t>
            </a:r>
            <a:r>
              <a:rPr lang="en-US" altLang="zh-CN" dirty="0" smtClean="0"/>
              <a:t>ST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905945" y="1701215"/>
            <a:ext cx="7128792" cy="324036"/>
          </a:xfrm>
          <a:prstGeom prst="flowChartProcess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I = 1</a:t>
            </a:r>
            <a:r>
              <a:rPr lang="zh-CN" altLang="en-US" sz="3200" dirty="0" smtClean="0">
                <a:solidFill>
                  <a:schemeClr val="bg1"/>
                </a:solidFill>
              </a:rPr>
              <a:t>， </a:t>
            </a:r>
            <a:r>
              <a:rPr lang="en-US" altLang="zh-CN" sz="3200" dirty="0" smtClean="0">
                <a:solidFill>
                  <a:schemeClr val="bg1"/>
                </a:solidFill>
              </a:rPr>
              <a:t>Length = 12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899592" y="2787774"/>
            <a:ext cx="4464496" cy="324036"/>
          </a:xfrm>
          <a:prstGeom prst="flowChartProcess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= 1 </a:t>
            </a: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= 8</a:t>
            </a:r>
            <a:endParaRPr lang="zh-CN" altLang="en-US" sz="20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3563888" y="2301720"/>
            <a:ext cx="4464496" cy="324036"/>
          </a:xfrm>
          <a:prstGeom prst="flowChartProcess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I=5</a:t>
            </a: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 </a:t>
            </a:r>
            <a:r>
              <a:rPr lang="en-US" altLang="zh-CN" sz="2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Length = 8</a:t>
            </a:r>
            <a:endParaRPr lang="zh-CN" altLang="en-US" sz="20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04" y="3597864"/>
            <a:ext cx="7868874" cy="113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90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LCA ——</a:t>
            </a:r>
            <a:r>
              <a:rPr lang="zh-CN" altLang="en-US" dirty="0" smtClean="0"/>
              <a:t>最近公共祖先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9444" y="1095587"/>
            <a:ext cx="7125112" cy="1368152"/>
          </a:xfrm>
        </p:spPr>
        <p:txBody>
          <a:bodyPr/>
          <a:lstStyle/>
          <a:p>
            <a:r>
              <a:rPr lang="zh-CN" altLang="en-US" dirty="0"/>
              <a:t>对于有根树</a:t>
            </a:r>
            <a:r>
              <a:rPr lang="en-US" altLang="zh-CN" dirty="0"/>
              <a:t>T</a:t>
            </a:r>
            <a:r>
              <a:rPr lang="zh-CN" altLang="en-US" dirty="0"/>
              <a:t>的两个结点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，最近公共祖先</a:t>
            </a:r>
            <a:r>
              <a:rPr lang="en-US" altLang="zh-CN" dirty="0"/>
              <a:t>LCA(</a:t>
            </a:r>
            <a:r>
              <a:rPr lang="en-US" altLang="zh-CN" dirty="0" err="1"/>
              <a:t>T,u,v</a:t>
            </a:r>
            <a:r>
              <a:rPr lang="en-US" altLang="zh-CN" dirty="0"/>
              <a:t>)</a:t>
            </a:r>
            <a:r>
              <a:rPr lang="zh-CN" altLang="en-US" dirty="0"/>
              <a:t>表示一个结点</a:t>
            </a:r>
            <a:r>
              <a:rPr lang="en-US" altLang="zh-CN" dirty="0"/>
              <a:t>x</a:t>
            </a:r>
            <a:r>
              <a:rPr lang="zh-CN" altLang="en-US" dirty="0"/>
              <a:t>，满足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的祖先且</a:t>
            </a:r>
            <a:r>
              <a:rPr lang="en-US" altLang="zh-CN" dirty="0"/>
              <a:t>x</a:t>
            </a:r>
            <a:r>
              <a:rPr lang="zh-CN" altLang="en-US" dirty="0"/>
              <a:t>的深度尽可能</a:t>
            </a:r>
            <a:r>
              <a:rPr lang="zh-CN" altLang="en-US" dirty="0" smtClean="0"/>
              <a:t>大（尽量靠近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63739"/>
            <a:ext cx="3024336" cy="248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7944" y="3014644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9——</a:t>
            </a:r>
            <a:r>
              <a:rPr lang="zh-CN" altLang="en-US" dirty="0" smtClean="0"/>
              <a:t>最近公共祖先是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/>
              <a:t>7</a:t>
            </a:r>
            <a:r>
              <a:rPr lang="zh-CN" altLang="en-US" dirty="0" smtClean="0"/>
              <a:t>和</a:t>
            </a:r>
            <a:r>
              <a:rPr lang="en-US" altLang="zh-CN" dirty="0"/>
              <a:t>9——</a:t>
            </a:r>
            <a:r>
              <a:rPr lang="zh-CN" altLang="en-US" dirty="0"/>
              <a:t>最近公共祖先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3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69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LCA </a:t>
            </a:r>
            <a:r>
              <a:rPr lang="zh-CN" altLang="en-US" dirty="0" smtClean="0"/>
              <a:t>的解决办法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9442" y="1355521"/>
            <a:ext cx="7450989" cy="303857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离线算法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tarjan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smtClean="0">
                <a:latin typeface="Arial" charset="0"/>
                <a:ea typeface="宋体" charset="-122"/>
              </a:rPr>
              <a:t>O(N </a:t>
            </a:r>
            <a:r>
              <a:rPr lang="en-US" altLang="zh-CN" dirty="0" smtClean="0">
                <a:latin typeface="Symbol" pitchFamily="18" charset="2"/>
                <a:ea typeface="宋体" charset="-122"/>
              </a:rPr>
              <a:t>a</a:t>
            </a:r>
            <a:r>
              <a:rPr lang="en-US" altLang="zh-CN" dirty="0" smtClean="0">
                <a:latin typeface="Arial" charset="0"/>
                <a:ea typeface="宋体" charset="-122"/>
              </a:rPr>
              <a:t>(N</a:t>
            </a:r>
            <a:r>
              <a:rPr lang="en-US" altLang="zh-CN" dirty="0">
                <a:latin typeface="Arial" charset="0"/>
                <a:ea typeface="宋体" charset="-122"/>
              </a:rPr>
              <a:t>) + Q</a:t>
            </a:r>
            <a:r>
              <a:rPr lang="en-US" altLang="zh-CN" dirty="0" smtClean="0">
                <a:latin typeface="Arial" charset="0"/>
                <a:ea typeface="宋体" charset="-122"/>
              </a:rPr>
              <a:t>)</a:t>
            </a:r>
            <a:r>
              <a:rPr lang="zh-CN" altLang="en-US" dirty="0">
                <a:latin typeface="Arial" charset="0"/>
                <a:ea typeface="宋体" charset="-122"/>
              </a:rPr>
              <a:t>（其中</a:t>
            </a:r>
            <a:r>
              <a:rPr lang="en-US" altLang="zh-CN" dirty="0">
                <a:latin typeface="Arial" charset="0"/>
                <a:ea typeface="宋体" charset="-122"/>
              </a:rPr>
              <a:t>α(x)</a:t>
            </a:r>
            <a:r>
              <a:rPr lang="zh-CN" altLang="en-US" dirty="0">
                <a:latin typeface="Arial" charset="0"/>
                <a:ea typeface="宋体" charset="-122"/>
              </a:rPr>
              <a:t>，对于</a:t>
            </a:r>
            <a:r>
              <a:rPr lang="en-US" altLang="zh-CN" dirty="0">
                <a:latin typeface="Arial" charset="0"/>
                <a:ea typeface="宋体" charset="-122"/>
              </a:rPr>
              <a:t>x=</a:t>
            </a:r>
            <a:r>
              <a:rPr lang="zh-CN" altLang="en-US" dirty="0">
                <a:latin typeface="Arial" charset="0"/>
                <a:ea typeface="宋体" charset="-122"/>
              </a:rPr>
              <a:t>宇宙中原子数之和，</a:t>
            </a:r>
            <a:r>
              <a:rPr lang="en-US" altLang="zh-CN" dirty="0">
                <a:latin typeface="Arial" charset="0"/>
                <a:ea typeface="宋体" charset="-122"/>
              </a:rPr>
              <a:t>α(x)</a:t>
            </a:r>
            <a:r>
              <a:rPr lang="zh-CN" altLang="en-US" dirty="0">
                <a:latin typeface="Arial" charset="0"/>
                <a:ea typeface="宋体" charset="-122"/>
              </a:rPr>
              <a:t>不大于</a:t>
            </a:r>
            <a:r>
              <a:rPr lang="en-US" altLang="zh-CN" dirty="0" smtClean="0">
                <a:latin typeface="Arial" charset="0"/>
                <a:ea typeface="宋体" charset="-122"/>
              </a:rPr>
              <a:t>4)</a:t>
            </a:r>
            <a:endParaRPr lang="en-US" altLang="zh-CN" dirty="0">
              <a:latin typeface="Arial" charset="0"/>
              <a:ea typeface="宋体" charset="-122"/>
            </a:endParaRPr>
          </a:p>
          <a:p>
            <a:r>
              <a:rPr lang="zh-CN" altLang="en-US" dirty="0" smtClean="0"/>
              <a:t>在线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1——</a:t>
            </a:r>
            <a:r>
              <a:rPr lang="zh-CN" altLang="en-US" dirty="0" smtClean="0"/>
              <a:t>转化</a:t>
            </a:r>
            <a:r>
              <a:rPr lang="zh-CN" altLang="en-US" dirty="0" smtClean="0"/>
              <a:t>成</a:t>
            </a:r>
            <a:r>
              <a:rPr lang="en-US" altLang="zh-CN" dirty="0" smtClean="0"/>
              <a:t>RMQ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0"/>
            <a:r>
              <a:rPr lang="en-US" altLang="zh-CN" dirty="0" smtClean="0">
                <a:latin typeface="Arial" charset="0"/>
                <a:ea typeface="宋体" charset="-122"/>
              </a:rPr>
              <a:t>O(</a:t>
            </a:r>
            <a:r>
              <a:rPr lang="en-US" altLang="zh-CN" dirty="0" err="1" smtClean="0">
                <a:latin typeface="Arial" charset="0"/>
                <a:ea typeface="宋体" charset="-122"/>
              </a:rPr>
              <a:t>NlogN</a:t>
            </a:r>
            <a:r>
              <a:rPr lang="en-US" altLang="zh-CN" dirty="0" smtClean="0">
                <a:latin typeface="Arial" charset="0"/>
                <a:ea typeface="宋体" charset="-122"/>
              </a:rPr>
              <a:t>) - O(1)</a:t>
            </a:r>
          </a:p>
          <a:p>
            <a:pPr lvl="0"/>
            <a:r>
              <a:rPr lang="zh-CN" altLang="en-US" dirty="0" smtClean="0">
                <a:latin typeface="Arial" charset="0"/>
                <a:ea typeface="宋体" charset="-122"/>
              </a:rPr>
              <a:t>在线算法</a:t>
            </a:r>
            <a:r>
              <a:rPr lang="en-US" altLang="zh-CN" dirty="0" smtClean="0">
                <a:latin typeface="Arial" charset="0"/>
                <a:ea typeface="宋体" charset="-122"/>
              </a:rPr>
              <a:t>2——</a:t>
            </a:r>
            <a:r>
              <a:rPr lang="zh-CN" altLang="en-US" dirty="0" smtClean="0">
                <a:latin typeface="Arial" charset="0"/>
                <a:ea typeface="宋体" charset="-122"/>
              </a:rPr>
              <a:t>树上倍增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pPr lvl="0"/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nlogn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01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LCA</a:t>
            </a:r>
            <a:r>
              <a:rPr lang="zh-CN" altLang="en-US" dirty="0" smtClean="0"/>
              <a:t>问题的</a:t>
            </a:r>
            <a:r>
              <a:rPr lang="en-US" altLang="zh-CN" dirty="0" err="1" smtClean="0"/>
              <a:t>Tarjan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核心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+ </a:t>
            </a:r>
            <a:r>
              <a:rPr lang="zh-CN" altLang="en-US" dirty="0" smtClean="0"/>
              <a:t>并查集</a:t>
            </a:r>
            <a:endParaRPr lang="en-US" altLang="zh-CN" dirty="0" smtClean="0"/>
          </a:p>
          <a:p>
            <a:r>
              <a:rPr lang="zh-CN" altLang="en-US" dirty="0" smtClean="0"/>
              <a:t>算法步骤</a:t>
            </a:r>
            <a:r>
              <a:rPr lang="zh-CN" altLang="en-US" dirty="0"/>
              <a:t>是</a:t>
            </a:r>
            <a:r>
              <a:rPr lang="en-US" altLang="zh-CN" dirty="0"/>
              <a:t>(</a:t>
            </a:r>
            <a:r>
              <a:rPr lang="zh-CN" altLang="en-US" dirty="0"/>
              <a:t>当</a:t>
            </a:r>
            <a:r>
              <a:rPr lang="en-US" altLang="zh-CN" dirty="0" err="1"/>
              <a:t>dfs</a:t>
            </a:r>
            <a:r>
              <a:rPr lang="zh-CN" altLang="en-US" dirty="0"/>
              <a:t>到节点</a:t>
            </a:r>
            <a:r>
              <a:rPr lang="en-US" altLang="zh-CN" dirty="0"/>
              <a:t>u</a:t>
            </a:r>
            <a:r>
              <a:rPr lang="zh-CN" altLang="en-US" dirty="0"/>
              <a:t>时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1 </a:t>
            </a:r>
            <a:r>
              <a:rPr lang="zh-CN" altLang="en-US" dirty="0"/>
              <a:t>在并查集中建立仅有</a:t>
            </a:r>
            <a:r>
              <a:rPr lang="en-US" altLang="zh-CN" dirty="0"/>
              <a:t>u</a:t>
            </a:r>
            <a:r>
              <a:rPr lang="zh-CN" altLang="en-US" dirty="0"/>
              <a:t>的集合</a:t>
            </a:r>
            <a:r>
              <a:rPr lang="en-US" altLang="zh-CN" dirty="0"/>
              <a:t>,</a:t>
            </a:r>
            <a:r>
              <a:rPr lang="zh-CN" altLang="en-US" dirty="0"/>
              <a:t>设置该集合的祖先为</a:t>
            </a:r>
            <a:r>
              <a:rPr lang="en-US" altLang="zh-CN" dirty="0"/>
              <a:t>u</a:t>
            </a:r>
            <a:br>
              <a:rPr lang="en-US" altLang="zh-CN" dirty="0"/>
            </a:br>
            <a:r>
              <a:rPr lang="en-US" altLang="zh-CN" dirty="0"/>
              <a:t>1 </a:t>
            </a:r>
            <a:r>
              <a:rPr lang="zh-CN" altLang="en-US" dirty="0"/>
              <a:t>对</a:t>
            </a:r>
            <a:r>
              <a:rPr lang="en-US" altLang="zh-CN" dirty="0"/>
              <a:t>u</a:t>
            </a:r>
            <a:r>
              <a:rPr lang="zh-CN" altLang="en-US" dirty="0"/>
              <a:t>的每个孩子</a:t>
            </a:r>
            <a:r>
              <a:rPr lang="en-US" altLang="zh-CN" dirty="0"/>
              <a:t>v:</a:t>
            </a:r>
            <a:br>
              <a:rPr lang="en-US" altLang="zh-CN" dirty="0"/>
            </a:br>
            <a:r>
              <a:rPr lang="en-US" altLang="zh-CN" dirty="0"/>
              <a:t>   1.1 </a:t>
            </a:r>
            <a:r>
              <a:rPr lang="zh-CN" altLang="en-US" dirty="0" smtClean="0"/>
              <a:t>递归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 </a:t>
            </a:r>
            <a:r>
              <a:rPr lang="en-US" altLang="zh-CN" dirty="0"/>
              <a:t>1.2 </a:t>
            </a:r>
            <a:r>
              <a:rPr lang="zh-CN" altLang="en-US" dirty="0"/>
              <a:t>合并</a:t>
            </a:r>
            <a:r>
              <a:rPr lang="en-US" altLang="zh-CN" dirty="0"/>
              <a:t>v</a:t>
            </a:r>
            <a:r>
              <a:rPr lang="zh-CN" altLang="en-US" dirty="0"/>
              <a:t>到父节点</a:t>
            </a:r>
            <a:r>
              <a:rPr lang="en-US" altLang="zh-CN" dirty="0"/>
              <a:t>u</a:t>
            </a:r>
            <a:r>
              <a:rPr lang="zh-CN" altLang="en-US" dirty="0"/>
              <a:t>的集合</a:t>
            </a:r>
            <a:r>
              <a:rPr lang="en-US" altLang="zh-CN" dirty="0"/>
              <a:t>,</a:t>
            </a:r>
            <a:r>
              <a:rPr lang="zh-CN" altLang="en-US" dirty="0"/>
              <a:t>确保集合的祖先是</a:t>
            </a:r>
            <a:r>
              <a:rPr lang="en-US" altLang="zh-CN" dirty="0"/>
              <a:t>u</a:t>
            </a:r>
            <a:br>
              <a:rPr lang="en-US" altLang="zh-CN" dirty="0"/>
            </a:br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  <a:r>
              <a:rPr lang="zh-CN" altLang="en-US" dirty="0"/>
              <a:t>设置</a:t>
            </a:r>
            <a:r>
              <a:rPr lang="en-US" altLang="zh-CN" dirty="0"/>
              <a:t>u</a:t>
            </a:r>
            <a:r>
              <a:rPr lang="zh-CN" altLang="en-US" dirty="0"/>
              <a:t>为已遍历</a:t>
            </a:r>
            <a:br>
              <a:rPr lang="zh-CN" altLang="en-US" dirty="0"/>
            </a:br>
            <a:r>
              <a:rPr lang="en-US" altLang="zh-CN" dirty="0" smtClean="0"/>
              <a:t>3.</a:t>
            </a:r>
            <a:r>
              <a:rPr lang="zh-CN" altLang="en-US" dirty="0" smtClean="0"/>
              <a:t>处理</a:t>
            </a:r>
            <a:r>
              <a:rPr lang="zh-CN" altLang="en-US" dirty="0"/>
              <a:t>关于</a:t>
            </a:r>
            <a:r>
              <a:rPr lang="en-US" altLang="zh-CN" dirty="0"/>
              <a:t>u</a:t>
            </a:r>
            <a:r>
              <a:rPr lang="zh-CN" altLang="en-US" dirty="0"/>
              <a:t>的查询</a:t>
            </a:r>
            <a:r>
              <a:rPr lang="en-US" altLang="zh-CN" dirty="0"/>
              <a:t>,</a:t>
            </a:r>
            <a:r>
              <a:rPr lang="zh-CN" altLang="en-US" dirty="0"/>
              <a:t>若查询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中的</a:t>
            </a:r>
            <a:r>
              <a:rPr lang="en-US" altLang="zh-CN" dirty="0"/>
              <a:t>v</a:t>
            </a:r>
            <a:r>
              <a:rPr lang="zh-CN" altLang="en-US" dirty="0"/>
              <a:t>已遍历过</a:t>
            </a:r>
            <a:r>
              <a:rPr lang="en-US" altLang="zh-CN" dirty="0"/>
              <a:t>,</a:t>
            </a:r>
            <a:r>
              <a:rPr lang="zh-CN" altLang="en-US" dirty="0"/>
              <a:t>则</a:t>
            </a:r>
            <a:r>
              <a:rPr lang="en-US" altLang="zh-CN" dirty="0"/>
              <a:t>LCA(</a:t>
            </a:r>
            <a:r>
              <a:rPr lang="en-US" altLang="zh-CN" dirty="0" err="1"/>
              <a:t>u,v</a:t>
            </a:r>
            <a:r>
              <a:rPr lang="en-US" altLang="zh-CN" dirty="0"/>
              <a:t>)=v</a:t>
            </a:r>
            <a:r>
              <a:rPr lang="zh-CN" altLang="en-US" dirty="0"/>
              <a:t>所在的集合的祖先</a:t>
            </a:r>
          </a:p>
        </p:txBody>
      </p:sp>
    </p:spTree>
    <p:extLst>
      <p:ext uri="{BB962C8B-B14F-4D97-AF65-F5344CB8AC3E}">
        <p14:creationId xmlns:p14="http://schemas.microsoft.com/office/powerpoint/2010/main" val="23832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LCA</a:t>
            </a:r>
            <a:r>
              <a:rPr lang="zh-CN" altLang="en-US" dirty="0" smtClean="0"/>
              <a:t>问题的</a:t>
            </a:r>
            <a:r>
              <a:rPr lang="en-US" altLang="zh-CN" dirty="0" err="1" smtClean="0"/>
              <a:t>Tarjan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4834880" cy="380187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假设遍历完</a:t>
            </a:r>
            <a:r>
              <a:rPr lang="en-US" altLang="zh-CN" dirty="0"/>
              <a:t>10</a:t>
            </a:r>
            <a:r>
              <a:rPr lang="zh-CN" altLang="en-US" dirty="0"/>
              <a:t>的孩子</a:t>
            </a:r>
            <a:r>
              <a:rPr lang="en-US" altLang="zh-CN" dirty="0"/>
              <a:t>,</a:t>
            </a:r>
            <a:r>
              <a:rPr lang="zh-CN" altLang="en-US" dirty="0"/>
              <a:t>要处理关于</a:t>
            </a:r>
            <a:r>
              <a:rPr lang="en-US" altLang="zh-CN" dirty="0"/>
              <a:t>10</a:t>
            </a:r>
            <a:r>
              <a:rPr lang="zh-CN" altLang="en-US" dirty="0"/>
              <a:t>的请求了</a:t>
            </a:r>
            <a:br>
              <a:rPr lang="zh-CN" altLang="en-US" dirty="0"/>
            </a:br>
            <a:r>
              <a:rPr lang="zh-CN" altLang="en-US" dirty="0"/>
              <a:t>取根节点到当前正在遍历的节点的路径为关键路径</a:t>
            </a:r>
            <a:r>
              <a:rPr lang="en-US" altLang="zh-CN" dirty="0"/>
              <a:t>,</a:t>
            </a:r>
            <a:r>
              <a:rPr lang="zh-CN" altLang="en-US" dirty="0"/>
              <a:t>即</a:t>
            </a:r>
            <a:r>
              <a:rPr lang="en-US" altLang="zh-CN" dirty="0"/>
              <a:t>1-3-8-10</a:t>
            </a:r>
            <a:br>
              <a:rPr lang="en-US" altLang="zh-CN" dirty="0"/>
            </a:br>
            <a:r>
              <a:rPr lang="zh-CN" altLang="en-US" dirty="0"/>
              <a:t>集合的祖先便是关键路径上距离集合最近的点</a:t>
            </a:r>
            <a:br>
              <a:rPr lang="zh-CN" altLang="en-US" dirty="0"/>
            </a:br>
            <a:r>
              <a:rPr lang="zh-CN" altLang="en-US" dirty="0"/>
              <a:t>比如此时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    1,2,5,6</a:t>
            </a:r>
            <a:r>
              <a:rPr lang="zh-CN" altLang="en-US" dirty="0"/>
              <a:t>为一个集合</a:t>
            </a:r>
            <a:r>
              <a:rPr lang="en-US" altLang="zh-CN" dirty="0"/>
              <a:t>,</a:t>
            </a:r>
            <a:r>
              <a:rPr lang="zh-CN" altLang="en-US" dirty="0"/>
              <a:t>祖先为</a:t>
            </a:r>
            <a:r>
              <a:rPr lang="en-US" altLang="zh-CN" dirty="0"/>
              <a:t>1,</a:t>
            </a:r>
            <a:r>
              <a:rPr lang="zh-CN" altLang="en-US" dirty="0"/>
              <a:t>集合中点和</a:t>
            </a:r>
            <a:r>
              <a:rPr lang="en-US" altLang="zh-CN" dirty="0"/>
              <a:t>10</a:t>
            </a:r>
            <a:r>
              <a:rPr lang="zh-CN" altLang="en-US" dirty="0"/>
              <a:t>的</a:t>
            </a:r>
            <a:r>
              <a:rPr lang="en-US" altLang="zh-CN" dirty="0"/>
              <a:t>LCA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en-US" altLang="zh-CN" dirty="0"/>
              <a:t>    3,7</a:t>
            </a:r>
            <a:r>
              <a:rPr lang="zh-CN" altLang="en-US" dirty="0"/>
              <a:t>为一个集合</a:t>
            </a:r>
            <a:r>
              <a:rPr lang="en-US" altLang="zh-CN" dirty="0"/>
              <a:t>,</a:t>
            </a:r>
            <a:r>
              <a:rPr lang="zh-CN" altLang="en-US" dirty="0"/>
              <a:t>祖先为</a:t>
            </a:r>
            <a:r>
              <a:rPr lang="en-US" altLang="zh-CN" dirty="0"/>
              <a:t>3,</a:t>
            </a:r>
            <a:r>
              <a:rPr lang="zh-CN" altLang="en-US" dirty="0"/>
              <a:t>集合中点和</a:t>
            </a:r>
            <a:r>
              <a:rPr lang="en-US" altLang="zh-CN" dirty="0"/>
              <a:t>10</a:t>
            </a:r>
            <a:r>
              <a:rPr lang="zh-CN" altLang="en-US" dirty="0"/>
              <a:t>的</a:t>
            </a:r>
            <a:r>
              <a:rPr lang="en-US" altLang="zh-CN" dirty="0"/>
              <a:t>LCA</a:t>
            </a:r>
            <a:r>
              <a:rPr lang="zh-CN" altLang="en-US" dirty="0"/>
              <a:t>为</a:t>
            </a:r>
            <a:r>
              <a:rPr lang="en-US" altLang="zh-CN" dirty="0"/>
              <a:t>3</a:t>
            </a:r>
            <a:br>
              <a:rPr lang="en-US" altLang="zh-CN" dirty="0"/>
            </a:br>
            <a:r>
              <a:rPr lang="en-US" altLang="zh-CN" dirty="0"/>
              <a:t>    8,9,11</a:t>
            </a:r>
            <a:r>
              <a:rPr lang="zh-CN" altLang="en-US" dirty="0"/>
              <a:t>为一个集合</a:t>
            </a:r>
            <a:r>
              <a:rPr lang="en-US" altLang="zh-CN" dirty="0"/>
              <a:t>,</a:t>
            </a:r>
            <a:r>
              <a:rPr lang="zh-CN" altLang="en-US" dirty="0"/>
              <a:t>祖先为</a:t>
            </a:r>
            <a:r>
              <a:rPr lang="en-US" altLang="zh-CN" dirty="0"/>
              <a:t>8,</a:t>
            </a:r>
            <a:r>
              <a:rPr lang="zh-CN" altLang="en-US" dirty="0"/>
              <a:t>集合中点和</a:t>
            </a:r>
            <a:r>
              <a:rPr lang="en-US" altLang="zh-CN" dirty="0"/>
              <a:t>10</a:t>
            </a:r>
            <a:r>
              <a:rPr lang="zh-CN" altLang="en-US" dirty="0"/>
              <a:t>的</a:t>
            </a:r>
            <a:r>
              <a:rPr lang="en-US" altLang="zh-CN" dirty="0"/>
              <a:t>LCA</a:t>
            </a:r>
            <a:r>
              <a:rPr lang="zh-CN" altLang="en-US" dirty="0"/>
              <a:t>为</a:t>
            </a:r>
            <a:r>
              <a:rPr lang="en-US" altLang="zh-CN" dirty="0"/>
              <a:t>8</a:t>
            </a:r>
            <a:br>
              <a:rPr lang="en-US" altLang="zh-CN" dirty="0"/>
            </a:br>
            <a:r>
              <a:rPr lang="en-US" altLang="zh-CN" dirty="0"/>
              <a:t>    10,12</a:t>
            </a:r>
            <a:r>
              <a:rPr lang="zh-CN" altLang="en-US" dirty="0"/>
              <a:t>为一个集合</a:t>
            </a:r>
            <a:r>
              <a:rPr lang="en-US" altLang="zh-CN" dirty="0"/>
              <a:t>,</a:t>
            </a:r>
            <a:r>
              <a:rPr lang="zh-CN" altLang="en-US" dirty="0"/>
              <a:t>祖先为</a:t>
            </a:r>
            <a:r>
              <a:rPr lang="en-US" altLang="zh-CN" dirty="0"/>
              <a:t>10,</a:t>
            </a:r>
            <a:r>
              <a:rPr lang="zh-CN" altLang="en-US" dirty="0"/>
              <a:t>集合中点</a:t>
            </a:r>
            <a:r>
              <a:rPr lang="zh-CN" altLang="en-US" dirty="0" smtClean="0"/>
              <a:t>和</a:t>
            </a:r>
            <a:r>
              <a:rPr lang="en-US" altLang="zh-CN" dirty="0" smtClean="0"/>
              <a:t>,</a:t>
            </a:r>
            <a:r>
              <a:rPr lang="en-US" altLang="zh-CN" dirty="0"/>
              <a:t>LCA(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便是根至</a:t>
            </a:r>
            <a:r>
              <a:rPr lang="en-US" altLang="zh-CN" dirty="0"/>
              <a:t>u</a:t>
            </a:r>
            <a:r>
              <a:rPr lang="zh-CN" altLang="en-US" dirty="0"/>
              <a:t>的路径上到节点</a:t>
            </a:r>
            <a:r>
              <a:rPr lang="en-US" altLang="zh-CN" dirty="0"/>
              <a:t>v</a:t>
            </a:r>
            <a:r>
              <a:rPr lang="zh-CN" altLang="en-US" dirty="0"/>
              <a:t>最近的点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53839"/>
            <a:ext cx="3733800" cy="278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4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0" y="1946058"/>
            <a:ext cx="492418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0" y="249492"/>
            <a:ext cx="4924185" cy="149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250483" y="249493"/>
            <a:ext cx="2304256" cy="802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注意合并方向！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3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夏季">
  <a:themeElements>
    <a:clrScheme name="元素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夏季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夏季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749</Words>
  <Application>Microsoft Office PowerPoint</Application>
  <PresentationFormat>全屏显示(16:9)</PresentationFormat>
  <Paragraphs>83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夏季</vt:lpstr>
      <vt:lpstr>最近公共祖先</vt:lpstr>
      <vt:lpstr>复习——RMQ问题的ST算法</vt:lpstr>
      <vt:lpstr>RMQ问题的ST算法</vt:lpstr>
      <vt:lpstr>RMQ问题的ST算法</vt:lpstr>
      <vt:lpstr>LCA ——最近公共祖先</vt:lpstr>
      <vt:lpstr>LCA 的解决办法</vt:lpstr>
      <vt:lpstr>LCA问题的Tarjan算法</vt:lpstr>
      <vt:lpstr>LCA问题的Tarjan算法</vt:lpstr>
      <vt:lpstr>PowerPoint 演示文稿</vt:lpstr>
      <vt:lpstr>LCA问题转化成RMQ</vt:lpstr>
      <vt:lpstr>LCA问题转化成RMQ</vt:lpstr>
      <vt:lpstr>PowerPoint 演示文稿</vt:lpstr>
      <vt:lpstr>树上倍增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RMQ和LCA</dc:title>
  <dc:creator>pat</dc:creator>
  <cp:lastModifiedBy>Deng</cp:lastModifiedBy>
  <cp:revision>33</cp:revision>
  <dcterms:created xsi:type="dcterms:W3CDTF">2014-08-20T10:35:25Z</dcterms:created>
  <dcterms:modified xsi:type="dcterms:W3CDTF">2018-04-08T07:48:36Z</dcterms:modified>
</cp:coreProperties>
</file>