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C81624E-93BF-4597-830B-C5F46526C7C7}">
  <a:tblStyle styleId="{5C81624E-93BF-4597-830B-C5F46526C7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idx="4294967295" type="ctrTitle"/>
          </p:nvPr>
        </p:nvSpPr>
        <p:spPr>
          <a:xfrm>
            <a:off x="1183425" y="630225"/>
            <a:ext cx="7519500" cy="1341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Voice Assistant Credit Card Management Survey Results</a:t>
            </a:r>
            <a:endParaRPr sz="3600"/>
          </a:p>
        </p:txBody>
      </p:sp>
      <p:sp>
        <p:nvSpPr>
          <p:cNvPr id="73" name="Shape 73"/>
          <p:cNvSpPr txBox="1"/>
          <p:nvPr>
            <p:ph idx="4294967295" type="subTitle"/>
          </p:nvPr>
        </p:nvSpPr>
        <p:spPr>
          <a:xfrm>
            <a:off x="560975" y="1568425"/>
            <a:ext cx="7688100" cy="2481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2400"/>
          </a:p>
          <a:p>
            <a:pPr indent="0" lvl="0" marL="0" rtl="0">
              <a:lnSpc>
                <a:spcPct val="100000"/>
              </a:lnSpc>
              <a:spcBef>
                <a:spcPts val="1600"/>
              </a:spcBef>
              <a:spcAft>
                <a:spcPts val="0"/>
              </a:spcAft>
              <a:buNone/>
            </a:pPr>
            <a:r>
              <a:rPr lang="en" sz="2400"/>
              <a:t>Prepared for:  Alliance Data Services</a:t>
            </a:r>
            <a:endParaRPr sz="2400"/>
          </a:p>
          <a:p>
            <a:pPr indent="0" lvl="0" marL="0">
              <a:lnSpc>
                <a:spcPct val="100000"/>
              </a:lnSpc>
              <a:spcBef>
                <a:spcPts val="1600"/>
              </a:spcBef>
              <a:spcAft>
                <a:spcPts val="0"/>
              </a:spcAft>
              <a:buNone/>
            </a:pPr>
            <a:r>
              <a:rPr lang="en"/>
              <a:t>BusML 7201 - Market Research and Analysis</a:t>
            </a:r>
            <a:endParaRPr/>
          </a:p>
          <a:p>
            <a:pPr indent="0" lvl="0" marL="0" rtl="0">
              <a:lnSpc>
                <a:spcPct val="100000"/>
              </a:lnSpc>
              <a:spcBef>
                <a:spcPts val="1600"/>
              </a:spcBef>
              <a:spcAft>
                <a:spcPts val="0"/>
              </a:spcAft>
              <a:buNone/>
            </a:pPr>
            <a:r>
              <a:rPr lang="en"/>
              <a:t>Jonathan Pryor</a:t>
            </a:r>
            <a:endParaRPr/>
          </a:p>
          <a:p>
            <a:pPr indent="0" lvl="0" marL="0" rtl="0">
              <a:lnSpc>
                <a:spcPct val="100000"/>
              </a:lnSpc>
              <a:spcBef>
                <a:spcPts val="1600"/>
              </a:spcBef>
              <a:spcAft>
                <a:spcPts val="0"/>
              </a:spcAft>
              <a:buNone/>
            </a:pPr>
            <a:r>
              <a:rPr lang="en"/>
              <a:t>Avinash Minhas</a:t>
            </a:r>
            <a:endParaRPr/>
          </a:p>
          <a:p>
            <a:pPr indent="0" lvl="0" marL="0" rtl="0">
              <a:lnSpc>
                <a:spcPct val="100000"/>
              </a:lnSpc>
              <a:spcBef>
                <a:spcPts val="1600"/>
              </a:spcBef>
              <a:spcAft>
                <a:spcPts val="0"/>
              </a:spcAft>
              <a:buNone/>
            </a:pPr>
            <a:r>
              <a:rPr lang="en"/>
              <a:t>Nicholas Brown</a:t>
            </a:r>
            <a:endParaRPr/>
          </a:p>
          <a:p>
            <a:pPr indent="0" lvl="0" marL="0" rtl="0">
              <a:spcBef>
                <a:spcPts val="1600"/>
              </a:spcBef>
              <a:spcAft>
                <a:spcPts val="1600"/>
              </a:spcAft>
              <a:buNone/>
            </a:pPr>
            <a:r>
              <a:t/>
            </a:r>
            <a:endParaRPr/>
          </a:p>
        </p:txBody>
      </p:sp>
      <p:pic>
        <p:nvPicPr>
          <p:cNvPr id="74" name="Shape 74"/>
          <p:cNvPicPr preferRelativeResize="0"/>
          <p:nvPr/>
        </p:nvPicPr>
        <p:blipFill>
          <a:blip r:embed="rId3">
            <a:alphaModFix/>
          </a:blip>
          <a:stretch>
            <a:fillRect/>
          </a:stretch>
        </p:blipFill>
        <p:spPr>
          <a:xfrm>
            <a:off x="6105938" y="2217313"/>
            <a:ext cx="2143125" cy="2143125"/>
          </a:xfrm>
          <a:prstGeom prst="rect">
            <a:avLst/>
          </a:prstGeom>
          <a:noFill/>
          <a:ln>
            <a:noFill/>
          </a:ln>
        </p:spPr>
      </p:pic>
      <p:sp>
        <p:nvSpPr>
          <p:cNvPr id="75" name="Shape 75"/>
          <p:cNvSpPr txBox="1"/>
          <p:nvPr/>
        </p:nvSpPr>
        <p:spPr>
          <a:xfrm>
            <a:off x="5582263" y="4300300"/>
            <a:ext cx="3190500" cy="325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000"/>
              <a:t>(Image Source: https://pixabay.com)</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153500" y="430500"/>
            <a:ext cx="68370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Likelihood to Use Voice Management of Card</a:t>
            </a:r>
            <a:endParaRPr sz="2400"/>
          </a:p>
        </p:txBody>
      </p:sp>
      <p:sp>
        <p:nvSpPr>
          <p:cNvPr id="134" name="Shape 134"/>
          <p:cNvSpPr txBox="1"/>
          <p:nvPr>
            <p:ph idx="1" type="body"/>
          </p:nvPr>
        </p:nvSpPr>
        <p:spPr>
          <a:xfrm>
            <a:off x="1241987" y="1070551"/>
            <a:ext cx="6321600" cy="3002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Consumers seemed unsure of using voice technology to manage their credit accounts.  </a:t>
            </a:r>
            <a:endParaRPr sz="1400"/>
          </a:p>
          <a:p>
            <a:pPr indent="-317500" lvl="0" marL="457200" rtl="0">
              <a:spcBef>
                <a:spcPts val="0"/>
              </a:spcBef>
              <a:spcAft>
                <a:spcPts val="0"/>
              </a:spcAft>
              <a:buSzPts val="1400"/>
              <a:buChar char="●"/>
            </a:pPr>
            <a:r>
              <a:rPr lang="en" sz="1400"/>
              <a:t>Only 13% said yes while 48% answered in the negative</a:t>
            </a:r>
            <a:endParaRPr sz="1400"/>
          </a:p>
          <a:p>
            <a:pPr indent="-317500" lvl="0" marL="457200" rtl="0">
              <a:spcBef>
                <a:spcPts val="0"/>
              </a:spcBef>
              <a:spcAft>
                <a:spcPts val="0"/>
              </a:spcAft>
              <a:buSzPts val="1400"/>
              <a:buChar char="●"/>
            </a:pPr>
            <a:r>
              <a:rPr lang="en" sz="1400"/>
              <a:t>The remainder of 39% were not sure</a:t>
            </a:r>
            <a:endParaRPr sz="1400"/>
          </a:p>
          <a:p>
            <a:pPr indent="-317500" lvl="0" marL="457200">
              <a:spcBef>
                <a:spcPts val="0"/>
              </a:spcBef>
              <a:spcAft>
                <a:spcPts val="0"/>
              </a:spcAft>
              <a:buSzPts val="1400"/>
              <a:buChar char="●"/>
            </a:pPr>
            <a:r>
              <a:rPr lang="en" sz="1400"/>
              <a:t>Consumer response guided consumers to indicate why or why they were not interested in using voice technology for credit account management</a:t>
            </a:r>
            <a:endParaRPr sz="1400"/>
          </a:p>
        </p:txBody>
      </p:sp>
      <p:pic>
        <p:nvPicPr>
          <p:cNvPr id="135" name="Shape 135"/>
          <p:cNvPicPr preferRelativeResize="0"/>
          <p:nvPr/>
        </p:nvPicPr>
        <p:blipFill>
          <a:blip r:embed="rId3">
            <a:alphaModFix/>
          </a:blip>
          <a:stretch>
            <a:fillRect/>
          </a:stretch>
        </p:blipFill>
        <p:spPr>
          <a:xfrm>
            <a:off x="1411200" y="2626799"/>
            <a:ext cx="6321600" cy="21042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08200" y="428000"/>
            <a:ext cx="65247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Factors in likelihood to use voice management</a:t>
            </a:r>
            <a:endParaRPr sz="2400"/>
          </a:p>
        </p:txBody>
      </p:sp>
      <p:sp>
        <p:nvSpPr>
          <p:cNvPr id="141" name="Shape 141"/>
          <p:cNvSpPr txBox="1"/>
          <p:nvPr>
            <p:ph idx="1" type="body"/>
          </p:nvPr>
        </p:nvSpPr>
        <p:spPr>
          <a:xfrm>
            <a:off x="424025" y="1595775"/>
            <a:ext cx="7770900" cy="3002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Respondents were asked to identify reasons they would be, or would not be, interested in using voice management on credit card accounts</a:t>
            </a:r>
            <a:endParaRPr sz="1400"/>
          </a:p>
          <a:p>
            <a:pPr indent="-317500" lvl="0" marL="457200" rtl="0">
              <a:spcBef>
                <a:spcPts val="0"/>
              </a:spcBef>
              <a:spcAft>
                <a:spcPts val="0"/>
              </a:spcAft>
              <a:buSzPts val="1400"/>
              <a:buChar char="●"/>
            </a:pPr>
            <a:r>
              <a:rPr lang="en" sz="1400"/>
              <a:t>Questions shown were based on the respondent’s self-indicated likelihood to use voice management on credit accounts</a:t>
            </a:r>
            <a:endParaRPr sz="1400"/>
          </a:p>
          <a:p>
            <a:pPr indent="-317500" lvl="0" marL="457200" rtl="0">
              <a:spcBef>
                <a:spcPts val="0"/>
              </a:spcBef>
              <a:spcAft>
                <a:spcPts val="0"/>
              </a:spcAft>
              <a:buSzPts val="1400"/>
              <a:buChar char="●"/>
            </a:pPr>
            <a:r>
              <a:rPr lang="en" sz="1400"/>
              <a:t>Respondents were then able to select one more more reasons they would like to indicate why or why they would not be interested in voice management</a:t>
            </a:r>
            <a:endParaRPr sz="1400"/>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411200" y="42800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Reasons interested in voice management</a:t>
            </a:r>
            <a:endParaRPr sz="2400"/>
          </a:p>
        </p:txBody>
      </p:sp>
      <p:pic>
        <p:nvPicPr>
          <p:cNvPr id="147" name="Shape 147"/>
          <p:cNvPicPr preferRelativeResize="0"/>
          <p:nvPr/>
        </p:nvPicPr>
        <p:blipFill>
          <a:blip r:embed="rId3">
            <a:alphaModFix/>
          </a:blip>
          <a:stretch>
            <a:fillRect/>
          </a:stretch>
        </p:blipFill>
        <p:spPr>
          <a:xfrm>
            <a:off x="614325" y="890575"/>
            <a:ext cx="7938099" cy="377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411200" y="413175"/>
            <a:ext cx="6975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Reasons not interested</a:t>
            </a:r>
            <a:r>
              <a:rPr lang="en" sz="2400"/>
              <a:t> in voice management</a:t>
            </a:r>
            <a:endParaRPr sz="2400"/>
          </a:p>
        </p:txBody>
      </p:sp>
      <p:pic>
        <p:nvPicPr>
          <p:cNvPr id="153" name="Shape 153"/>
          <p:cNvPicPr preferRelativeResize="0"/>
          <p:nvPr/>
        </p:nvPicPr>
        <p:blipFill>
          <a:blip r:embed="rId3">
            <a:alphaModFix/>
          </a:blip>
          <a:stretch>
            <a:fillRect/>
          </a:stretch>
        </p:blipFill>
        <p:spPr>
          <a:xfrm>
            <a:off x="674550" y="839600"/>
            <a:ext cx="7712251" cy="379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411200" y="41320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Statistical</a:t>
            </a:r>
            <a:r>
              <a:rPr lang="en" sz="2400"/>
              <a:t> analysis</a:t>
            </a:r>
            <a:endParaRPr sz="2400"/>
          </a:p>
        </p:txBody>
      </p:sp>
      <p:sp>
        <p:nvSpPr>
          <p:cNvPr id="159" name="Shape 159"/>
          <p:cNvSpPr txBox="1"/>
          <p:nvPr>
            <p:ph idx="1" type="body"/>
          </p:nvPr>
        </p:nvSpPr>
        <p:spPr>
          <a:xfrm>
            <a:off x="882699" y="1070550"/>
            <a:ext cx="6850200" cy="3002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Multiple </a:t>
            </a:r>
            <a:r>
              <a:rPr lang="en" sz="1400"/>
              <a:t>Linear Regression Modeling:  An attempt at explaining the likelihood of using voice technology to manage credit card accounts as the dependent variable</a:t>
            </a:r>
            <a:endParaRPr sz="1400"/>
          </a:p>
          <a:p>
            <a:pPr indent="-317500" lvl="0" marL="457200" rtl="0">
              <a:spcBef>
                <a:spcPts val="0"/>
              </a:spcBef>
              <a:spcAft>
                <a:spcPts val="0"/>
              </a:spcAft>
              <a:buSzPts val="1400"/>
              <a:buChar char="●"/>
            </a:pPr>
            <a:r>
              <a:rPr lang="en" sz="1400"/>
              <a:t>All non-text survey questions (a.k.a. kitchen sink model) when input into a linear model resulted in a fairly impressive .89 R-squared measurement indicating much of the variation in likelihood to use rested in our data</a:t>
            </a:r>
            <a:endParaRPr sz="1400"/>
          </a:p>
          <a:p>
            <a:pPr indent="-317500" lvl="0" marL="457200" rtl="0">
              <a:spcBef>
                <a:spcPts val="0"/>
              </a:spcBef>
              <a:spcAft>
                <a:spcPts val="0"/>
              </a:spcAft>
              <a:buSzPts val="1400"/>
              <a:buChar char="●"/>
            </a:pPr>
            <a:r>
              <a:rPr lang="en" sz="1400"/>
              <a:t>However, adjusted R-squared was significantly lower at .71 which suggested many of the data fields did not have significant impact on the dependent variable</a:t>
            </a:r>
            <a:endParaRPr sz="1400"/>
          </a:p>
          <a:p>
            <a:pPr indent="-317500" lvl="0" marL="457200" rtl="0">
              <a:spcBef>
                <a:spcPts val="0"/>
              </a:spcBef>
              <a:spcAft>
                <a:spcPts val="0"/>
              </a:spcAft>
              <a:buSzPts val="1400"/>
              <a:buChar char="●"/>
            </a:pPr>
            <a:r>
              <a:rPr lang="en" sz="1400"/>
              <a:t>Most questions were not significant at either a 90% or  95% confidence level</a:t>
            </a:r>
            <a:endParaRPr sz="1400"/>
          </a:p>
          <a:p>
            <a:pPr indent="-317500" lvl="0" marL="457200">
              <a:spcBef>
                <a:spcPts val="0"/>
              </a:spcBef>
              <a:spcAft>
                <a:spcPts val="0"/>
              </a:spcAft>
              <a:buSzPts val="1400"/>
              <a:buChar char="●"/>
            </a:pPr>
            <a:r>
              <a:rPr lang="en" sz="1400"/>
              <a:t>There did not appear to be any demographic component to the likelihood to adopt card voice management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411200" y="41320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sz="2400"/>
              <a:t>Statistical analysis - continued</a:t>
            </a:r>
            <a:endParaRPr sz="2400"/>
          </a:p>
        </p:txBody>
      </p:sp>
      <p:sp>
        <p:nvSpPr>
          <p:cNvPr id="165" name="Shape 165"/>
          <p:cNvSpPr txBox="1"/>
          <p:nvPr>
            <p:ph idx="1" type="body"/>
          </p:nvPr>
        </p:nvSpPr>
        <p:spPr>
          <a:xfrm>
            <a:off x="432300" y="901125"/>
            <a:ext cx="8279400" cy="170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A more simplified model does have some predictive value: </a:t>
            </a:r>
            <a:endParaRPr sz="1400"/>
          </a:p>
          <a:p>
            <a:pPr indent="-317500" lvl="0" marL="457200" rtl="0">
              <a:spcBef>
                <a:spcPts val="0"/>
              </a:spcBef>
              <a:spcAft>
                <a:spcPts val="0"/>
              </a:spcAft>
              <a:buSzPts val="1400"/>
              <a:buChar char="●"/>
            </a:pPr>
            <a:r>
              <a:rPr b="1" lang="en" sz="1400"/>
              <a:t>Likelihood to use in Future = 2.32 - .39(Q11_1) - .17(Q11_2) - .46(Q11_3) - .26(Q11_4) - .28(Q11_5) + .13(Q14)</a:t>
            </a:r>
            <a:endParaRPr b="1" sz="1400"/>
          </a:p>
          <a:p>
            <a:pPr indent="-304800" lvl="1" marL="914400" rtl="0">
              <a:spcBef>
                <a:spcPts val="0"/>
              </a:spcBef>
              <a:spcAft>
                <a:spcPts val="0"/>
              </a:spcAft>
              <a:buSzPts val="1200"/>
              <a:buChar char="○"/>
            </a:pPr>
            <a:r>
              <a:rPr lang="en" sz="1200"/>
              <a:t>Scale: Likely = 1, Maybe = 2, No = 3</a:t>
            </a:r>
            <a:endParaRPr sz="1200"/>
          </a:p>
          <a:p>
            <a:pPr indent="-304800" lvl="1" marL="914400" rtl="0">
              <a:spcBef>
                <a:spcPts val="0"/>
              </a:spcBef>
              <a:spcAft>
                <a:spcPts val="0"/>
              </a:spcAft>
              <a:buSzPts val="1200"/>
              <a:buChar char="○"/>
            </a:pPr>
            <a:r>
              <a:rPr lang="en" sz="1200"/>
              <a:t>Adjusted R-squared =  .70</a:t>
            </a:r>
            <a:endParaRPr sz="1200"/>
          </a:p>
          <a:p>
            <a:pPr indent="-304800" lvl="1" marL="914400" rtl="0">
              <a:spcBef>
                <a:spcPts val="0"/>
              </a:spcBef>
              <a:spcAft>
                <a:spcPts val="0"/>
              </a:spcAft>
              <a:buSzPts val="1200"/>
              <a:buChar char="○"/>
            </a:pPr>
            <a:r>
              <a:rPr lang="en" sz="1200"/>
              <a:t>Note:  Only </a:t>
            </a:r>
            <a:r>
              <a:rPr b="1" lang="en" sz="1200"/>
              <a:t>Q14</a:t>
            </a:r>
            <a:r>
              <a:rPr lang="en" sz="1200"/>
              <a:t> and </a:t>
            </a:r>
            <a:r>
              <a:rPr b="1" lang="en" sz="1200"/>
              <a:t>Q11_3</a:t>
            </a:r>
            <a:r>
              <a:rPr lang="en" sz="1200"/>
              <a:t> are significant at 95% level and </a:t>
            </a:r>
            <a:r>
              <a:rPr b="1" lang="en" sz="1200"/>
              <a:t>Q11_1</a:t>
            </a:r>
            <a:r>
              <a:rPr lang="en" sz="1200"/>
              <a:t> is significant at the 90% level</a:t>
            </a:r>
            <a:endParaRPr sz="1200"/>
          </a:p>
          <a:p>
            <a:pPr indent="-304800" lvl="1" marL="914400" rtl="0">
              <a:spcBef>
                <a:spcPts val="0"/>
              </a:spcBef>
              <a:spcAft>
                <a:spcPts val="0"/>
              </a:spcAft>
              <a:buSzPts val="1200"/>
              <a:buChar char="○"/>
            </a:pPr>
            <a:r>
              <a:rPr lang="en" sz="1200"/>
              <a:t>The remaining Q11 responses were included in the model to help show which benefits had predictive value</a:t>
            </a:r>
            <a:endParaRPr sz="1200"/>
          </a:p>
          <a:p>
            <a:pPr indent="0" lvl="0" marL="0" rtl="0">
              <a:spcBef>
                <a:spcPts val="1600"/>
              </a:spcBef>
              <a:spcAft>
                <a:spcPts val="0"/>
              </a:spcAft>
              <a:buNone/>
            </a:pPr>
            <a:r>
              <a:t/>
            </a:r>
            <a:endParaRPr sz="1200"/>
          </a:p>
          <a:p>
            <a:pPr indent="0" lvl="0" marL="0">
              <a:spcBef>
                <a:spcPts val="1600"/>
              </a:spcBef>
              <a:spcAft>
                <a:spcPts val="1600"/>
              </a:spcAft>
              <a:buNone/>
            </a:pPr>
            <a:r>
              <a:t/>
            </a:r>
            <a:endParaRPr sz="1200"/>
          </a:p>
        </p:txBody>
      </p:sp>
      <p:graphicFrame>
        <p:nvGraphicFramePr>
          <p:cNvPr id="166" name="Shape 166"/>
          <p:cNvGraphicFramePr/>
          <p:nvPr/>
        </p:nvGraphicFramePr>
        <p:xfrm>
          <a:off x="1706825" y="2681275"/>
          <a:ext cx="3000000" cy="3000000"/>
        </p:xfrm>
        <a:graphic>
          <a:graphicData uri="http://schemas.openxmlformats.org/drawingml/2006/table">
            <a:tbl>
              <a:tblPr>
                <a:noFill/>
                <a:tableStyleId>{5C81624E-93BF-4597-830B-C5F46526C7C7}</a:tableStyleId>
              </a:tblPr>
              <a:tblGrid>
                <a:gridCol w="1124975"/>
                <a:gridCol w="4605375"/>
              </a:tblGrid>
              <a:tr h="248425">
                <a:tc>
                  <a:txBody>
                    <a:bodyPr>
                      <a:noAutofit/>
                    </a:bodyPr>
                    <a:lstStyle/>
                    <a:p>
                      <a:pPr indent="0" lvl="0" marL="0" rtl="0">
                        <a:spcBef>
                          <a:spcPts val="0"/>
                        </a:spcBef>
                        <a:spcAft>
                          <a:spcPts val="0"/>
                        </a:spcAft>
                        <a:buNone/>
                      </a:pPr>
                      <a:r>
                        <a:rPr lang="en" sz="1000">
                          <a:latin typeface="Lato"/>
                          <a:ea typeface="Lato"/>
                          <a:cs typeface="Lato"/>
                          <a:sym typeface="Lato"/>
                        </a:rPr>
                        <a:t>Q11_1 (0 or 1)</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latin typeface="Lato"/>
                          <a:ea typeface="Lato"/>
                          <a:cs typeface="Lato"/>
                          <a:sym typeface="Lato"/>
                        </a:rPr>
                        <a:t>Voice management service would be a</a:t>
                      </a:r>
                      <a:r>
                        <a:rPr lang="en" sz="1000">
                          <a:latin typeface="Lato"/>
                          <a:ea typeface="Lato"/>
                          <a:cs typeface="Lato"/>
                          <a:sym typeface="Lato"/>
                        </a:rPr>
                        <a:t>vailable 24/7</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425">
                <a:tc>
                  <a:txBody>
                    <a:bodyPr>
                      <a:noAutofit/>
                    </a:bodyPr>
                    <a:lstStyle/>
                    <a:p>
                      <a:pPr indent="0" lvl="0" marL="0" rtl="0">
                        <a:spcBef>
                          <a:spcPts val="0"/>
                        </a:spcBef>
                        <a:spcAft>
                          <a:spcPts val="0"/>
                        </a:spcAft>
                        <a:buNone/>
                      </a:pPr>
                      <a:r>
                        <a:rPr lang="en" sz="1000">
                          <a:latin typeface="Lato"/>
                          <a:ea typeface="Lato"/>
                          <a:cs typeface="Lato"/>
                          <a:sym typeface="Lato"/>
                        </a:rPr>
                        <a:t>Q11_2 (0 or 1)</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latin typeface="Lato"/>
                          <a:ea typeface="Lato"/>
                          <a:cs typeface="Lato"/>
                          <a:sym typeface="Lato"/>
                        </a:rPr>
                        <a:t>Voice management service would be e</a:t>
                      </a:r>
                      <a:r>
                        <a:rPr lang="en" sz="1000">
                          <a:latin typeface="Lato"/>
                          <a:ea typeface="Lato"/>
                          <a:cs typeface="Lato"/>
                          <a:sym typeface="Lato"/>
                        </a:rPr>
                        <a:t>asier than calling customer service</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425">
                <a:tc>
                  <a:txBody>
                    <a:bodyPr>
                      <a:noAutofit/>
                    </a:bodyPr>
                    <a:lstStyle/>
                    <a:p>
                      <a:pPr indent="0" lvl="0" marL="0" rtl="0">
                        <a:spcBef>
                          <a:spcPts val="0"/>
                        </a:spcBef>
                        <a:spcAft>
                          <a:spcPts val="0"/>
                        </a:spcAft>
                        <a:buNone/>
                      </a:pPr>
                      <a:r>
                        <a:rPr lang="en" sz="1000">
                          <a:latin typeface="Lato"/>
                          <a:ea typeface="Lato"/>
                          <a:cs typeface="Lato"/>
                          <a:sym typeface="Lato"/>
                        </a:rPr>
                        <a:t>Q11_3 (0 or 1)</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latin typeface="Lato"/>
                          <a:ea typeface="Lato"/>
                          <a:cs typeface="Lato"/>
                          <a:sym typeface="Lato"/>
                        </a:rPr>
                        <a:t>Voice management service would save me time</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425">
                <a:tc>
                  <a:txBody>
                    <a:bodyPr>
                      <a:noAutofit/>
                    </a:bodyPr>
                    <a:lstStyle/>
                    <a:p>
                      <a:pPr indent="0" lvl="0" marL="0" rtl="0">
                        <a:spcBef>
                          <a:spcPts val="0"/>
                        </a:spcBef>
                        <a:spcAft>
                          <a:spcPts val="0"/>
                        </a:spcAft>
                        <a:buNone/>
                      </a:pPr>
                      <a:r>
                        <a:rPr lang="en" sz="1000">
                          <a:latin typeface="Lato"/>
                          <a:ea typeface="Lato"/>
                          <a:cs typeface="Lato"/>
                          <a:sym typeface="Lato"/>
                        </a:rPr>
                        <a:t>Q11_4 (0 or 1)</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latin typeface="Lato"/>
                          <a:ea typeface="Lato"/>
                          <a:cs typeface="Lato"/>
                          <a:sym typeface="Lato"/>
                        </a:rPr>
                        <a:t>Voice management service would be convenient</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425">
                <a:tc>
                  <a:txBody>
                    <a:bodyPr>
                      <a:noAutofit/>
                    </a:bodyPr>
                    <a:lstStyle/>
                    <a:p>
                      <a:pPr indent="0" lvl="0" marL="0" rtl="0">
                        <a:spcBef>
                          <a:spcPts val="0"/>
                        </a:spcBef>
                        <a:spcAft>
                          <a:spcPts val="0"/>
                        </a:spcAft>
                        <a:buNone/>
                      </a:pPr>
                      <a:r>
                        <a:rPr lang="en" sz="1000">
                          <a:latin typeface="Lato"/>
                          <a:ea typeface="Lato"/>
                          <a:cs typeface="Lato"/>
                          <a:sym typeface="Lato"/>
                        </a:rPr>
                        <a:t>Q11_5 (0 or 1)</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latin typeface="Lato"/>
                          <a:ea typeface="Lato"/>
                          <a:cs typeface="Lato"/>
                          <a:sym typeface="Lato"/>
                        </a:rPr>
                        <a:t>Voice management service would provide accurate information</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425">
                <a:tc>
                  <a:txBody>
                    <a:bodyPr>
                      <a:noAutofit/>
                    </a:bodyPr>
                    <a:lstStyle/>
                    <a:p>
                      <a:pPr indent="0" lvl="0" marL="0" rtl="0">
                        <a:spcBef>
                          <a:spcPts val="0"/>
                        </a:spcBef>
                        <a:spcAft>
                          <a:spcPts val="0"/>
                        </a:spcAft>
                        <a:buNone/>
                      </a:pPr>
                      <a:r>
                        <a:rPr lang="en" sz="1000">
                          <a:latin typeface="Lato"/>
                          <a:ea typeface="Lato"/>
                          <a:cs typeface="Lato"/>
                          <a:sym typeface="Lato"/>
                        </a:rPr>
                        <a:t>Q14 (1-5)</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000">
                          <a:latin typeface="Lato"/>
                          <a:ea typeface="Lato"/>
                          <a:cs typeface="Lato"/>
                          <a:sym typeface="Lato"/>
                        </a:rPr>
                        <a:t>I am c</a:t>
                      </a:r>
                      <a:r>
                        <a:rPr lang="en" sz="1000">
                          <a:latin typeface="Lato"/>
                          <a:ea typeface="Lato"/>
                          <a:cs typeface="Lato"/>
                          <a:sym typeface="Lato"/>
                        </a:rPr>
                        <a:t>oncerned about others using my device to access my information.</a:t>
                      </a:r>
                      <a:endParaRPr sz="10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411200" y="41320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Demographics</a:t>
            </a:r>
            <a:endParaRPr sz="2400"/>
          </a:p>
        </p:txBody>
      </p:sp>
      <p:graphicFrame>
        <p:nvGraphicFramePr>
          <p:cNvPr id="172" name="Shape 172"/>
          <p:cNvGraphicFramePr/>
          <p:nvPr/>
        </p:nvGraphicFramePr>
        <p:xfrm>
          <a:off x="1220075" y="1699750"/>
          <a:ext cx="3000000" cy="3000000"/>
        </p:xfrm>
        <a:graphic>
          <a:graphicData uri="http://schemas.openxmlformats.org/drawingml/2006/table">
            <a:tbl>
              <a:tblPr>
                <a:noFill/>
                <a:tableStyleId>{5C81624E-93BF-4597-830B-C5F46526C7C7}</a:tableStyleId>
              </a:tblPr>
              <a:tblGrid>
                <a:gridCol w="382850"/>
                <a:gridCol w="1558175"/>
                <a:gridCol w="792950"/>
                <a:gridCol w="1084675"/>
              </a:tblGrid>
              <a:tr h="431475">
                <a:tc>
                  <a:txBody>
                    <a:bodyPr>
                      <a:noAutofit/>
                    </a:bodyPr>
                    <a:lstStyle/>
                    <a:p>
                      <a:pPr indent="0" lvl="0" marL="0" rtl="0">
                        <a:lnSpc>
                          <a:spcPct val="115000"/>
                        </a:lnSpc>
                        <a:spcBef>
                          <a:spcPts val="0"/>
                        </a:spcBef>
                        <a:spcAft>
                          <a:spcPts val="0"/>
                        </a:spcAft>
                        <a:buNone/>
                      </a:pPr>
                      <a:r>
                        <a:rPr b="1" lang="en" sz="1100">
                          <a:solidFill>
                            <a:srgbClr val="FFFFFF"/>
                          </a:solidFill>
                          <a:latin typeface="Lato"/>
                          <a:ea typeface="Lato"/>
                          <a:cs typeface="Lato"/>
                          <a:sym typeface="Lato"/>
                        </a:rPr>
                        <a:t>#</a:t>
                      </a:r>
                      <a:endParaRPr b="1" sz="1100">
                        <a:solidFill>
                          <a:srgbClr val="FFFFFF"/>
                        </a:solidFill>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nSpc>
                          <a:spcPct val="115000"/>
                        </a:lnSpc>
                        <a:spcBef>
                          <a:spcPts val="0"/>
                        </a:spcBef>
                        <a:spcAft>
                          <a:spcPts val="0"/>
                        </a:spcAft>
                        <a:buNone/>
                      </a:pPr>
                      <a:r>
                        <a:rPr b="1" lang="en" sz="1100">
                          <a:solidFill>
                            <a:srgbClr val="FFFFFF"/>
                          </a:solidFill>
                          <a:latin typeface="Lato"/>
                          <a:ea typeface="Lato"/>
                          <a:cs typeface="Lato"/>
                          <a:sym typeface="Lato"/>
                        </a:rPr>
                        <a:t>Answer</a:t>
                      </a:r>
                      <a:endParaRPr b="1" sz="1100">
                        <a:solidFill>
                          <a:srgbClr val="FFFFFF"/>
                        </a:solidFill>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nSpc>
                          <a:spcPct val="115000"/>
                        </a:lnSpc>
                        <a:spcBef>
                          <a:spcPts val="0"/>
                        </a:spcBef>
                        <a:spcAft>
                          <a:spcPts val="0"/>
                        </a:spcAft>
                        <a:buNone/>
                      </a:pPr>
                      <a:r>
                        <a:rPr b="1" lang="en" sz="1100">
                          <a:solidFill>
                            <a:srgbClr val="FFFFFF"/>
                          </a:solidFill>
                          <a:latin typeface="Lato"/>
                          <a:ea typeface="Lato"/>
                          <a:cs typeface="Lato"/>
                          <a:sym typeface="Lato"/>
                        </a:rPr>
                        <a:t>%</a:t>
                      </a:r>
                      <a:endParaRPr b="1" sz="1100">
                        <a:solidFill>
                          <a:srgbClr val="FFFFFF"/>
                        </a:solidFill>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nSpc>
                          <a:spcPct val="115000"/>
                        </a:lnSpc>
                        <a:spcBef>
                          <a:spcPts val="0"/>
                        </a:spcBef>
                        <a:spcAft>
                          <a:spcPts val="0"/>
                        </a:spcAft>
                        <a:buNone/>
                      </a:pPr>
                      <a:r>
                        <a:rPr b="1" lang="en" sz="1100">
                          <a:solidFill>
                            <a:srgbClr val="FFFFFF"/>
                          </a:solidFill>
                          <a:latin typeface="Lato"/>
                          <a:ea typeface="Lato"/>
                          <a:cs typeface="Lato"/>
                          <a:sym typeface="Lato"/>
                        </a:rPr>
                        <a:t>Count</a:t>
                      </a:r>
                      <a:endParaRPr b="1" sz="1100">
                        <a:solidFill>
                          <a:srgbClr val="FFFFFF"/>
                        </a:solidFill>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431475">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1</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Male</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33.93%</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19</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1475">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2</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Female</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66.07%</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37</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1475">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3</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Non-binary</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0.00%</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0</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4750">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4</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Prefer not to say</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0.00%</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0</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0300">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5</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Other</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0.00%</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0</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1475">
                <a:tc>
                  <a:txBody>
                    <a:bodyPr>
                      <a:noAutofit/>
                    </a:bodyPr>
                    <a:lstStyle/>
                    <a:p>
                      <a:pPr indent="0" lvl="0" marL="0" rtl="0">
                        <a:spcBef>
                          <a:spcPts val="0"/>
                        </a:spcBef>
                        <a:spcAft>
                          <a:spcPts val="0"/>
                        </a:spcAft>
                        <a:buNone/>
                      </a:pPr>
                      <a:r>
                        <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Total</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100%</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100">
                          <a:latin typeface="Lato"/>
                          <a:ea typeface="Lato"/>
                          <a:cs typeface="Lato"/>
                          <a:sym typeface="Lato"/>
                        </a:rPr>
                        <a:t>56</a:t>
                      </a:r>
                      <a:endParaRPr sz="1100">
                        <a:latin typeface="Lato"/>
                        <a:ea typeface="Lato"/>
                        <a:cs typeface="Lato"/>
                        <a:sym typeface="La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73" name="Shape 173"/>
          <p:cNvPicPr preferRelativeResize="0"/>
          <p:nvPr/>
        </p:nvPicPr>
        <p:blipFill>
          <a:blip r:embed="rId3">
            <a:alphaModFix/>
          </a:blip>
          <a:stretch>
            <a:fillRect/>
          </a:stretch>
        </p:blipFill>
        <p:spPr>
          <a:xfrm>
            <a:off x="5339475" y="534275"/>
            <a:ext cx="3104025" cy="4120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411200" y="41320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Demographics - continued</a:t>
            </a:r>
            <a:endParaRPr sz="2400"/>
          </a:p>
        </p:txBody>
      </p:sp>
      <p:pic>
        <p:nvPicPr>
          <p:cNvPr id="179" name="Shape 179"/>
          <p:cNvPicPr preferRelativeResize="0"/>
          <p:nvPr/>
        </p:nvPicPr>
        <p:blipFill>
          <a:blip r:embed="rId3">
            <a:alphaModFix/>
          </a:blip>
          <a:stretch>
            <a:fillRect/>
          </a:stretch>
        </p:blipFill>
        <p:spPr>
          <a:xfrm>
            <a:off x="1167801" y="1198075"/>
            <a:ext cx="6808399" cy="337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411200" y="41320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Other Information Needed</a:t>
            </a:r>
            <a:endParaRPr sz="2400"/>
          </a:p>
        </p:txBody>
      </p:sp>
      <p:sp>
        <p:nvSpPr>
          <p:cNvPr id="185" name="Shape 185"/>
          <p:cNvSpPr txBox="1"/>
          <p:nvPr>
            <p:ph idx="1" type="body"/>
          </p:nvPr>
        </p:nvSpPr>
        <p:spPr>
          <a:xfrm>
            <a:off x="634200" y="1262900"/>
            <a:ext cx="7875600" cy="342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In a follow-up study the team would like to have the resources to be able to more widely distribute the survey to a more diverse set of respondents</a:t>
            </a:r>
            <a:endParaRPr sz="1400"/>
          </a:p>
          <a:p>
            <a:pPr indent="-317500" lvl="1" marL="914400" rtl="0">
              <a:spcBef>
                <a:spcPts val="0"/>
              </a:spcBef>
              <a:spcAft>
                <a:spcPts val="0"/>
              </a:spcAft>
              <a:buSzPts val="1400"/>
              <a:buChar char="○"/>
            </a:pPr>
            <a:r>
              <a:rPr lang="en"/>
              <a:t>Survey participants were a somewhat homogeneous group consisting of those that tend to be employed and have above-average household income</a:t>
            </a:r>
            <a:endParaRPr/>
          </a:p>
          <a:p>
            <a:pPr indent="-317500" lvl="1" marL="914400" rtl="0">
              <a:spcBef>
                <a:spcPts val="0"/>
              </a:spcBef>
              <a:spcAft>
                <a:spcPts val="0"/>
              </a:spcAft>
              <a:buSzPts val="1400"/>
              <a:buChar char="○"/>
            </a:pPr>
            <a:r>
              <a:rPr lang="en"/>
              <a:t>Females outnumbered males at a two to one rate</a:t>
            </a:r>
            <a:endParaRPr/>
          </a:p>
          <a:p>
            <a:pPr indent="-317500" lvl="1" marL="914400" rtl="0">
              <a:spcBef>
                <a:spcPts val="0"/>
              </a:spcBef>
              <a:spcAft>
                <a:spcPts val="0"/>
              </a:spcAft>
              <a:buSzPts val="1400"/>
              <a:buChar char="○"/>
            </a:pPr>
            <a:r>
              <a:rPr lang="en"/>
              <a:t>While the older </a:t>
            </a:r>
            <a:r>
              <a:rPr lang="en"/>
              <a:t>millennial</a:t>
            </a:r>
            <a:r>
              <a:rPr lang="en"/>
              <a:t> generation was covered there were no responses in the 18-24 age demographic</a:t>
            </a:r>
            <a:endParaRPr/>
          </a:p>
          <a:p>
            <a:pPr indent="0" lvl="0" marL="457200" rtl="0">
              <a:spcBef>
                <a:spcPts val="1600"/>
              </a:spcBef>
              <a:spcAft>
                <a:spcPts val="0"/>
              </a:spcAft>
              <a:buNone/>
            </a:pPr>
            <a:r>
              <a:t/>
            </a:r>
            <a:endParaRPr/>
          </a:p>
          <a:p>
            <a:pPr indent="-317500" lvl="0" marL="457200" rtl="0">
              <a:spcBef>
                <a:spcPts val="1600"/>
              </a:spcBef>
              <a:spcAft>
                <a:spcPts val="0"/>
              </a:spcAft>
              <a:buSzPts val="1400"/>
              <a:buChar char="●"/>
            </a:pPr>
            <a:r>
              <a:rPr lang="en" sz="1400"/>
              <a:t>The team would like to gather data in a later study to investigate any relationship between other card features and interest in voice command card management</a:t>
            </a:r>
            <a:endParaRPr sz="1400"/>
          </a:p>
          <a:p>
            <a:pPr indent="-317500" lvl="1" marL="914400" rtl="0">
              <a:spcBef>
                <a:spcPts val="0"/>
              </a:spcBef>
              <a:spcAft>
                <a:spcPts val="0"/>
              </a:spcAft>
              <a:buSzPts val="1400"/>
              <a:buChar char="○"/>
            </a:pPr>
            <a:r>
              <a:rPr lang="en"/>
              <a:t>This study investigated consumer attitudes on voice card management only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411200" y="41320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Appendix</a:t>
            </a:r>
            <a:endParaRPr sz="2400"/>
          </a:p>
        </p:txBody>
      </p:sp>
      <p:sp>
        <p:nvSpPr>
          <p:cNvPr id="191" name="Shape 191"/>
          <p:cNvSpPr txBox="1"/>
          <p:nvPr>
            <p:ph idx="1" type="body"/>
          </p:nvPr>
        </p:nvSpPr>
        <p:spPr>
          <a:xfrm>
            <a:off x="409225" y="1595775"/>
            <a:ext cx="84189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additional information please see provided files:</a:t>
            </a:r>
            <a:endParaRPr/>
          </a:p>
          <a:p>
            <a:pPr indent="0" lvl="0" marL="0">
              <a:spcBef>
                <a:spcPts val="1600"/>
              </a:spcBef>
              <a:spcAft>
                <a:spcPts val="0"/>
              </a:spcAft>
              <a:buNone/>
            </a:pPr>
            <a:r>
              <a:rPr lang="en"/>
              <a:t>Survey:  VCTCCSurveyFinal.docx</a:t>
            </a:r>
            <a:endParaRPr/>
          </a:p>
          <a:p>
            <a:pPr indent="0" lvl="0" marL="0">
              <a:spcBef>
                <a:spcPts val="1600"/>
              </a:spcBef>
              <a:spcAft>
                <a:spcPts val="0"/>
              </a:spcAft>
              <a:buNone/>
            </a:pPr>
            <a:r>
              <a:rPr lang="en"/>
              <a:t>R Scripting: ProjectRScript.R</a:t>
            </a:r>
            <a:endParaRPr/>
          </a:p>
          <a:p>
            <a:pPr indent="0" lvl="0" marL="0">
              <a:spcBef>
                <a:spcPts val="1600"/>
              </a:spcBef>
              <a:spcAft>
                <a:spcPts val="0"/>
              </a:spcAft>
              <a:buNone/>
            </a:pPr>
            <a:r>
              <a:rPr lang="en"/>
              <a:t>R Output File: ProjectRScriptOUTPUT.txt</a:t>
            </a:r>
            <a:endParaRPr/>
          </a:p>
          <a:p>
            <a:pPr indent="0" lvl="0" marL="0">
              <a:spcBef>
                <a:spcPts val="1600"/>
              </a:spcBef>
              <a:spcAft>
                <a:spcPts val="0"/>
              </a:spcAft>
              <a:buNone/>
            </a:pPr>
            <a:r>
              <a:rPr lang="en"/>
              <a:t>Image source: </a:t>
            </a:r>
            <a:r>
              <a:rPr lang="en"/>
              <a:t>https://pixabay.com/en/speech-icon-voice-talking-audio-2797263/</a:t>
            </a:r>
            <a:endParaRPr/>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1411200" y="445325"/>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Objectives</a:t>
            </a:r>
            <a:endParaRPr sz="2400"/>
          </a:p>
        </p:txBody>
      </p:sp>
      <p:sp>
        <p:nvSpPr>
          <p:cNvPr id="81" name="Shape 81"/>
          <p:cNvSpPr txBox="1"/>
          <p:nvPr>
            <p:ph idx="1" type="body"/>
          </p:nvPr>
        </p:nvSpPr>
        <p:spPr>
          <a:xfrm>
            <a:off x="601575" y="1344250"/>
            <a:ext cx="8100600" cy="3002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Determine current consumer preferences  in voice technology platforms</a:t>
            </a:r>
            <a:endParaRPr sz="1400"/>
          </a:p>
          <a:p>
            <a:pPr indent="-317500" lvl="0" marL="457200" rtl="0">
              <a:spcBef>
                <a:spcPts val="0"/>
              </a:spcBef>
              <a:spcAft>
                <a:spcPts val="0"/>
              </a:spcAft>
              <a:buSzPts val="1400"/>
              <a:buChar char="●"/>
            </a:pPr>
            <a:r>
              <a:rPr lang="en" sz="1400"/>
              <a:t>Investigate consumer likelihood to use voice assistant technology to manage credit card accounts in future functionality</a:t>
            </a:r>
            <a:endParaRPr sz="1400"/>
          </a:p>
          <a:p>
            <a:pPr indent="-317500" lvl="0" marL="457200" rtl="0">
              <a:spcBef>
                <a:spcPts val="0"/>
              </a:spcBef>
              <a:spcAft>
                <a:spcPts val="0"/>
              </a:spcAft>
              <a:buSzPts val="1400"/>
              <a:buChar char="●"/>
            </a:pPr>
            <a:r>
              <a:rPr lang="en" sz="1400"/>
              <a:t>Understand how credit card users feel about privacy issues relating to future use in managing card services through voice assistant technology</a:t>
            </a:r>
            <a:endParaRPr sz="1400"/>
          </a:p>
          <a:p>
            <a:pPr indent="-317500" lvl="0" marL="457200" rtl="0">
              <a:spcBef>
                <a:spcPts val="0"/>
              </a:spcBef>
              <a:spcAft>
                <a:spcPts val="0"/>
              </a:spcAft>
              <a:buSzPts val="1400"/>
              <a:buChar char="●"/>
            </a:pPr>
            <a:r>
              <a:rPr lang="en" sz="1400"/>
              <a:t>Concentrate research on likely early adopter or innovator consumers to understand their concerns and desires for voice command credit card management</a:t>
            </a:r>
            <a:endParaRPr sz="1400"/>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1411200" y="43340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Methodology</a:t>
            </a:r>
            <a:endParaRPr sz="2400"/>
          </a:p>
        </p:txBody>
      </p:sp>
      <p:sp>
        <p:nvSpPr>
          <p:cNvPr id="87" name="Shape 87"/>
          <p:cNvSpPr txBox="1"/>
          <p:nvPr>
            <p:ph idx="1" type="body"/>
          </p:nvPr>
        </p:nvSpPr>
        <p:spPr>
          <a:xfrm>
            <a:off x="631147" y="1256550"/>
            <a:ext cx="8100600" cy="3002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Study performed as a part of BusML 7201 - Market Research and Analysis lead by Professor Daniel Zantedeschi</a:t>
            </a:r>
            <a:endParaRPr sz="1400"/>
          </a:p>
          <a:p>
            <a:pPr indent="-317500" lvl="0" marL="457200" rtl="0">
              <a:spcBef>
                <a:spcPts val="0"/>
              </a:spcBef>
              <a:spcAft>
                <a:spcPts val="0"/>
              </a:spcAft>
              <a:buSzPts val="1400"/>
              <a:buChar char="●"/>
            </a:pPr>
            <a:r>
              <a:rPr lang="en" sz="1400"/>
              <a:t>Students designed an o</a:t>
            </a:r>
            <a:r>
              <a:rPr lang="en" sz="1400"/>
              <a:t>nline survey which was distributed through Qualtrics from April 2 to April 10, 2018</a:t>
            </a:r>
            <a:endParaRPr sz="1400"/>
          </a:p>
          <a:p>
            <a:pPr indent="-317500" lvl="0" marL="457200" rtl="0">
              <a:spcBef>
                <a:spcPts val="0"/>
              </a:spcBef>
              <a:spcAft>
                <a:spcPts val="0"/>
              </a:spcAft>
              <a:buSzPts val="1400"/>
              <a:buChar char="●"/>
            </a:pPr>
            <a:r>
              <a:rPr lang="en" sz="1400"/>
              <a:t>Survey was distributed to likely tech savvy credit card users</a:t>
            </a:r>
            <a:endParaRPr sz="1400"/>
          </a:p>
          <a:p>
            <a:pPr indent="-317500" lvl="0" marL="457200" rtl="0">
              <a:spcBef>
                <a:spcPts val="0"/>
              </a:spcBef>
              <a:spcAft>
                <a:spcPts val="0"/>
              </a:spcAft>
              <a:buSzPts val="1400"/>
              <a:buChar char="●"/>
            </a:pPr>
            <a:r>
              <a:rPr lang="en" sz="1400"/>
              <a:t>To qualify for the survey consumers must have used a credit card in the last three months</a:t>
            </a:r>
            <a:endParaRPr sz="1400"/>
          </a:p>
          <a:p>
            <a:pPr indent="-317500" lvl="0" marL="457200" rtl="0">
              <a:spcBef>
                <a:spcPts val="0"/>
              </a:spcBef>
              <a:spcAft>
                <a:spcPts val="0"/>
              </a:spcAft>
              <a:buSzPts val="1400"/>
              <a:buChar char="●"/>
            </a:pPr>
            <a:r>
              <a:rPr lang="en" sz="1400"/>
              <a:t>The survey received 54 </a:t>
            </a:r>
            <a:r>
              <a:rPr lang="en" sz="1400"/>
              <a:t>qualified</a:t>
            </a:r>
            <a:r>
              <a:rPr lang="en" sz="1400"/>
              <a:t> responses</a:t>
            </a:r>
            <a:endParaRPr sz="1400"/>
          </a:p>
          <a:p>
            <a:pPr indent="-317500" lvl="0" marL="457200" rtl="0">
              <a:spcBef>
                <a:spcPts val="0"/>
              </a:spcBef>
              <a:spcAft>
                <a:spcPts val="0"/>
              </a:spcAft>
              <a:buSzPts val="1400"/>
              <a:buChar char="●"/>
            </a:pPr>
            <a:r>
              <a:rPr lang="en" sz="1400"/>
              <a:t>Data analysis performed in R with visualizations from R, Qualtrics and Tableau</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1411200" y="43340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Key Findings</a:t>
            </a:r>
            <a:endParaRPr sz="2400"/>
          </a:p>
        </p:txBody>
      </p:sp>
      <p:sp>
        <p:nvSpPr>
          <p:cNvPr id="93" name="Shape 93"/>
          <p:cNvSpPr txBox="1"/>
          <p:nvPr>
            <p:ph idx="1" type="body"/>
          </p:nvPr>
        </p:nvSpPr>
        <p:spPr>
          <a:xfrm>
            <a:off x="675525" y="1070550"/>
            <a:ext cx="79968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Voice technology ecosystem findings:</a:t>
            </a:r>
            <a:endParaRPr sz="1400"/>
          </a:p>
          <a:p>
            <a:pPr indent="-317500" lvl="0" marL="457200" rtl="0">
              <a:spcBef>
                <a:spcPts val="1600"/>
              </a:spcBef>
              <a:spcAft>
                <a:spcPts val="0"/>
              </a:spcAft>
              <a:buSzPts val="1400"/>
              <a:buChar char="●"/>
            </a:pPr>
            <a:r>
              <a:rPr lang="en" sz="1400"/>
              <a:t>Most consumers are now aware of the major voice assistant technology platforms</a:t>
            </a:r>
            <a:endParaRPr sz="1400"/>
          </a:p>
          <a:p>
            <a:pPr indent="-317500" lvl="0" marL="457200" rtl="0">
              <a:spcBef>
                <a:spcPts val="0"/>
              </a:spcBef>
              <a:spcAft>
                <a:spcPts val="0"/>
              </a:spcAft>
              <a:buSzPts val="1400"/>
              <a:buChar char="●"/>
            </a:pPr>
            <a:r>
              <a:rPr lang="en" sz="1400"/>
              <a:t>Platform use was divided between the major voice assistant ecosystems with Amazon’s Alexa and Apple’s Siri leading in consumer adoption and Microsoft’s Cortana and Google Assistant receiving less, but still significant, usage</a:t>
            </a:r>
            <a:endParaRPr sz="1400"/>
          </a:p>
          <a:p>
            <a:pPr indent="-317500" lvl="0" marL="457200" rtl="0">
              <a:spcBef>
                <a:spcPts val="0"/>
              </a:spcBef>
              <a:spcAft>
                <a:spcPts val="0"/>
              </a:spcAft>
              <a:buSzPts val="1400"/>
              <a:buChar char="●"/>
            </a:pPr>
            <a:r>
              <a:rPr lang="en" sz="1400"/>
              <a:t>83% of respondents had used voice technology within the previous year</a:t>
            </a:r>
            <a:endParaRPr sz="1400"/>
          </a:p>
          <a:p>
            <a:pPr indent="-317500" lvl="0" marL="457200" rtl="0">
              <a:spcBef>
                <a:spcPts val="0"/>
              </a:spcBef>
              <a:spcAft>
                <a:spcPts val="0"/>
              </a:spcAft>
              <a:buSzPts val="1400"/>
              <a:buChar char="●"/>
            </a:pPr>
            <a:r>
              <a:rPr lang="en" sz="1400"/>
              <a:t>Of voice technology users 93% had used the technology in the past month and over half had used the tech 10+ times in the previous month</a:t>
            </a:r>
            <a:endParaRPr sz="1400"/>
          </a:p>
          <a:p>
            <a:pPr indent="0" lvl="0" marL="0">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1411200" y="421525"/>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Key Findings - Continued</a:t>
            </a:r>
            <a:endParaRPr sz="2400"/>
          </a:p>
        </p:txBody>
      </p:sp>
      <p:sp>
        <p:nvSpPr>
          <p:cNvPr id="99" name="Shape 99"/>
          <p:cNvSpPr txBox="1"/>
          <p:nvPr>
            <p:ph idx="1" type="body"/>
          </p:nvPr>
        </p:nvSpPr>
        <p:spPr>
          <a:xfrm>
            <a:off x="719925" y="1070550"/>
            <a:ext cx="78396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Voice management of credit card account findings</a:t>
            </a:r>
            <a:r>
              <a:rPr b="1" lang="en"/>
              <a:t>:</a:t>
            </a:r>
            <a:endParaRPr sz="1400"/>
          </a:p>
          <a:p>
            <a:pPr indent="-317500" lvl="0" marL="457200" rtl="0">
              <a:spcBef>
                <a:spcPts val="1600"/>
              </a:spcBef>
              <a:spcAft>
                <a:spcPts val="0"/>
              </a:spcAft>
              <a:buSzPts val="1400"/>
              <a:buChar char="●"/>
            </a:pPr>
            <a:r>
              <a:rPr lang="en" sz="1400"/>
              <a:t>52% of respondents were interested or possibly interested in credit card management through voice technology platforms</a:t>
            </a:r>
            <a:endParaRPr sz="1400"/>
          </a:p>
          <a:p>
            <a:pPr indent="-317500" lvl="0" marL="457200" rtl="0">
              <a:spcBef>
                <a:spcPts val="0"/>
              </a:spcBef>
              <a:spcAft>
                <a:spcPts val="0"/>
              </a:spcAft>
              <a:buSzPts val="1400"/>
              <a:buChar char="●"/>
            </a:pPr>
            <a:r>
              <a:rPr lang="en" sz="1400"/>
              <a:t>There did not appear to be a relationship between the likelihood to adopt new technology and the likelihood to use voice assistant technology to manage credit card accounts</a:t>
            </a:r>
            <a:endParaRPr sz="1400"/>
          </a:p>
          <a:p>
            <a:pPr indent="-317500" lvl="0" marL="457200" rtl="0">
              <a:spcBef>
                <a:spcPts val="0"/>
              </a:spcBef>
              <a:spcAft>
                <a:spcPts val="0"/>
              </a:spcAft>
              <a:buSzPts val="1400"/>
              <a:buChar char="●"/>
            </a:pPr>
            <a:r>
              <a:rPr lang="en" sz="1400"/>
              <a:t>Demographics did not appear to be a contributing factor to interest in adopting card voice management</a:t>
            </a:r>
            <a:endParaRPr sz="1400"/>
          </a:p>
          <a:p>
            <a:pPr indent="-317500" lvl="0" marL="457200" rtl="0">
              <a:spcBef>
                <a:spcPts val="0"/>
              </a:spcBef>
              <a:spcAft>
                <a:spcPts val="0"/>
              </a:spcAft>
              <a:buSzPts val="1400"/>
              <a:buChar char="●"/>
            </a:pPr>
            <a:r>
              <a:rPr lang="en" sz="1400"/>
              <a:t>Respondents seemed to be most interested in the time savings and 24/7 availability benefits to voice card management </a:t>
            </a:r>
            <a:endParaRPr sz="1400"/>
          </a:p>
          <a:p>
            <a:pPr indent="-317500" lvl="0" marL="457200">
              <a:spcBef>
                <a:spcPts val="0"/>
              </a:spcBef>
              <a:spcAft>
                <a:spcPts val="0"/>
              </a:spcAft>
              <a:buSzPts val="1400"/>
              <a:buChar char="●"/>
            </a:pPr>
            <a:r>
              <a:rPr lang="en" sz="1400"/>
              <a:t>A major concern of respondents was that people with access to their voice management device would be able to access their credit card information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1186500" y="433400"/>
            <a:ext cx="77688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General Consumer </a:t>
            </a:r>
            <a:r>
              <a:rPr lang="en" sz="2400"/>
              <a:t>Technology Adoption </a:t>
            </a:r>
            <a:r>
              <a:rPr lang="en" sz="2400"/>
              <a:t>Attitudes</a:t>
            </a:r>
            <a:endParaRPr sz="2400"/>
          </a:p>
        </p:txBody>
      </p:sp>
      <p:sp>
        <p:nvSpPr>
          <p:cNvPr id="105" name="Shape 105"/>
          <p:cNvSpPr txBox="1"/>
          <p:nvPr>
            <p:ph idx="1" type="body"/>
          </p:nvPr>
        </p:nvSpPr>
        <p:spPr>
          <a:xfrm>
            <a:off x="1186500" y="1068800"/>
            <a:ext cx="6147300" cy="494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Most </a:t>
            </a:r>
            <a:r>
              <a:rPr lang="en" sz="1400"/>
              <a:t>respondents</a:t>
            </a:r>
            <a:r>
              <a:rPr lang="en" sz="1400"/>
              <a:t> felt that they were likely to adopt new technology, </a:t>
            </a:r>
            <a:r>
              <a:rPr lang="en" sz="1400"/>
              <a:t>consistent</a:t>
            </a:r>
            <a:r>
              <a:rPr lang="en" sz="1400"/>
              <a:t> with survey methodology</a:t>
            </a:r>
            <a:endParaRPr sz="1400"/>
          </a:p>
          <a:p>
            <a:pPr indent="-317500" lvl="0" marL="457200" rtl="0">
              <a:spcBef>
                <a:spcPts val="0"/>
              </a:spcBef>
              <a:spcAft>
                <a:spcPts val="0"/>
              </a:spcAft>
              <a:buSzPts val="1400"/>
              <a:buChar char="●"/>
            </a:pPr>
            <a:r>
              <a:rPr lang="en" sz="1400"/>
              <a:t>Over half of </a:t>
            </a:r>
            <a:r>
              <a:rPr lang="en" sz="1400"/>
              <a:t>respondents were either categorized as innovators or early adopters</a:t>
            </a:r>
            <a:endParaRPr sz="1400"/>
          </a:p>
        </p:txBody>
      </p:sp>
      <p:pic>
        <p:nvPicPr>
          <p:cNvPr id="106" name="Shape 106"/>
          <p:cNvPicPr preferRelativeResize="0"/>
          <p:nvPr/>
        </p:nvPicPr>
        <p:blipFill>
          <a:blip r:embed="rId3">
            <a:alphaModFix/>
          </a:blip>
          <a:stretch>
            <a:fillRect/>
          </a:stretch>
        </p:blipFill>
        <p:spPr>
          <a:xfrm>
            <a:off x="727018" y="2130425"/>
            <a:ext cx="3415231" cy="2465550"/>
          </a:xfrm>
          <a:prstGeom prst="rect">
            <a:avLst/>
          </a:prstGeom>
          <a:noFill/>
          <a:ln>
            <a:noFill/>
          </a:ln>
        </p:spPr>
      </p:pic>
      <p:pic>
        <p:nvPicPr>
          <p:cNvPr id="107" name="Shape 107"/>
          <p:cNvPicPr preferRelativeResize="0"/>
          <p:nvPr/>
        </p:nvPicPr>
        <p:blipFill>
          <a:blip r:embed="rId4">
            <a:alphaModFix/>
          </a:blip>
          <a:stretch>
            <a:fillRect/>
          </a:stretch>
        </p:blipFill>
        <p:spPr>
          <a:xfrm>
            <a:off x="4364706" y="2130425"/>
            <a:ext cx="3916046" cy="2575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208200" y="451125"/>
            <a:ext cx="76980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Familiarity with Voice Assistant Technology</a:t>
            </a:r>
            <a:endParaRPr sz="2400"/>
          </a:p>
        </p:txBody>
      </p:sp>
      <p:sp>
        <p:nvSpPr>
          <p:cNvPr id="113" name="Shape 113"/>
          <p:cNvSpPr txBox="1"/>
          <p:nvPr>
            <p:ph idx="1" type="body"/>
          </p:nvPr>
        </p:nvSpPr>
        <p:spPr>
          <a:xfrm>
            <a:off x="1208200" y="1190125"/>
            <a:ext cx="6524400" cy="957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Consumers were highly aware of Google Home, Apple Siri, and Amazon Alexa</a:t>
            </a:r>
            <a:endParaRPr sz="1400"/>
          </a:p>
          <a:p>
            <a:pPr indent="-317500" lvl="0" marL="457200" rtl="0">
              <a:spcBef>
                <a:spcPts val="0"/>
              </a:spcBef>
              <a:spcAft>
                <a:spcPts val="0"/>
              </a:spcAft>
              <a:buSzPts val="1400"/>
              <a:buChar char="●"/>
            </a:pPr>
            <a:r>
              <a:rPr lang="en" sz="1400"/>
              <a:t>All consumers were aware of at least one voice command technology</a:t>
            </a:r>
            <a:endParaRPr sz="1400"/>
          </a:p>
        </p:txBody>
      </p:sp>
      <p:pic>
        <p:nvPicPr>
          <p:cNvPr id="114" name="Shape 114"/>
          <p:cNvPicPr preferRelativeResize="0"/>
          <p:nvPr/>
        </p:nvPicPr>
        <p:blipFill>
          <a:blip r:embed="rId3">
            <a:alphaModFix/>
          </a:blip>
          <a:stretch>
            <a:fillRect/>
          </a:stretch>
        </p:blipFill>
        <p:spPr>
          <a:xfrm>
            <a:off x="1119188" y="2700501"/>
            <a:ext cx="6905625" cy="188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1292825" y="456925"/>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Voice Command Tech Platforms Used</a:t>
            </a:r>
            <a:endParaRPr sz="2400"/>
          </a:p>
        </p:txBody>
      </p:sp>
      <p:sp>
        <p:nvSpPr>
          <p:cNvPr id="120" name="Shape 120"/>
          <p:cNvSpPr txBox="1"/>
          <p:nvPr>
            <p:ph idx="1" type="body"/>
          </p:nvPr>
        </p:nvSpPr>
        <p:spPr>
          <a:xfrm>
            <a:off x="1171213" y="1234525"/>
            <a:ext cx="6801600" cy="10053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Apple’s Siri and Amazon’s Alexa had significant leads in consumer use</a:t>
            </a:r>
            <a:endParaRPr sz="1400"/>
          </a:p>
          <a:p>
            <a:pPr indent="-317500" lvl="0" marL="457200" rtl="0">
              <a:spcBef>
                <a:spcPts val="0"/>
              </a:spcBef>
              <a:spcAft>
                <a:spcPts val="0"/>
              </a:spcAft>
              <a:buSzPts val="1400"/>
              <a:buChar char="●"/>
            </a:pPr>
            <a:r>
              <a:rPr lang="en" sz="1400"/>
              <a:t>Microsoft Cortana and Google Assistant/Home each boasted moderate usage</a:t>
            </a:r>
            <a:endParaRPr sz="1400"/>
          </a:p>
        </p:txBody>
      </p:sp>
      <p:pic>
        <p:nvPicPr>
          <p:cNvPr id="121" name="Shape 121"/>
          <p:cNvPicPr preferRelativeResize="0"/>
          <p:nvPr/>
        </p:nvPicPr>
        <p:blipFill>
          <a:blip r:embed="rId3">
            <a:alphaModFix/>
          </a:blip>
          <a:stretch>
            <a:fillRect/>
          </a:stretch>
        </p:blipFill>
        <p:spPr>
          <a:xfrm>
            <a:off x="1119188" y="2535351"/>
            <a:ext cx="6905625" cy="19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1322425" y="4544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Voice Command Tech Usage Rates</a:t>
            </a:r>
            <a:endParaRPr sz="2400"/>
          </a:p>
        </p:txBody>
      </p:sp>
      <p:sp>
        <p:nvSpPr>
          <p:cNvPr id="127" name="Shape 127"/>
          <p:cNvSpPr txBox="1"/>
          <p:nvPr>
            <p:ph idx="1" type="body"/>
          </p:nvPr>
        </p:nvSpPr>
        <p:spPr>
          <a:xfrm>
            <a:off x="620975" y="1148975"/>
            <a:ext cx="3087900" cy="3316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Most respondents were regular and active users of voice assistant technologies </a:t>
            </a:r>
            <a:endParaRPr sz="1400"/>
          </a:p>
          <a:p>
            <a:pPr indent="-317500" lvl="0" marL="457200" rtl="0">
              <a:spcBef>
                <a:spcPts val="0"/>
              </a:spcBef>
              <a:spcAft>
                <a:spcPts val="0"/>
              </a:spcAft>
              <a:buSzPts val="1400"/>
              <a:buChar char="●"/>
            </a:pPr>
            <a:r>
              <a:rPr lang="en" sz="1400"/>
              <a:t>Of </a:t>
            </a:r>
            <a:r>
              <a:rPr lang="en" sz="1400"/>
              <a:t>voice</a:t>
            </a:r>
            <a:r>
              <a:rPr lang="en" sz="1400"/>
              <a:t> command users only 7% of respondents did not use voice technology in the previous month</a:t>
            </a:r>
            <a:endParaRPr sz="1400"/>
          </a:p>
          <a:p>
            <a:pPr indent="-317500" lvl="0" marL="457200">
              <a:spcBef>
                <a:spcPts val="0"/>
              </a:spcBef>
              <a:spcAft>
                <a:spcPts val="0"/>
              </a:spcAft>
              <a:buSzPts val="1400"/>
              <a:buChar char="●"/>
            </a:pPr>
            <a:r>
              <a:rPr lang="en" sz="1400"/>
              <a:t>A full third of respondents used voice technology 15+ times in the past month</a:t>
            </a:r>
            <a:endParaRPr sz="1400"/>
          </a:p>
        </p:txBody>
      </p:sp>
      <p:pic>
        <p:nvPicPr>
          <p:cNvPr id="128" name="Shape 128"/>
          <p:cNvPicPr preferRelativeResize="0"/>
          <p:nvPr/>
        </p:nvPicPr>
        <p:blipFill>
          <a:blip r:embed="rId3">
            <a:alphaModFix/>
          </a:blip>
          <a:stretch>
            <a:fillRect/>
          </a:stretch>
        </p:blipFill>
        <p:spPr>
          <a:xfrm>
            <a:off x="3979625" y="932800"/>
            <a:ext cx="4332444" cy="374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