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3" r:id="rId21"/>
    <p:sldId id="274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/>
    <p:restoredTop sz="94662"/>
  </p:normalViewPr>
  <p:slideViewPr>
    <p:cSldViewPr snapToGrid="0" snapToObjects="1">
      <p:cViewPr varScale="1">
        <p:scale>
          <a:sx n="149" d="100"/>
          <a:sy n="149" d="100"/>
        </p:scale>
        <p:origin x="2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4FCF-BACF-D143-A4BE-A373E330AFEF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1AE3-A56D-B24C-A8C9-293DADCB9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4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FE2E5-6930-2D47-A94E-FCFBBA2A7622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FA57-9B2A-914B-B32D-9523AB53EF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2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6FA57-9B2A-914B-B32D-9523AB53EF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6FA57-9B2A-914B-B32D-9523AB53EF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7A36EC-CEF8-AF45-A86C-5B413FD18CB9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1D397-8170-9747-9D4D-81DB4D8CE81B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A86045-3779-1E4F-8870-CCD0C481EB8F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897B1-4B69-6C48-B770-362A5121AB30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7C0DC-121F-1D46-BB09-FC3016849B10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85099-2D85-3D4A-A583-1DF60B6D90FC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EFE93-D914-6848-B146-7B858733E246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01CE25-8673-2648-B570-16E3F2A3CF13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71CB4A-614E-D94F-ACEC-8A2865071B71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3D072A-7F89-7A49-BF64-8461C28ADD7A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B1C7A5-A755-094A-AC06-15121790F9CC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96A322-BEE8-7245-A584-36147C8858A5}" type="datetime1">
              <a:rPr lang="en-US" smtClean="0"/>
              <a:t>6/19/17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455867-5033-564C-980A-455936B0E99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23" y="1397976"/>
            <a:ext cx="8432730" cy="1752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Century"/>
                <a:cs typeface="Century"/>
              </a:rPr>
              <a:t>Business Plan </a:t>
            </a:r>
          </a:p>
          <a:p>
            <a:pPr algn="ctr"/>
            <a:r>
              <a:rPr lang="en-US" sz="5000" dirty="0" smtClean="0">
                <a:latin typeface="Century"/>
                <a:cs typeface="Century"/>
              </a:rPr>
              <a:t>Proposal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</a:t>
            </a:fld>
            <a:endParaRPr lang="en-US" sz="1100" dirty="0">
              <a:latin typeface="Century"/>
              <a:cs typeface="Century"/>
            </a:endParaRPr>
          </a:p>
        </p:txBody>
      </p:sp>
      <p:pic>
        <p:nvPicPr>
          <p:cNvPr id="4" name="Picture 3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433"/>
            <a:ext cx="4722820" cy="109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7" y="3307177"/>
            <a:ext cx="3080601" cy="1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85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Experience with Licenses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64974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52397"/>
            <a:ext cx="1696062" cy="394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10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34765"/>
              </p:ext>
            </p:extLst>
          </p:nvPr>
        </p:nvGraphicFramePr>
        <p:xfrm>
          <a:off x="397815" y="1070964"/>
          <a:ext cx="8288985" cy="461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7"/>
                <a:gridCol w="1657797"/>
                <a:gridCol w="1657797"/>
                <a:gridCol w="1657797"/>
                <a:gridCol w="1657797"/>
              </a:tblGrid>
              <a:tr h="6673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0" lang="en-US" sz="1200" b="0" kern="1200" dirty="0" smtClean="0">
                          <a:solidFill>
                            <a:srgbClr val="000000"/>
                          </a:solidFill>
                          <a:latin typeface="Century"/>
                          <a:ea typeface="+mn-ea"/>
                          <a:cs typeface="Century"/>
                        </a:rPr>
                        <a:t>Licenses Held</a:t>
                      </a:r>
                      <a:endParaRPr kumimoji="0" lang="en-US" sz="1200" b="0" kern="1200" dirty="0">
                        <a:solidFill>
                          <a:srgbClr val="000000"/>
                        </a:solidFill>
                        <a:latin typeface="Century"/>
                        <a:ea typeface="+mn-ea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0" lang="en-US" sz="1200" b="0" kern="1200" dirty="0" smtClean="0">
                          <a:solidFill>
                            <a:srgbClr val="000000"/>
                          </a:solidFill>
                          <a:latin typeface="Century"/>
                          <a:ea typeface="+mn-ea"/>
                          <a:cs typeface="Century"/>
                        </a:rPr>
                        <a:t>For What Products</a:t>
                      </a:r>
                      <a:endParaRPr kumimoji="0" lang="en-US" sz="1200" b="0" kern="1200" dirty="0">
                        <a:solidFill>
                          <a:srgbClr val="000000"/>
                        </a:solidFill>
                        <a:latin typeface="Century"/>
                        <a:ea typeface="+mn-ea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0" lang="en-US" sz="1200" b="0" kern="1200" dirty="0" smtClean="0">
                          <a:solidFill>
                            <a:srgbClr val="000000"/>
                          </a:solidFill>
                          <a:latin typeface="Century"/>
                          <a:ea typeface="+mn-ea"/>
                          <a:cs typeface="Century"/>
                        </a:rPr>
                        <a:t>For What Territory</a:t>
                      </a:r>
                      <a:endParaRPr kumimoji="0" lang="en-US" sz="1200" b="0" kern="1200" dirty="0">
                        <a:solidFill>
                          <a:srgbClr val="000000"/>
                        </a:solidFill>
                        <a:latin typeface="Century"/>
                        <a:ea typeface="+mn-ea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0" lang="en-US" sz="1200" b="0" kern="1200" dirty="0" smtClean="0">
                          <a:solidFill>
                            <a:srgbClr val="000000"/>
                          </a:solidFill>
                          <a:latin typeface="Century"/>
                          <a:ea typeface="+mn-ea"/>
                          <a:cs typeface="Century"/>
                        </a:rPr>
                        <a:t>For What Period</a:t>
                      </a:r>
                      <a:endParaRPr kumimoji="0" lang="en-US" sz="1200" b="0" kern="1200" dirty="0">
                        <a:solidFill>
                          <a:srgbClr val="000000"/>
                        </a:solidFill>
                        <a:latin typeface="Century"/>
                        <a:ea typeface="+mn-ea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kern="1200" dirty="0" smtClean="0">
                          <a:solidFill>
                            <a:srgbClr val="000000"/>
                          </a:solidFill>
                          <a:latin typeface="Century"/>
                          <a:ea typeface="+mn-ea"/>
                          <a:cs typeface="Century"/>
                        </a:rPr>
                        <a:t>Current Status of License (active/expired)</a:t>
                      </a:r>
                      <a:endParaRPr kumimoji="0" lang="en-US" sz="1200" b="0" kern="1200" dirty="0">
                        <a:solidFill>
                          <a:srgbClr val="000000"/>
                        </a:solidFill>
                        <a:latin typeface="Century"/>
                        <a:ea typeface="+mn-ea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0738">
                <a:tc>
                  <a:txBody>
                    <a:bodyPr/>
                    <a:lstStyle/>
                    <a:p>
                      <a:r>
                        <a:rPr lang="en-US" dirty="0" smtClean="0"/>
                        <a:t>Swarovski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DC Comics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Jewelry Components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Jewelry Components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 America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Years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9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936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Primary Retail Distribution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80274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46077"/>
            <a:ext cx="1723223" cy="4010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11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21" y="963868"/>
            <a:ext cx="78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400" dirty="0" smtClean="0">
                <a:latin typeface="Century"/>
                <a:cs typeface="Century"/>
              </a:rPr>
              <a:t>List Your Top Ten Customers of your Current Business</a:t>
            </a:r>
            <a:endParaRPr lang="en-US" sz="1400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9130"/>
              </p:ext>
            </p:extLst>
          </p:nvPr>
        </p:nvGraphicFramePr>
        <p:xfrm>
          <a:off x="535521" y="1448544"/>
          <a:ext cx="8151279" cy="443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93"/>
                <a:gridCol w="2717093"/>
                <a:gridCol w="2717093"/>
              </a:tblGrid>
              <a:tr h="5058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Customer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Country(ies)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where customer is served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Type (mass, chain,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specialty, etc.)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3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Walmart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Michaels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Hobby Lobby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JoAnn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AC Moore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Walmart Canada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Meijer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Notions Marketing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Amazon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Hallmark Global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Canada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USA</a:t>
                      </a:r>
                    </a:p>
                    <a:p>
                      <a:pPr algn="l"/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Mass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Specialty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Specialty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Specialty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Specialty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Mass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Mass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Independent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Online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Independent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85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Product Analysis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90319"/>
            <a:ext cx="1533100" cy="356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12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16" y="1025066"/>
            <a:ext cx="809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latin typeface="Century"/>
                <a:cs typeface="Century"/>
              </a:rPr>
              <a:t>What type of products do you propose to include within your licensed product category or categories?</a:t>
            </a:r>
            <a:endParaRPr lang="en-US" sz="1600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32604"/>
              </p:ext>
            </p:extLst>
          </p:nvPr>
        </p:nvGraphicFramePr>
        <p:xfrm>
          <a:off x="570368" y="1751646"/>
          <a:ext cx="8116432" cy="408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216"/>
                <a:gridCol w="4058216"/>
              </a:tblGrid>
              <a:tr h="4889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Overall Product Category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Description of specific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products in each category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6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Jewelry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Earrings, Bracelets, Necklaces, Rings, Body Jewelry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6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Fashion Accessories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Scarves, Handbags, Hair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Accessories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 Key Chains, Belts, Watches, Socks,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Jewelry Storage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6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85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Product Positioning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80274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400539"/>
            <a:ext cx="1732276" cy="4031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13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791" y="1162762"/>
            <a:ext cx="8135980" cy="202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Font typeface="Wingdings" charset="2"/>
              <a:buChar char="Ø"/>
              <a:defRPr/>
            </a:pPr>
            <a:r>
              <a:rPr lang="en-GB" sz="1200" kern="0" dirty="0">
                <a:latin typeface="Century"/>
                <a:cs typeface="Century"/>
              </a:rPr>
              <a:t>We would like to gain an understanding of where the licensed brand would be placed within your market relative to other known </a:t>
            </a:r>
            <a:r>
              <a:rPr lang="en-GB" sz="1200" kern="0" dirty="0" smtClean="0">
                <a:latin typeface="Century"/>
                <a:cs typeface="Century"/>
              </a:rPr>
              <a:t>brands.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Font typeface="Wingdings" charset="2"/>
              <a:buChar char="Ø"/>
              <a:defRPr/>
            </a:pPr>
            <a:r>
              <a:rPr lang="en-GB" sz="1200" kern="0" dirty="0" smtClean="0">
                <a:latin typeface="Century"/>
                <a:cs typeface="Century"/>
              </a:rPr>
              <a:t>Please </a:t>
            </a:r>
            <a:r>
              <a:rPr lang="en-GB" sz="1200" kern="0" dirty="0">
                <a:latin typeface="Century"/>
                <a:cs typeface="Century"/>
              </a:rPr>
              <a:t>complete the below table. On the left under Brand, please select 10 brand competitors and on the right, please insert an approximate retail selling price for that </a:t>
            </a:r>
            <a:r>
              <a:rPr lang="en-GB" sz="1200" kern="0" dirty="0" smtClean="0">
                <a:latin typeface="Century"/>
                <a:cs typeface="Century"/>
              </a:rPr>
              <a:t>brand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Font typeface="Wingdings" charset="2"/>
              <a:buChar char="Ø"/>
              <a:defRPr/>
            </a:pPr>
            <a:r>
              <a:rPr lang="en-GB" sz="1200" kern="0" dirty="0" smtClean="0">
                <a:latin typeface="Century"/>
                <a:cs typeface="Century"/>
              </a:rPr>
              <a:t>Include </a:t>
            </a:r>
            <a:r>
              <a:rPr lang="en-GB" sz="1200" kern="0" dirty="0">
                <a:latin typeface="Century"/>
                <a:cs typeface="Century"/>
              </a:rPr>
              <a:t>in the Brand Listing the planned positioning of the </a:t>
            </a:r>
            <a:r>
              <a:rPr lang="en-GB" sz="1200" b="1" kern="0" dirty="0">
                <a:latin typeface="Century"/>
                <a:cs typeface="Century"/>
              </a:rPr>
              <a:t>Licensed Brand</a:t>
            </a:r>
            <a:r>
              <a:rPr lang="en-GB" sz="1200" kern="0" dirty="0">
                <a:latin typeface="Century"/>
                <a:cs typeface="Century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Font typeface="Wingdings" charset="2"/>
              <a:buChar char="Ø"/>
              <a:defRPr/>
            </a:pPr>
            <a:r>
              <a:rPr lang="en-GB" sz="1200" dirty="0" smtClean="0">
                <a:latin typeface="Century"/>
                <a:ea typeface="ＭＳ Ｐゴシック" pitchFamily="-16" charset="-128"/>
                <a:cs typeface="Century"/>
              </a:rPr>
              <a:t>For </a:t>
            </a:r>
            <a:r>
              <a:rPr lang="en-GB" sz="1200" dirty="0">
                <a:latin typeface="Century"/>
                <a:ea typeface="ＭＳ Ｐゴシック" pitchFamily="-16" charset="-128"/>
                <a:cs typeface="Century"/>
              </a:rPr>
              <a:t>this example please select 1 representative product from the Product Categories you wish to license. Product used in this example </a:t>
            </a:r>
            <a:r>
              <a:rPr lang="en-GB" sz="1200" dirty="0" smtClean="0">
                <a:latin typeface="Century"/>
                <a:ea typeface="ＭＳ Ｐゴシック" pitchFamily="-16" charset="-128"/>
                <a:cs typeface="Century"/>
              </a:rPr>
              <a:t>___</a:t>
            </a:r>
            <a:r>
              <a:rPr lang="en-GB" sz="1200" dirty="0" err="1" smtClean="0">
                <a:latin typeface="Century"/>
                <a:ea typeface="ＭＳ Ｐゴシック" pitchFamily="-16" charset="-128"/>
                <a:cs typeface="Century"/>
              </a:rPr>
              <a:t>Jewelry</a:t>
            </a:r>
            <a:r>
              <a:rPr lang="en-GB" sz="1200" dirty="0" smtClean="0">
                <a:latin typeface="Century"/>
                <a:ea typeface="ＭＳ Ｐゴシック" pitchFamily="-16" charset="-128"/>
                <a:cs typeface="Century"/>
              </a:rPr>
              <a:t> (Independent, Boutique channel)</a:t>
            </a:r>
            <a:endParaRPr lang="en-GB" sz="1200" dirty="0">
              <a:solidFill>
                <a:srgbClr val="FF0000"/>
              </a:solidFill>
              <a:latin typeface="Century"/>
              <a:ea typeface="ＭＳ Ｐゴシック" pitchFamily="-16" charset="-128"/>
              <a:cs typeface="Century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ct val="25000"/>
              </a:spcAft>
              <a:buClr>
                <a:srgbClr val="005293"/>
              </a:buClr>
              <a:defRPr/>
            </a:pPr>
            <a:endParaRPr lang="en-GB" sz="1600" kern="0" dirty="0">
              <a:solidFill>
                <a:schemeClr val="tx2"/>
              </a:solidFill>
            </a:endParaRPr>
          </a:p>
        </p:txBody>
      </p:sp>
      <p:sp>
        <p:nvSpPr>
          <p:cNvPr id="9" name="AutoShape 69"/>
          <p:cNvSpPr>
            <a:spLocks/>
          </p:cNvSpPr>
          <p:nvPr/>
        </p:nvSpPr>
        <p:spPr bwMode="auto">
          <a:xfrm>
            <a:off x="8131522" y="3635746"/>
            <a:ext cx="146249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45720" rIns="45720" anchor="ctr"/>
          <a:lstStyle/>
          <a:p>
            <a:pPr eaLnBrk="0" hangingPunct="0"/>
            <a:endParaRPr lang="en-US" dirty="0"/>
          </a:p>
        </p:txBody>
      </p:sp>
      <p:sp>
        <p:nvSpPr>
          <p:cNvPr id="10" name="AutoShape 69"/>
          <p:cNvSpPr>
            <a:spLocks/>
          </p:cNvSpPr>
          <p:nvPr/>
        </p:nvSpPr>
        <p:spPr bwMode="auto">
          <a:xfrm>
            <a:off x="8133309" y="4767908"/>
            <a:ext cx="144462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45720" rIns="45720" anchor="ctr"/>
          <a:lstStyle/>
          <a:p>
            <a:pPr eaLnBrk="0" hangingPunct="0"/>
            <a:endParaRPr lang="en-US" dirty="0"/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8304451" y="3660810"/>
            <a:ext cx="79074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 eaLnBrk="0" hangingPunct="0"/>
            <a:r>
              <a:rPr lang="en-GB" sz="1400" dirty="0">
                <a:latin typeface="Century"/>
                <a:cs typeface="Century"/>
              </a:rPr>
              <a:t>Higher Priced Brands</a:t>
            </a:r>
          </a:p>
        </p:txBody>
      </p:sp>
      <p:sp>
        <p:nvSpPr>
          <p:cNvPr id="12" name="Text Box 71"/>
          <p:cNvSpPr txBox="1">
            <a:spLocks noChangeArrowheads="1"/>
          </p:cNvSpPr>
          <p:nvPr/>
        </p:nvSpPr>
        <p:spPr bwMode="auto">
          <a:xfrm>
            <a:off x="8304451" y="4767908"/>
            <a:ext cx="79074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 eaLnBrk="0" hangingPunct="0"/>
            <a:r>
              <a:rPr lang="en-GB" sz="1400" dirty="0" smtClean="0">
                <a:latin typeface="Century"/>
                <a:cs typeface="Century"/>
              </a:rPr>
              <a:t>Lower </a:t>
            </a:r>
            <a:r>
              <a:rPr lang="en-GB" sz="1400" dirty="0">
                <a:latin typeface="Century"/>
                <a:cs typeface="Century"/>
              </a:rPr>
              <a:t>Priced Brands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2188"/>
              </p:ext>
            </p:extLst>
          </p:nvPr>
        </p:nvGraphicFramePr>
        <p:xfrm>
          <a:off x="591760" y="3131972"/>
          <a:ext cx="7390338" cy="259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69"/>
                <a:gridCol w="3695169"/>
              </a:tblGrid>
              <a:tr h="2884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entury"/>
                          <a:cs typeface="Century"/>
                        </a:rPr>
                        <a:t>Brands</a:t>
                      </a:r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entury"/>
                          <a:cs typeface="Century"/>
                        </a:rPr>
                        <a:t>Avg. Retail Selling Price</a:t>
                      </a:r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70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1. Pandora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2. Brighton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3. </a:t>
                      </a:r>
                      <a:r>
                        <a:rPr lang="en-US" sz="1400" dirty="0" err="1" smtClean="0">
                          <a:latin typeface="Century"/>
                          <a:cs typeface="Century"/>
                        </a:rPr>
                        <a:t>Spartina</a:t>
                      </a:r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"/>
                          <a:cs typeface="Century"/>
                        </a:rPr>
                        <a:t>4. Cosmo Fashion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5. Alex &amp; Ani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6. Laura Janelle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7.  Francesca’s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8.  Charming Charlie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9.  H&amp;M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10. Forever 21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1. $100+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2. $79.99+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3.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 $59.99+</a:t>
                      </a:r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"/>
                          <a:cs typeface="Century"/>
                        </a:rPr>
                        <a:t>4. $49.99+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5. $39.99+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6. $19.99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7. $9.99+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8.  $5.99+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9. $3.99+</a:t>
                      </a: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10. $2.99+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85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Reference Pricing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" y="6397804"/>
            <a:ext cx="1721175" cy="4005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200" smtClean="0">
                <a:latin typeface="Century"/>
                <a:cs typeface="Century"/>
              </a:rPr>
              <a:t>14</a:t>
            </a:fld>
            <a:endParaRPr lang="en-US" sz="12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618" y="1208660"/>
            <a:ext cx="843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latin typeface="Century"/>
                <a:cs typeface="Century"/>
              </a:rPr>
              <a:t>Please list the anticipated average wholesale and retail price for the top 10 product items you plan to develop: </a:t>
            </a:r>
            <a:endParaRPr lang="en-US" sz="1600" dirty="0">
              <a:latin typeface="Century"/>
              <a:cs typeface="Centu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6679" y="33199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46228"/>
              </p:ext>
            </p:extLst>
          </p:nvPr>
        </p:nvGraphicFramePr>
        <p:xfrm>
          <a:off x="642797" y="1882765"/>
          <a:ext cx="8127248" cy="403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618"/>
                <a:gridCol w="2663815"/>
                <a:gridCol w="2663815"/>
              </a:tblGrid>
              <a:tr h="287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Product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Avg. Customer Wholesale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Price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Suggested Retail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Price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3147">
                <a:tc>
                  <a:txBody>
                    <a:bodyPr/>
                    <a:lstStyle/>
                    <a:p>
                      <a:r>
                        <a:rPr lang="en-US" dirty="0" smtClean="0"/>
                        <a:t>Earrings</a:t>
                      </a:r>
                    </a:p>
                    <a:p>
                      <a:r>
                        <a:rPr lang="en-US" dirty="0" smtClean="0"/>
                        <a:t>Bracelets</a:t>
                      </a:r>
                    </a:p>
                    <a:p>
                      <a:r>
                        <a:rPr lang="en-US" dirty="0" smtClean="0"/>
                        <a:t>Necklaces</a:t>
                      </a:r>
                    </a:p>
                    <a:p>
                      <a:r>
                        <a:rPr lang="en-US" dirty="0" smtClean="0"/>
                        <a:t>Rings</a:t>
                      </a:r>
                    </a:p>
                    <a:p>
                      <a:r>
                        <a:rPr lang="en-US" dirty="0" smtClean="0"/>
                        <a:t>Scarves</a:t>
                      </a:r>
                    </a:p>
                    <a:p>
                      <a:r>
                        <a:rPr lang="en-US" dirty="0" smtClean="0"/>
                        <a:t>Handbags</a:t>
                      </a:r>
                    </a:p>
                    <a:p>
                      <a:r>
                        <a:rPr lang="en-US" dirty="0" smtClean="0"/>
                        <a:t>Clutches</a:t>
                      </a:r>
                    </a:p>
                    <a:p>
                      <a:r>
                        <a:rPr lang="en-US" dirty="0" smtClean="0"/>
                        <a:t>Watches</a:t>
                      </a:r>
                    </a:p>
                    <a:p>
                      <a:r>
                        <a:rPr lang="en-US" dirty="0" smtClean="0"/>
                        <a:t>Key Chains</a:t>
                      </a:r>
                    </a:p>
                    <a:p>
                      <a:r>
                        <a:rPr lang="en-US" dirty="0" smtClean="0"/>
                        <a:t>Belts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$20.00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$25.00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$15.00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$15.00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$25.00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$12.50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$15.00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$59.99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$59.99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$29.99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$39.99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-88291"/>
            <a:ext cx="8853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Business Plan Financial Overview (total sales)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57971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407173"/>
            <a:ext cx="1460672" cy="339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15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06534"/>
              </p:ext>
            </p:extLst>
          </p:nvPr>
        </p:nvGraphicFramePr>
        <p:xfrm>
          <a:off x="373957" y="1092389"/>
          <a:ext cx="8396087" cy="463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61"/>
                <a:gridCol w="1006739"/>
                <a:gridCol w="1208745"/>
                <a:gridCol w="1086340"/>
                <a:gridCol w="1193444"/>
                <a:gridCol w="1086340"/>
                <a:gridCol w="1051818"/>
              </a:tblGrid>
              <a:tr h="35867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Total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Licensed Sales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YEAR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2016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2017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2018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2019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2020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2021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latin typeface="Century"/>
                          <a:cs typeface="Century"/>
                        </a:rPr>
                        <a:t>Net Sales</a:t>
                      </a:r>
                      <a:endParaRPr lang="en-US" sz="11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$1,000,000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$3,000,000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$5,000,000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$7,500,000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21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/>
                          <a:cs typeface="Century"/>
                        </a:rPr>
                        <a:t>Royalty</a:t>
                      </a:r>
                      <a:r>
                        <a:rPr lang="en-US" sz="1100" baseline="0" dirty="0" smtClean="0">
                          <a:latin typeface="Century"/>
                          <a:cs typeface="Century"/>
                        </a:rPr>
                        <a:t> Rate (%)</a:t>
                      </a:r>
                      <a:endParaRPr lang="en-US" sz="11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10%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10%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10%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10%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86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/>
                          <a:cs typeface="Century"/>
                        </a:rPr>
                        <a:t>Actual Royalty</a:t>
                      </a:r>
                      <a:r>
                        <a:rPr lang="en-US" sz="1100" baseline="0" dirty="0" smtClean="0">
                          <a:latin typeface="Century"/>
                          <a:cs typeface="Century"/>
                        </a:rPr>
                        <a:t> on Net Sales ($)</a:t>
                      </a:r>
                      <a:endParaRPr lang="en-US" sz="11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$100,000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$300,000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$500,000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$750,000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838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/>
                          <a:cs typeface="Century"/>
                        </a:rPr>
                        <a:t>Advertising &amp; Prom Spend % (of Net Sales)</a:t>
                      </a:r>
                      <a:r>
                        <a:rPr lang="en-US" sz="1100" baseline="0" dirty="0" smtClean="0">
                          <a:latin typeface="Century"/>
                          <a:cs typeface="Century"/>
                        </a:rPr>
                        <a:t> to be spent locally in the territory </a:t>
                      </a:r>
                      <a:endParaRPr lang="en-US" sz="11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6%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1.8%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1.1%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.7%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86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/>
                          <a:cs typeface="Century"/>
                        </a:rPr>
                        <a:t>Actual</a:t>
                      </a:r>
                      <a:r>
                        <a:rPr lang="en-US" sz="1100" baseline="0" dirty="0" smtClean="0">
                          <a:latin typeface="Century"/>
                          <a:cs typeface="Century"/>
                        </a:rPr>
                        <a:t> Adv &amp; Prom Spend ($)</a:t>
                      </a:r>
                      <a:endParaRPr lang="en-US" sz="11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$58,500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$55,000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86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/>
                          <a:cs typeface="Century"/>
                        </a:rPr>
                        <a:t>Minimum Guarantee (Including Advance Fee)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$25,000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$25,000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$25,000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$25,000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TBD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3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entury"/>
                          <a:cs typeface="Century"/>
                        </a:rPr>
                        <a:t>Advance Fee</a:t>
                      </a:r>
                      <a:r>
                        <a:rPr lang="en-US" sz="1050" baseline="0" dirty="0" smtClean="0">
                          <a:latin typeface="Century"/>
                          <a:cs typeface="Century"/>
                        </a:rPr>
                        <a:t> (Due Upon Signature of Contract)</a:t>
                      </a:r>
                      <a:endParaRPr lang="en-US" sz="105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$25,000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0"/>
            <a:ext cx="8476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Distribution Plan Overview (by territory if applicable)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109216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0" y="6481537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16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711" y="1331056"/>
            <a:ext cx="8476513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ct val="25000"/>
              </a:spcAft>
              <a:buClr>
                <a:schemeClr val="tx1"/>
              </a:buClr>
              <a:buFont typeface="Wingdings" charset="2"/>
              <a:buChar char="Ø"/>
            </a:pPr>
            <a:r>
              <a:rPr lang="en-GB" sz="1400" dirty="0" smtClean="0">
                <a:latin typeface="Century"/>
                <a:cs typeface="Century"/>
              </a:rPr>
              <a:t>Identify Agents and Distributors your Company will use if and where relevant as well as estimated % of total sales for each listed country.</a:t>
            </a:r>
          </a:p>
          <a:p>
            <a:pPr marL="285750" indent="-285750">
              <a:spcAft>
                <a:spcPct val="25000"/>
              </a:spcAft>
              <a:buClr>
                <a:schemeClr val="tx1"/>
              </a:buClr>
              <a:buFont typeface="Wingdings" charset="2"/>
              <a:buChar char="Ø"/>
            </a:pPr>
            <a:r>
              <a:rPr lang="en-GB" sz="1400" u="sng" dirty="0" smtClean="0">
                <a:latin typeface="Century"/>
                <a:cs typeface="Century"/>
              </a:rPr>
              <a:t>NB</a:t>
            </a:r>
            <a:r>
              <a:rPr lang="en-GB" sz="1400" dirty="0" smtClean="0">
                <a:latin typeface="Century"/>
                <a:cs typeface="Century"/>
              </a:rPr>
              <a:t>: If a single-country license, please substitute ‘regions’ or ‘provinces’ for country.</a:t>
            </a:r>
            <a:endParaRPr lang="en-US" sz="14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3816"/>
              </p:ext>
            </p:extLst>
          </p:nvPr>
        </p:nvGraphicFramePr>
        <p:xfrm>
          <a:off x="141790" y="2141743"/>
          <a:ext cx="8885542" cy="3595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38"/>
                <a:gridCol w="504918"/>
                <a:gridCol w="1848991"/>
                <a:gridCol w="1974565"/>
                <a:gridCol w="1974565"/>
                <a:gridCol w="1974565"/>
              </a:tblGrid>
              <a:tr h="294604">
                <a:tc rowSpan="2" gridSpan="2"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Country of Sale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METHOD OF DISTRIBUTION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08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Own Subsidiary and Sales Force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3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rd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 Party Distributor (provide name)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Territory Agent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 (provide name)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Other distribution arrangement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04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  %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USA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100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30%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N/A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Ivystone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 70%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N/A</a:t>
                      </a:r>
                      <a:endParaRPr lang="en-US" sz="1200" dirty="0">
                        <a:solidFill>
                          <a:schemeClr val="tx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00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83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0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6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0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0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0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Business Plan Financial Overview (by product category)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1143954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6407944"/>
            <a:ext cx="1714169" cy="398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17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94880"/>
              </p:ext>
            </p:extLst>
          </p:nvPr>
        </p:nvGraphicFramePr>
        <p:xfrm>
          <a:off x="394946" y="1396998"/>
          <a:ext cx="8354108" cy="441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55"/>
                <a:gridCol w="1224045"/>
                <a:gridCol w="1178144"/>
                <a:gridCol w="1208744"/>
                <a:gridCol w="1132242"/>
                <a:gridCol w="1101641"/>
                <a:gridCol w="1055737"/>
              </a:tblGrid>
              <a:tr h="37774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Total Net Sales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Product Category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2016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2017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2018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2019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2020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2021 Forecast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Jewelry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$750,000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$2,000,000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$3,500,000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$5,000,000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Fashion Accessories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$250,000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$1,000,000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$1,500,000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$2,500,000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Total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$1,000,000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$3,000,000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$5,000,000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$7,500,000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</a:t>
            </a:r>
            <a:r>
              <a:rPr lang="en-US" sz="2800" b="1" u="sng" dirty="0" smtClean="0">
                <a:latin typeface="Century"/>
                <a:cs typeface="Century"/>
              </a:rPr>
              <a:t>Trade</a:t>
            </a:r>
            <a:r>
              <a:rPr lang="en-US" sz="2800" b="1" dirty="0" smtClean="0">
                <a:latin typeface="Century"/>
                <a:cs typeface="Century"/>
              </a:rPr>
              <a:t> Advertising Spend Product Introduction Year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1122759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18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716" y="1361655"/>
            <a:ext cx="832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/>
                <a:cs typeface="Century"/>
              </a:rPr>
              <a:t>Total Trade Advertising / Marketing Spend for Product Launch Year </a:t>
            </a:r>
            <a:endParaRPr lang="en-US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4637"/>
              </p:ext>
            </p:extLst>
          </p:nvPr>
        </p:nvGraphicFramePr>
        <p:xfrm>
          <a:off x="443716" y="1812232"/>
          <a:ext cx="8323508" cy="428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/>
                <a:gridCol w="2080877"/>
                <a:gridCol w="2080877"/>
                <a:gridCol w="2080877"/>
              </a:tblGrid>
              <a:tr h="421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Activity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Description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Comments/Detail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Planned Timings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Spend ($)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7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Trade Magazine Ads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Gifts &amp; Decorative Accessories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January, July (Major Trade</a:t>
                      </a:r>
                      <a:r>
                        <a:rPr lang="en-US" sz="1400" baseline="0" dirty="0" smtClean="0"/>
                        <a:t> Shows)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$10,000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7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 Blasts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AmericasMart</a:t>
                      </a:r>
                      <a:r>
                        <a:rPr lang="en-US" sz="1400" dirty="0" smtClean="0"/>
                        <a:t> Buyer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January, July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$6,000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7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Building</a:t>
                      </a:r>
                      <a:r>
                        <a:rPr lang="en-US" sz="1400" baseline="0" dirty="0" smtClean="0"/>
                        <a:t> Ads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AmericasMart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January, July (Major Trade Shows)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$7,000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2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 Space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Atlanta, Dallas, Philadelphia, Las</a:t>
                      </a:r>
                      <a:r>
                        <a:rPr lang="en-US" sz="1400" baseline="0" dirty="0" smtClean="0"/>
                        <a:t> Vegas, New York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January, June,</a:t>
                      </a:r>
                      <a:r>
                        <a:rPr lang="en-US" sz="1400" baseline="0" dirty="0" smtClean="0"/>
                        <a:t> July, August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$32,000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2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Launch Party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Atlanta, Dallas, Philadelphia, Las Vegas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January, June, July, August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$3,500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2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27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2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</a:t>
            </a:r>
            <a:r>
              <a:rPr lang="en-US" sz="2800" b="1" u="sng" dirty="0" smtClean="0">
                <a:latin typeface="Century"/>
                <a:cs typeface="Century"/>
              </a:rPr>
              <a:t>Consumer </a:t>
            </a:r>
            <a:r>
              <a:rPr lang="en-US" sz="2800" b="1" dirty="0" smtClean="0">
                <a:latin typeface="Century"/>
                <a:cs typeface="Century"/>
              </a:rPr>
              <a:t>Advertising Spend – Product Introduction Year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1122759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19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716" y="1361655"/>
            <a:ext cx="832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/>
                <a:cs typeface="Century"/>
              </a:rPr>
              <a:t>Total Consumer Advertising / Marketing Spend for Product Launch Year </a:t>
            </a:r>
            <a:endParaRPr lang="en-US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7332"/>
              </p:ext>
            </p:extLst>
          </p:nvPr>
        </p:nvGraphicFramePr>
        <p:xfrm>
          <a:off x="443716" y="1812231"/>
          <a:ext cx="8323508" cy="39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/>
                <a:gridCol w="2080877"/>
                <a:gridCol w="2080877"/>
                <a:gridCol w="2080877"/>
              </a:tblGrid>
              <a:tr h="4667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Activity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Description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Comments/Detail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Planned Timings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Spend ($)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Primary consumer advertising will be Social Media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441564"/>
            <a:ext cx="9143999" cy="296797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"/>
                <a:cs typeface="Century"/>
              </a:rPr>
              <a:t>Name of Company: Cousin Corporation of America</a:t>
            </a:r>
          </a:p>
          <a:p>
            <a:pPr algn="l"/>
            <a:r>
              <a:rPr lang="en-US" sz="2800" dirty="0">
                <a:latin typeface="Century"/>
                <a:cs typeface="Century"/>
              </a:rPr>
              <a:t>Business Plan for: Cosmopolitan</a:t>
            </a:r>
          </a:p>
          <a:p>
            <a:pPr algn="l"/>
            <a:r>
              <a:rPr lang="en-US" sz="2800" dirty="0">
                <a:latin typeface="Century"/>
                <a:cs typeface="Century"/>
              </a:rPr>
              <a:t>Date: 06-05-17</a:t>
            </a:r>
          </a:p>
          <a:p>
            <a:endParaRPr lang="en-US" sz="2800" dirty="0">
              <a:latin typeface="Century"/>
              <a:cs typeface="Century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</a:t>
            </a:fld>
            <a:endParaRPr lang="en-US" sz="1100" dirty="0">
              <a:latin typeface="Century"/>
              <a:cs typeface="Century"/>
            </a:endParaRPr>
          </a:p>
        </p:txBody>
      </p:sp>
      <p:pic>
        <p:nvPicPr>
          <p:cNvPr id="4" name="Picture 3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Trade Shows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90319"/>
            <a:ext cx="1533100" cy="356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20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711" y="1054593"/>
            <a:ext cx="8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/>
                <a:cs typeface="Century"/>
              </a:rPr>
              <a:t>Please advise all trade shows where you intend to exhibit products</a:t>
            </a:r>
            <a:endParaRPr lang="en-US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12721"/>
              </p:ext>
            </p:extLst>
          </p:nvPr>
        </p:nvGraphicFramePr>
        <p:xfrm>
          <a:off x="290712" y="1658163"/>
          <a:ext cx="8476512" cy="3894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04"/>
                <a:gridCol w="2825504"/>
                <a:gridCol w="2825504"/>
              </a:tblGrid>
              <a:tr h="376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Trade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Show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Trade Show Location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Trade Show Dates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AmericasMart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Atlanta, GA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January, July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Dallas Market Center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Dallas, TX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January, June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Philadelphia Gift Show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Philadelphia, PA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January, July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World Trade Center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Las Vegas, NV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February, August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Accessories The Show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New York, NY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February, August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Magic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Las Vegas, NV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February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, August each year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3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Application for License: Approximate </a:t>
            </a:r>
          </a:p>
          <a:p>
            <a:r>
              <a:rPr lang="en-US" sz="2800" b="1" dirty="0" smtClean="0">
                <a:latin typeface="Century"/>
                <a:cs typeface="Century"/>
              </a:rPr>
              <a:t>Product Timings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1128655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88213"/>
            <a:ext cx="1542154" cy="3588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21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416" y="1422853"/>
            <a:ext cx="833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/>
                <a:cs typeface="Century"/>
              </a:rPr>
              <a:t>Please identify key dates for the First Introduction of the Licensed Products (month and year): </a:t>
            </a:r>
            <a:endParaRPr lang="en-US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650"/>
              </p:ext>
            </p:extLst>
          </p:nvPr>
        </p:nvGraphicFramePr>
        <p:xfrm>
          <a:off x="442808" y="2116719"/>
          <a:ext cx="8258385" cy="379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795"/>
                <a:gridCol w="2752795"/>
                <a:gridCol w="2752795"/>
              </a:tblGrid>
              <a:tr h="350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Launch Stages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Dates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Comments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Designs to be sent for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approval to licensor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Sept 2017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Based on agreement signed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08/01/17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Pre-production samples to be sent for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approval to licensor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November 2017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3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Trade Sell-In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June 2018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Major launch at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show season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0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Orders received from customer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June 2018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Delivery of final products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to customer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June 2018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Marketing Date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April 2018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Launched Date: Licensed Products at Retail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June 2018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400853"/>
            <a:ext cx="1487833" cy="3462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22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Additional Info: Product Development Timeline</a:t>
            </a:r>
            <a:endParaRPr lang="en-US" sz="2800" b="1" dirty="0">
              <a:latin typeface="Century"/>
              <a:cs typeface="Centu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115" y="1300457"/>
            <a:ext cx="82736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08/01/17 Design Development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Trend Boards (Fashion Snoops, Pinterest, Magazines, Shows)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Concepts (By Program)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Packaging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Retail Display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09/01/17 Design Submission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7-10 Day Turnaround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Rework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Resubmit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10/01/17 Sample and Quotes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Submitted to vendors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Revisions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Packaging and display development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11/01/17 Samples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Submitted to Cosmo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Revisions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400853"/>
            <a:ext cx="1487833" cy="3462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23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Additional Info: Product Development Timeline</a:t>
            </a:r>
            <a:endParaRPr lang="en-US" sz="2800" b="1" dirty="0">
              <a:latin typeface="Century"/>
              <a:cs typeface="Centu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115" y="1300457"/>
            <a:ext cx="8273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01/02/18 Marketing Plan Executed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Catalog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Trade Advertising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Trade Show Space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02/01/18 Orders Placed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06/01/18 Launch Date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Product in house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Rep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June, July, August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Trade Show Launches in Atlanta, Dallas, Philadelphia, New York, Las Vegas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6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400853"/>
            <a:ext cx="1487833" cy="3462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24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Additional Info:</a:t>
            </a:r>
            <a:endParaRPr lang="en-US" sz="2800" b="1" dirty="0">
              <a:latin typeface="Century"/>
              <a:cs typeface="Centu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115" y="1300457"/>
            <a:ext cx="82736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Four Launches each year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Winter (January)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Spring (April)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Summer (June)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Fall (September)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launch includes new designs in current programs and new programs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Typical Timing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Winter (MOBD 09/01, Start Ship 01/01)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Spring (MOBD 10/27, Start Ship 04/01) *CNY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Summer (MOBD 2/15, Start Ship 06/01)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Fall (MOBD 05/01, Start Ship 09/01)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Sell in dates and ship dates are the same dates in the </a:t>
            </a:r>
            <a:r>
              <a:rPr lang="en-US" dirty="0"/>
              <a:t>i</a:t>
            </a:r>
            <a:r>
              <a:rPr lang="en-US" dirty="0" smtClean="0"/>
              <a:t>ndependent channel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Customer: Women 18-50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Marketing plans: Slide 18 is repeated each major show season (Winter, Summer) *Not including the launch party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23" y="1397976"/>
            <a:ext cx="8432730" cy="1752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Century"/>
                <a:cs typeface="Century"/>
              </a:rPr>
              <a:t>Business Plan </a:t>
            </a:r>
          </a:p>
          <a:p>
            <a:pPr algn="ctr"/>
            <a:r>
              <a:rPr lang="en-US" sz="5000" dirty="0" smtClean="0">
                <a:latin typeface="Century"/>
                <a:cs typeface="Century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25</a:t>
            </a:fld>
            <a:endParaRPr lang="en-US" sz="1100" dirty="0">
              <a:latin typeface="Century"/>
              <a:cs typeface="Century"/>
            </a:endParaRPr>
          </a:p>
        </p:txBody>
      </p:sp>
      <p:pic>
        <p:nvPicPr>
          <p:cNvPr id="4" name="Picture 3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433"/>
            <a:ext cx="4722820" cy="109902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41359" y="3315802"/>
            <a:ext cx="843273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defTabSz="914400"/>
            <a:endParaRPr lang="en-US" sz="3200" dirty="0">
              <a:solidFill>
                <a:srgbClr val="FF0000"/>
              </a:solidFill>
              <a:latin typeface="Century"/>
              <a:cs typeface="Centur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87" y="3307177"/>
            <a:ext cx="3080601" cy="1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Cosmo/Cousin Business Plan Summary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26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15" y="1300457"/>
            <a:ext cx="82736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Overview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 business plan summary covers wholesale distribution into the independent gift/boutique retail channel and business to consumer direct selling via Cosmofashion.com through Cosmo’s social media. *Cosmofashion.com domain is available and would be purchased.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1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Cosmo/Cousin Business Plan Summary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27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15" y="1300457"/>
            <a:ext cx="8273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As indicated in the proposal, products will be jewelry and fashion accessories with an average retail of $50. Some items will be in the $20-$30 range and others in the $100+ range.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Primarily considered bridge jewelry and high end fashion accessories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High quality materials include brass base metal, real gold and silver plating, semi-precious gemstones, mixed media, genuine leather, vegan leather, Swarovski crystals, and 100% silk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5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Cosmo/Cousin Business Plan Summary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28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15" y="1300457"/>
            <a:ext cx="8273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Marketing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Independent gift/boutique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4 catalogs annually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Major full page trade publication advertising throughout the year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Development of social media sites (Facebook, Instagram, Pinterest, Snapchat, YouTube)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Print and video advertising at all tradeshow venues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Monthly email blasts to current and potential retailers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1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Cosmo/Cousin Business Plan Summary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29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15" y="1300457"/>
            <a:ext cx="8273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Marketing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Business to consumer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Creation of Cosmofashion.com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Social media marketing campaigns with click to buy via Cosmopolitan social media sites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Social media marketing campaigns with click to buy via </a:t>
            </a:r>
            <a:r>
              <a:rPr lang="en-US" dirty="0" err="1" smtClean="0"/>
              <a:t>Cosmofashion</a:t>
            </a:r>
            <a:r>
              <a:rPr lang="en-US" dirty="0" smtClean="0"/>
              <a:t> social </a:t>
            </a:r>
            <a:r>
              <a:rPr lang="en-US" dirty="0"/>
              <a:t>media sites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Scheduled email blasts to consumers utilizing the Cosmo email consumer list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Celebrity gift bags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85550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3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73997"/>
              </p:ext>
            </p:extLst>
          </p:nvPr>
        </p:nvGraphicFramePr>
        <p:xfrm>
          <a:off x="643622" y="1039925"/>
          <a:ext cx="8369410" cy="484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705"/>
                <a:gridCol w="4184705"/>
              </a:tblGrid>
              <a:tr h="12124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Cousin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 Corporation of America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12333 Enterprise Drive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entury"/>
                          <a:cs typeface="Century"/>
                        </a:rPr>
                        <a:t>Largo, FL 33773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Century"/>
                          <a:cs typeface="Century"/>
                        </a:rPr>
                        <a:t>www.cousin.com</a:t>
                      </a:r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i="0" dirty="0" smtClean="0">
                          <a:latin typeface="Century"/>
                          <a:cs typeface="Century"/>
                        </a:rPr>
                        <a:t>URL: </a:t>
                      </a:r>
                      <a:r>
                        <a:rPr lang="en-US" sz="1200" i="0" dirty="0" err="1" smtClean="0">
                          <a:latin typeface="Century"/>
                          <a:cs typeface="Century"/>
                        </a:rPr>
                        <a:t>www.cousin.com</a:t>
                      </a:r>
                      <a:endParaRPr lang="en-US" sz="1200" i="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 rowSpan="3">
                  <a:txBody>
                    <a:bodyPr/>
                    <a:lstStyle/>
                    <a:p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List 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any Company Subsidiaries or other affiliated or related companies</a:t>
                      </a:r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entury"/>
                          <a:cs typeface="Century"/>
                        </a:rPr>
                        <a:t>CousinDIY</a:t>
                      </a:r>
                      <a:r>
                        <a:rPr lang="en-US" baseline="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lang="en-US" baseline="0" dirty="0" err="1" smtClean="0">
                          <a:latin typeface="Century"/>
                          <a:cs typeface="Century"/>
                        </a:rPr>
                        <a:t>www.cousindiy.com</a:t>
                      </a:r>
                      <a:endParaRPr lang="en-US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"/>
                          <a:cs typeface="Century"/>
                        </a:rPr>
                        <a:t>Laura Janelle </a:t>
                      </a:r>
                      <a:r>
                        <a:rPr lang="en-US" dirty="0" err="1" smtClean="0">
                          <a:latin typeface="Century"/>
                          <a:cs typeface="Century"/>
                        </a:rPr>
                        <a:t>www.laurajanelle.com</a:t>
                      </a:r>
                      <a:endParaRPr lang="en-US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"/>
                          <a:cs typeface="Century"/>
                        </a:rPr>
                        <a:t>Prima Bead </a:t>
                      </a:r>
                      <a:r>
                        <a:rPr lang="en-US" dirty="0" err="1" smtClean="0">
                          <a:latin typeface="Century"/>
                          <a:cs typeface="Century"/>
                        </a:rPr>
                        <a:t>www.primabead.com</a:t>
                      </a:r>
                      <a:endParaRPr lang="en-US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 rowSpan="2">
                  <a:txBody>
                    <a:bodyPr/>
                    <a:lstStyle/>
                    <a:p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latin typeface="Century"/>
                          <a:cs typeface="Century"/>
                        </a:rPr>
                        <a:t>List any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 Parent Companies (if existing)</a:t>
                      </a:r>
                      <a:endParaRPr lang="en-US" sz="14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"/>
                          <a:cs typeface="Century"/>
                        </a:rPr>
                        <a:t>NA</a:t>
                      </a:r>
                      <a:endParaRPr lang="en-US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1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Cosmo/Cousin Business Plan Summary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30</a:t>
            </a:fld>
            <a:endParaRPr lang="en-US" sz="1100" dirty="0">
              <a:latin typeface="Century"/>
              <a:cs typeface="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15" y="1300457"/>
            <a:ext cx="8273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Sales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Gift/boutique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Utilizing independent and key account sales organization </a:t>
            </a:r>
            <a:r>
              <a:rPr lang="en-US" dirty="0" err="1" smtClean="0"/>
              <a:t>Ivystone’s</a:t>
            </a:r>
            <a:r>
              <a:rPr lang="en-US" dirty="0" smtClean="0"/>
              <a:t> nationwide salesforce of 85 reps with 26,500 current, active independent accounts. This also includes 12 key account reps with relationships with all major retailers across the United States.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Business to consumer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Online purchasing via Cosmo and </a:t>
            </a:r>
            <a:r>
              <a:rPr lang="en-US" dirty="0" err="1" smtClean="0"/>
              <a:t>Cosmofashion’s</a:t>
            </a:r>
            <a:r>
              <a:rPr lang="en-US" dirty="0" smtClean="0"/>
              <a:t> social media sites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Blogger/influencer and celebrity outreach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39" y="3230514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"/>
                <a:cs typeface="Century"/>
              </a:rPr>
              <a:t>Thank You!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98747"/>
            <a:ext cx="1496886" cy="3483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31</a:t>
            </a:fld>
            <a:endParaRPr lang="en-US" sz="1100" dirty="0">
              <a:latin typeface="Century"/>
              <a:cs typeface="Centur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94" y="1626514"/>
            <a:ext cx="3080601" cy="1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Key Management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54505"/>
            <a:ext cx="1687009" cy="3925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4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3283"/>
              </p:ext>
            </p:extLst>
          </p:nvPr>
        </p:nvGraphicFramePr>
        <p:xfrm>
          <a:off x="536522" y="1042258"/>
          <a:ext cx="8476510" cy="48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302"/>
                <a:gridCol w="1695302"/>
                <a:gridCol w="1695302"/>
                <a:gridCol w="1695302"/>
                <a:gridCol w="1695302"/>
              </a:tblGrid>
              <a:tr h="45592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Prospective Licensee Company Details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59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KEY CONTACT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NAME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TITLE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E-MAIL ADDRESS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Century"/>
                          <a:cs typeface="Century"/>
                        </a:rPr>
                        <a:t>TELEPHONE</a:t>
                      </a:r>
                      <a:endParaRPr lang="en-US" sz="1200" b="1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149">
                <a:tc rowSpan="3">
                  <a:txBody>
                    <a:bodyPr/>
                    <a:lstStyle/>
                    <a:p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Owner/CEO,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President, Managing Directors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Denny King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President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dk@cousin.com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727-536-3568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x205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Lisa Coburn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General Manager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lisa@cousin.com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727-536-3568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x241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Marty </a:t>
                      </a:r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DiMura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VP Operations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marty@cousin.com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727-536-3568 x206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Day to Day Liaison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TBD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09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Chief Financial Officer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NA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Financial Contact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Develyn </a:t>
                      </a:r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Sippel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Accounting Manager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develyn@cousin.com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727-536-3568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x244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9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Marketing Contact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TBD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09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Creative/Design Contact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Tina Dillingham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Creative Lead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entury"/>
                          <a:cs typeface="Century"/>
                        </a:rPr>
                        <a:t>tinadillingham@cousin.com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727-536-3568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Banks &amp; Accountants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80274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5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7061"/>
              </p:ext>
            </p:extLst>
          </p:nvPr>
        </p:nvGraphicFramePr>
        <p:xfrm>
          <a:off x="536517" y="901250"/>
          <a:ext cx="8476515" cy="23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303"/>
                <a:gridCol w="1695303"/>
                <a:gridCol w="1695303"/>
                <a:gridCol w="1695303"/>
                <a:gridCol w="1695303"/>
              </a:tblGrid>
              <a:tr h="4236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Accounting and Auditor References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9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"/>
                          <a:cs typeface="Century"/>
                        </a:rPr>
                        <a:t>Primary Accountants or Auditors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Address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Contact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Century"/>
                          <a:cs typeface="Century"/>
                        </a:rPr>
                        <a:t>Services Performed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"/>
                          <a:cs typeface="Century"/>
                        </a:rPr>
                        <a:t>Duration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of Accounting or Auditing Relationship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3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Century"/>
                          <a:cs typeface="Century"/>
                        </a:rPr>
                        <a:t>Melby</a:t>
                      </a: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 &amp; Associates, P.A. Certified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 Public Accountants</a:t>
                      </a:r>
                      <a:endParaRPr lang="en-US" sz="14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"/>
                          <a:cs typeface="Century"/>
                        </a:rPr>
                        <a:t>6420 Central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 Ave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St. Petersburg, FL 33707</a:t>
                      </a:r>
                      <a:endParaRPr lang="en-US" sz="14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Century"/>
                          <a:cs typeface="Century"/>
                        </a:rPr>
                        <a:t>Mark King</a:t>
                      </a:r>
                    </a:p>
                    <a:p>
                      <a:pPr algn="ctr"/>
                      <a:endParaRPr lang="en-US" sz="14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Annual Independent Audit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8</a:t>
                      </a:r>
                      <a:r>
                        <a:rPr lang="en-US" sz="1400" baseline="0" dirty="0" smtClean="0">
                          <a:latin typeface="Century"/>
                          <a:cs typeface="Century"/>
                        </a:rPr>
                        <a:t> Years</a:t>
                      </a:r>
                      <a:endParaRPr lang="en-US" sz="14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03608"/>
              </p:ext>
            </p:extLst>
          </p:nvPr>
        </p:nvGraphicFramePr>
        <p:xfrm>
          <a:off x="536517" y="3508614"/>
          <a:ext cx="8476515" cy="220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303"/>
                <a:gridCol w="1695303"/>
                <a:gridCol w="1695303"/>
                <a:gridCol w="1695303"/>
                <a:gridCol w="1695303"/>
              </a:tblGrid>
              <a:tr h="3910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Banking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References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7798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Primary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Bank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Address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Contact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Type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of Account</a:t>
                      </a:r>
                      <a:endParaRPr lang="en-US" sz="12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200" dirty="0" smtClean="0">
                          <a:latin typeface="Century"/>
                          <a:cs typeface="Century"/>
                        </a:rPr>
                        <a:t>Duration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of Banking Relationship</a:t>
                      </a:r>
                      <a:endParaRPr lang="en-US" sz="1200" dirty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9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Branch Bank and Trust Co.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"/>
                          <a:cs typeface="Century"/>
                        </a:rPr>
                        <a:t>400 N. Tampa St., Ste. 2500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Century"/>
                          <a:cs typeface="Century"/>
                        </a:rPr>
                        <a:t>Tampa, FL 33602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Lindsay August</a:t>
                      </a:r>
                    </a:p>
                    <a:p>
                      <a:pPr algn="ctr"/>
                      <a:endParaRPr lang="en-US" sz="1400" dirty="0" smtClean="0">
                        <a:latin typeface="Century"/>
                        <a:cs typeface="Century"/>
                      </a:endParaRPr>
                    </a:p>
                    <a:p>
                      <a:pPr algn="ctr"/>
                      <a:endParaRPr lang="en-US" sz="1400" dirty="0" smtClean="0"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Business Checking Account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entury"/>
                          <a:cs typeface="Century"/>
                        </a:rPr>
                        <a:t>Since 2001 with Colonial and 2008 to present with BB&amp;T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Business Performance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95573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90319"/>
            <a:ext cx="1533100" cy="356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400" smtClean="0">
                <a:latin typeface="Century"/>
                <a:cs typeface="Century"/>
              </a:rPr>
              <a:t>6</a:t>
            </a:fld>
            <a:endParaRPr lang="en-US" sz="1400" dirty="0">
              <a:latin typeface="Century"/>
              <a:cs typeface="Century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90329"/>
              </p:ext>
            </p:extLst>
          </p:nvPr>
        </p:nvGraphicFramePr>
        <p:xfrm>
          <a:off x="509540" y="1167508"/>
          <a:ext cx="2500049" cy="473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49"/>
              </a:tblGrid>
              <a:tr h="473809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Company History: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Past,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Present &amp; Future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55566"/>
              </p:ext>
            </p:extLst>
          </p:nvPr>
        </p:nvGraphicFramePr>
        <p:xfrm>
          <a:off x="3048000" y="1167508"/>
          <a:ext cx="5719224" cy="473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224"/>
              </a:tblGrid>
              <a:tr h="57250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Cousin Corporate Deck and Corporate Video Included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559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entury"/>
                          <a:cs typeface="Century"/>
                        </a:rPr>
                        <a:t>[Attach</a:t>
                      </a:r>
                      <a:r>
                        <a:rPr lang="en-US" sz="1200" baseline="0" dirty="0" smtClean="0">
                          <a:latin typeface="Century"/>
                          <a:cs typeface="Century"/>
                        </a:rPr>
                        <a:t> a presentation of company overview if available]</a:t>
                      </a:r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endParaRPr lang="en-US" sz="1200" dirty="0" smtClean="0">
                        <a:latin typeface="Century"/>
                        <a:cs typeface="Century"/>
                      </a:endParaRPr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4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Business Performance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795573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400" smtClean="0">
                <a:latin typeface="Century"/>
                <a:cs typeface="Century"/>
              </a:rPr>
              <a:t>7</a:t>
            </a:fld>
            <a:endParaRPr lang="en-US" sz="1400" dirty="0">
              <a:latin typeface="Century"/>
              <a:cs typeface="Century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1644" y="2371422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4101" y="2371422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2573" y="2371422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653"/>
              </p:ext>
            </p:extLst>
          </p:nvPr>
        </p:nvGraphicFramePr>
        <p:xfrm>
          <a:off x="550821" y="1397000"/>
          <a:ext cx="8135981" cy="438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93"/>
                <a:gridCol w="2711994"/>
                <a:gridCol w="2711994"/>
              </a:tblGrid>
              <a:tr h="731035"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Type of Company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         Public                   Partnership              Private Ownership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10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Ownership (indicate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owner, partners or principal shareholders) Check one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03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Year company founded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1970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03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Any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p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rior legal name?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NA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518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Net Sales of your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c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ompany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Prior Year (actual)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$34,283,156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5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Current Year (forecast)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$36,000,000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518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Net Profits (before tax) of your company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Prior Year (actual)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$586,872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5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Current Year (forecast)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$750,000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917310" y="2284537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9767" y="2284537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8239" y="2284537"/>
            <a:ext cx="367214" cy="32129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Sales Analysis-Cousin DIY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8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3025"/>
              </p:ext>
            </p:extLst>
          </p:nvPr>
        </p:nvGraphicFramePr>
        <p:xfrm>
          <a:off x="561485" y="1108246"/>
          <a:ext cx="8205739" cy="47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870"/>
                <a:gridCol w="1367623"/>
                <a:gridCol w="1367623"/>
                <a:gridCol w="1367623"/>
              </a:tblGrid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of Sales by Geography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67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by Brand (Key brands, licenses)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CousinDIY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- 80%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Swarovski- 17%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DC Comics- 3%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by Product or Business Line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Number of Accounts Served Directly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98% of the DIY business is served by the top 7 craft retailers. (Walmart, Michaels, Hobby Lobby, JoAnn, Meijer, Walmart Canada, AC Moore)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Do you have your own Retail Outlets? Yes/No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No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Outlets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If yes, please indicate store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format and principal locations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711" y="76497"/>
            <a:ext cx="84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"/>
                <a:cs typeface="Century"/>
              </a:rPr>
              <a:t>About Your Company: Sales Analysis-LJ</a:t>
            </a:r>
            <a:endParaRPr lang="en-US" sz="2800" b="1" dirty="0">
              <a:latin typeface="Century"/>
              <a:cs typeface="Century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59565" y="902670"/>
            <a:ext cx="73844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WME_IMG_Logo_blue-1-636x148.png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" y="6370615"/>
            <a:ext cx="1617774" cy="376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5867-5033-564C-980A-455936B0E994}" type="slidenum">
              <a:rPr lang="en-US" sz="1100" smtClean="0">
                <a:latin typeface="Century"/>
                <a:cs typeface="Century"/>
              </a:rPr>
              <a:t>9</a:t>
            </a:fld>
            <a:endParaRPr lang="en-US" sz="1100" dirty="0">
              <a:latin typeface="Century"/>
              <a:cs typeface="Century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40337"/>
              </p:ext>
            </p:extLst>
          </p:nvPr>
        </p:nvGraphicFramePr>
        <p:xfrm>
          <a:off x="481060" y="1244005"/>
          <a:ext cx="8205739" cy="455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870"/>
                <a:gridCol w="1367623"/>
                <a:gridCol w="1367623"/>
                <a:gridCol w="1367623"/>
              </a:tblGrid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of Sales by Geography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67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by Brand (Key brands, licenses)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Rough breakdown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by Product or Business Line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Jewelry 91%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Fashion Accessories 8%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Number of Accounts Served Directly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1,797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Do you have your own Retail Outlets? Yes/No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No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Outlets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55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If yes, please indicate store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 format and principal locations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entury"/>
                          <a:cs typeface="Century"/>
                        </a:rPr>
                        <a:t>NA</a:t>
                      </a:r>
                      <a:endParaRPr lang="en-US" sz="1400" dirty="0">
                        <a:solidFill>
                          <a:srgbClr val="000000"/>
                        </a:solidFill>
                        <a:latin typeface="Century"/>
                        <a:cs typeface="Century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</TotalTime>
  <Words>2135</Words>
  <Application>Microsoft Macintosh PowerPoint</Application>
  <PresentationFormat>On-screen Show (4:3)</PresentationFormat>
  <Paragraphs>590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Century</vt:lpstr>
      <vt:lpstr>Lucida Sans Unicode</vt:lpstr>
      <vt:lpstr>ＭＳ Ｐゴシック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Handler</dc:creator>
  <cp:lastModifiedBy>Denny King</cp:lastModifiedBy>
  <cp:revision>81</cp:revision>
  <dcterms:created xsi:type="dcterms:W3CDTF">2016-06-29T14:17:39Z</dcterms:created>
  <dcterms:modified xsi:type="dcterms:W3CDTF">2017-06-19T15:03:29Z</dcterms:modified>
</cp:coreProperties>
</file>