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sldIdLst>
    <p:sldId id="256" r:id="rId2"/>
    <p:sldId id="294" r:id="rId3"/>
    <p:sldId id="323" r:id="rId4"/>
    <p:sldId id="258" r:id="rId5"/>
    <p:sldId id="315" r:id="rId6"/>
    <p:sldId id="310" r:id="rId7"/>
    <p:sldId id="325" r:id="rId8"/>
    <p:sldId id="326" r:id="rId9"/>
    <p:sldId id="328" r:id="rId10"/>
    <p:sldId id="324" r:id="rId11"/>
    <p:sldId id="262" r:id="rId12"/>
    <p:sldId id="259" r:id="rId13"/>
    <p:sldId id="327" r:id="rId14"/>
    <p:sldId id="260" r:id="rId15"/>
    <p:sldId id="261" r:id="rId16"/>
    <p:sldId id="263" r:id="rId17"/>
    <p:sldId id="264" r:id="rId18"/>
    <p:sldId id="299" r:id="rId19"/>
    <p:sldId id="329" r:id="rId20"/>
    <p:sldId id="266" r:id="rId21"/>
    <p:sldId id="265" r:id="rId22"/>
    <p:sldId id="295" r:id="rId23"/>
    <p:sldId id="296" r:id="rId24"/>
    <p:sldId id="330" r:id="rId25"/>
    <p:sldId id="268" r:id="rId26"/>
    <p:sldId id="300" r:id="rId27"/>
    <p:sldId id="269" r:id="rId28"/>
    <p:sldId id="270" r:id="rId29"/>
    <p:sldId id="272" r:id="rId30"/>
    <p:sldId id="331" r:id="rId31"/>
    <p:sldId id="273" r:id="rId32"/>
    <p:sldId id="301" r:id="rId33"/>
    <p:sldId id="275" r:id="rId34"/>
    <p:sldId id="332" r:id="rId35"/>
    <p:sldId id="333" r:id="rId36"/>
    <p:sldId id="334" r:id="rId37"/>
    <p:sldId id="278" r:id="rId38"/>
    <p:sldId id="302" r:id="rId39"/>
    <p:sldId id="312" r:id="rId40"/>
    <p:sldId id="303" r:id="rId41"/>
    <p:sldId id="279" r:id="rId42"/>
    <p:sldId id="311" r:id="rId43"/>
    <p:sldId id="317" r:id="rId44"/>
    <p:sldId id="316" r:id="rId45"/>
    <p:sldId id="307" r:id="rId46"/>
    <p:sldId id="335" r:id="rId47"/>
    <p:sldId id="318" r:id="rId48"/>
    <p:sldId id="319" r:id="rId49"/>
    <p:sldId id="320" r:id="rId50"/>
    <p:sldId id="336" r:id="rId51"/>
    <p:sldId id="337" r:id="rId52"/>
    <p:sldId id="321" r:id="rId53"/>
    <p:sldId id="288" r:id="rId54"/>
    <p:sldId id="314" r:id="rId55"/>
    <p:sldId id="287" r:id="rId56"/>
    <p:sldId id="308" r:id="rId57"/>
    <p:sldId id="289" r:id="rId58"/>
    <p:sldId id="290" r:id="rId59"/>
    <p:sldId id="309" r:id="rId60"/>
    <p:sldId id="291" r:id="rId61"/>
    <p:sldId id="292" r:id="rId6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21AD7D9-62C4-F374-AC3D-18ADB14FE584}" name="Yang Cheng" initials="YC" userId="ed8e71c52758141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14" autoAdjust="0"/>
  </p:normalViewPr>
  <p:slideViewPr>
    <p:cSldViewPr>
      <p:cViewPr varScale="1">
        <p:scale>
          <a:sx n="85" d="100"/>
          <a:sy n="85" d="100"/>
        </p:scale>
        <p:origin x="137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40669277-9B47-4CA4-B054-9018BD947984}" type="datetimeFigureOut">
              <a:rPr lang="zh-CN" altLang="en-US" smtClean="0"/>
              <a:pPr/>
              <a:t>2025/9/14</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0E44684-BCA7-4F6F-B735-301B55A9AA56}" type="slidenum">
              <a:rPr lang="zh-CN" altLang="en-US" smtClean="0"/>
              <a:pPr/>
              <a:t>‹#›</a:t>
            </a:fld>
            <a:endParaRPr lang="zh-CN" altLang="en-US"/>
          </a:p>
        </p:txBody>
      </p:sp>
    </p:spTree>
    <p:extLst>
      <p:ext uri="{BB962C8B-B14F-4D97-AF65-F5344CB8AC3E}">
        <p14:creationId xmlns:p14="http://schemas.microsoft.com/office/powerpoint/2010/main" val="3996482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E44684-BCA7-4F6F-B735-301B55A9AA56}" type="slidenum">
              <a:rPr lang="zh-CN" altLang="en-US" smtClean="0"/>
              <a:pPr/>
              <a:t>17</a:t>
            </a:fld>
            <a:endParaRPr lang="zh-CN" altLang="en-US"/>
          </a:p>
        </p:txBody>
      </p:sp>
    </p:spTree>
    <p:extLst>
      <p:ext uri="{BB962C8B-B14F-4D97-AF65-F5344CB8AC3E}">
        <p14:creationId xmlns:p14="http://schemas.microsoft.com/office/powerpoint/2010/main" val="163801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E44684-BCA7-4F6F-B735-301B55A9AA56}" type="slidenum">
              <a:rPr lang="zh-CN" altLang="en-US" smtClean="0"/>
              <a:pPr/>
              <a:t>18</a:t>
            </a:fld>
            <a:endParaRPr lang="zh-CN" altLang="en-US"/>
          </a:p>
        </p:txBody>
      </p:sp>
    </p:spTree>
    <p:extLst>
      <p:ext uri="{BB962C8B-B14F-4D97-AF65-F5344CB8AC3E}">
        <p14:creationId xmlns:p14="http://schemas.microsoft.com/office/powerpoint/2010/main" val="983684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Not the longest prefix/suffix</a:t>
            </a:r>
            <a:r>
              <a:rPr lang="en-US" altLang="zh-CN" baseline="0" dirty="0"/>
              <a:t> match, it is exact match.</a:t>
            </a:r>
            <a:endParaRPr lang="zh-CN" altLang="en-US" dirty="0"/>
          </a:p>
        </p:txBody>
      </p:sp>
      <p:sp>
        <p:nvSpPr>
          <p:cNvPr id="4" name="灯片编号占位符 3"/>
          <p:cNvSpPr>
            <a:spLocks noGrp="1"/>
          </p:cNvSpPr>
          <p:nvPr>
            <p:ph type="sldNum" sz="quarter" idx="10"/>
          </p:nvPr>
        </p:nvSpPr>
        <p:spPr/>
        <p:txBody>
          <a:bodyPr/>
          <a:lstStyle/>
          <a:p>
            <a:fld id="{70E44684-BCA7-4F6F-B735-301B55A9AA56}" type="slidenum">
              <a:rPr lang="zh-CN" altLang="en-US" smtClean="0"/>
              <a:pPr/>
              <a:t>32</a:t>
            </a:fld>
            <a:endParaRPr lang="zh-CN" altLang="en-US"/>
          </a:p>
        </p:txBody>
      </p:sp>
    </p:spTree>
    <p:extLst>
      <p:ext uri="{BB962C8B-B14F-4D97-AF65-F5344CB8AC3E}">
        <p14:creationId xmlns:p14="http://schemas.microsoft.com/office/powerpoint/2010/main" val="421547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E44684-BCA7-4F6F-B735-301B55A9AA56}" type="slidenum">
              <a:rPr lang="zh-CN" altLang="en-US" smtClean="0"/>
              <a:pPr/>
              <a:t>33</a:t>
            </a:fld>
            <a:endParaRPr lang="zh-CN" altLang="en-US"/>
          </a:p>
        </p:txBody>
      </p:sp>
    </p:spTree>
    <p:extLst>
      <p:ext uri="{BB962C8B-B14F-4D97-AF65-F5344CB8AC3E}">
        <p14:creationId xmlns:p14="http://schemas.microsoft.com/office/powerpoint/2010/main" val="275770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E9A3E9CD-4822-473D-A1E6-95EAA585CDCC}" type="datetime1">
              <a:rPr lang="en-US" altLang="zh-CN" smtClean="0"/>
              <a:pPr/>
              <a:t>9/14/2025</a:t>
            </a:fld>
            <a:endParaRPr lang="en-US"/>
          </a:p>
        </p:txBody>
      </p:sp>
      <p:sp>
        <p:nvSpPr>
          <p:cNvPr id="19" name="页脚占位符 18"/>
          <p:cNvSpPr>
            <a:spLocks noGrp="1"/>
          </p:cNvSpPr>
          <p:nvPr>
            <p:ph type="ftr" sz="quarter" idx="11"/>
          </p:nvPr>
        </p:nvSpPr>
        <p:spPr/>
        <p:txBody>
          <a:bodyPr/>
          <a:lstStyle/>
          <a:p>
            <a:endParaRPr kumimoji="0" lang="en-US"/>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03394384-A4D4-4A78-9275-52722EF8D5D2}" type="datetime1">
              <a:rPr lang="en-US" altLang="zh-CN" smtClean="0"/>
              <a:pPr/>
              <a:t>9/14/2025</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842A27B1-9B8A-49CF-91A0-F1EDD4628217}" type="datetime1">
              <a:rPr lang="en-US" altLang="zh-CN" smtClean="0"/>
              <a:pPr/>
              <a:t>9/14/2025</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E49A715F-EEA5-41D0-BF7F-00A5A5E8E6BD}" type="datetime1">
              <a:rPr lang="en-US" altLang="zh-CN" smtClean="0"/>
              <a:pPr/>
              <a:t>9/14/2025</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9BCD9144-97BC-43FB-A021-622C371A7D71}" type="datetime1">
              <a:rPr lang="en-US" altLang="zh-CN" smtClean="0"/>
              <a:pPr/>
              <a:t>9/14/2025</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229A75BC-C7CD-4D4D-8D7C-090C57AC410D}" type="datetime1">
              <a:rPr lang="en-US" altLang="zh-CN" smtClean="0"/>
              <a:pPr/>
              <a:t>9/14/2025</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F17DECEA-1BBD-4C80-B7E2-7F0F737D660E}" type="datetime1">
              <a:rPr lang="en-US" altLang="zh-CN" smtClean="0"/>
              <a:pPr/>
              <a:t>9/14/2025</a:t>
            </a:fld>
            <a:endParaRPr lang="en-US"/>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6C58742-1D9A-4372-A5A9-5E63E7DD0A94}" type="datetime1">
              <a:rPr lang="en-US" altLang="zh-CN" smtClean="0"/>
              <a:pPr/>
              <a:t>9/14/2025</a:t>
            </a:fld>
            <a:endParaRPr lang="en-US"/>
          </a:p>
        </p:txBody>
      </p:sp>
      <p:sp>
        <p:nvSpPr>
          <p:cNvPr id="4" name="页脚占位符 3"/>
          <p:cNvSpPr>
            <a:spLocks noGrp="1"/>
          </p:cNvSpPr>
          <p:nvPr>
            <p:ph type="ftr" sz="quarter" idx="11"/>
          </p:nvPr>
        </p:nvSpPr>
        <p:spPr/>
        <p:txBody>
          <a:bodyPr/>
          <a:lstStyle/>
          <a:p>
            <a:endParaRPr kumimoji="0" lang="en-US"/>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569343C-1ECB-4482-999B-2C929E4E1237}" type="datetime1">
              <a:rPr lang="en-US" altLang="zh-CN" smtClean="0"/>
              <a:pPr/>
              <a:t>9/14/2025</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138DF9C9-7FFE-4476-86F8-235E6F5C129F}" type="datetime1">
              <a:rPr lang="en-US" altLang="zh-CN" smtClean="0"/>
              <a:pPr/>
              <a:t>9/14/2025</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9E15AC56-5F03-4E10-8949-8F1EADB6C54A}" type="datetime1">
              <a:rPr lang="en-US" altLang="zh-CN" smtClean="0"/>
              <a:pPr/>
              <a:t>9/14/2025</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82D6EB4-2A04-4E70-8C82-091383A378EE}" type="datetime1">
              <a:rPr lang="en-US" altLang="zh-CN" smtClean="0"/>
              <a:pPr/>
              <a:t>9/14/2025</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3" descr="C:\WORK\Work\Research\Talks\科大视觉\USTC_logo.png"/>
          <p:cNvPicPr>
            <a:picLocks noChangeAspect="1" noChangeArrowheads="1"/>
          </p:cNvPicPr>
          <p:nvPr userDrawn="1"/>
        </p:nvPicPr>
        <p:blipFill>
          <a:blip r:embed="rId13" cstate="print"/>
          <a:srcRect/>
          <a:stretch>
            <a:fillRect/>
          </a:stretch>
        </p:blipFill>
        <p:spPr bwMode="auto">
          <a:xfrm>
            <a:off x="0" y="0"/>
            <a:ext cx="467544" cy="467544"/>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a:t>A Scalable, Commodity Data Center Network Architecture</a:t>
            </a:r>
            <a:endParaRPr lang="zh-CN" altLang="en-US" dirty="0"/>
          </a:p>
        </p:txBody>
      </p:sp>
      <p:sp>
        <p:nvSpPr>
          <p:cNvPr id="3" name="副标题 2"/>
          <p:cNvSpPr>
            <a:spLocks noGrp="1"/>
          </p:cNvSpPr>
          <p:nvPr>
            <p:ph type="subTitle" idx="1"/>
          </p:nvPr>
        </p:nvSpPr>
        <p:spPr>
          <a:xfrm>
            <a:off x="533400" y="3228536"/>
            <a:ext cx="7854696" cy="2576728"/>
          </a:xfrm>
        </p:spPr>
        <p:txBody>
          <a:bodyPr>
            <a:normAutofit/>
          </a:bodyPr>
          <a:lstStyle/>
          <a:p>
            <a:r>
              <a:rPr lang="en-US" altLang="zh-CN" dirty="0"/>
              <a:t>Mohammad Al-Fares, Alexander </a:t>
            </a:r>
            <a:r>
              <a:rPr lang="en-US" altLang="zh-CN" dirty="0" err="1"/>
              <a:t>Loukissas</a:t>
            </a:r>
            <a:r>
              <a:rPr lang="en-US" altLang="zh-CN" dirty="0"/>
              <a:t>, </a:t>
            </a:r>
            <a:r>
              <a:rPr lang="en-US" altLang="zh-CN" dirty="0" err="1"/>
              <a:t>Amin</a:t>
            </a:r>
            <a:r>
              <a:rPr lang="en-US" altLang="zh-CN" dirty="0"/>
              <a:t> </a:t>
            </a:r>
            <a:r>
              <a:rPr lang="en-US" altLang="zh-CN" dirty="0" err="1"/>
              <a:t>Vahdat</a:t>
            </a:r>
            <a:endParaRPr lang="en-US" altLang="zh-CN" dirty="0"/>
          </a:p>
          <a:p>
            <a:r>
              <a:rPr lang="en-US" altLang="zh-CN" dirty="0"/>
              <a:t>SIGCOMM 2008</a:t>
            </a:r>
          </a:p>
          <a:p>
            <a:endParaRPr lang="en-US" altLang="zh-CN"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1</a:t>
            </a:fld>
            <a:endParaRPr kumimoji="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DC Communications</a:t>
            </a:r>
            <a:endParaRPr lang="zh-CN" altLang="en-US" dirty="0"/>
          </a:p>
        </p:txBody>
      </p:sp>
      <p:sp>
        <p:nvSpPr>
          <p:cNvPr id="3" name="内容占位符 2"/>
          <p:cNvSpPr>
            <a:spLocks noGrp="1"/>
          </p:cNvSpPr>
          <p:nvPr>
            <p:ph idx="1"/>
          </p:nvPr>
        </p:nvSpPr>
        <p:spPr/>
        <p:txBody>
          <a:bodyPr>
            <a:normAutofit/>
          </a:bodyPr>
          <a:lstStyle/>
          <a:p>
            <a:r>
              <a:rPr lang="en-US" altLang="zh-CN" b="0" i="0" dirty="0">
                <a:solidFill>
                  <a:srgbClr val="000000"/>
                </a:solidFill>
                <a:effectLst/>
                <a:latin typeface="PingFang SC"/>
              </a:rPr>
              <a:t>Modern data centers are incredibly large in scale, often containing tens or even </a:t>
            </a:r>
            <a:r>
              <a:rPr lang="en-US" altLang="zh-CN" b="0" i="0" dirty="0">
                <a:solidFill>
                  <a:srgbClr val="FF0000"/>
                </a:solidFill>
                <a:effectLst/>
                <a:latin typeface="PingFang SC"/>
              </a:rPr>
              <a:t>hundreds of thousands</a:t>
            </a:r>
            <a:r>
              <a:rPr lang="en-US" altLang="zh-CN" b="0" i="0" dirty="0">
                <a:solidFill>
                  <a:srgbClr val="000000"/>
                </a:solidFill>
                <a:effectLst/>
                <a:latin typeface="PingFang SC"/>
              </a:rPr>
              <a:t> of servers. </a:t>
            </a:r>
          </a:p>
          <a:p>
            <a:r>
              <a:rPr lang="en-US" altLang="zh-CN" b="0" i="0" dirty="0">
                <a:solidFill>
                  <a:srgbClr val="000000"/>
                </a:solidFill>
                <a:effectLst/>
                <a:latin typeface="PingFang SC"/>
              </a:rPr>
              <a:t>These servers need to constantly </a:t>
            </a:r>
            <a:r>
              <a:rPr lang="en-US" altLang="zh-CN" b="0" i="0" dirty="0">
                <a:solidFill>
                  <a:srgbClr val="FF0000"/>
                </a:solidFill>
                <a:effectLst/>
                <a:latin typeface="PingFang SC"/>
              </a:rPr>
              <a:t>communicate</a:t>
            </a:r>
            <a:r>
              <a:rPr lang="en-US" altLang="zh-CN" b="0" i="0" dirty="0">
                <a:solidFill>
                  <a:srgbClr val="000000"/>
                </a:solidFill>
                <a:effectLst/>
                <a:latin typeface="PingFang SC"/>
              </a:rPr>
              <a:t> with each other—for example, a complex computational task may require multiple servers to collaborate, or the data requested by a user might be distributed across multiple servers. </a:t>
            </a:r>
          </a:p>
          <a:p>
            <a:r>
              <a:rPr lang="en-US" altLang="zh-CN" b="0" i="0" dirty="0">
                <a:solidFill>
                  <a:srgbClr val="000000"/>
                </a:solidFill>
                <a:effectLst/>
                <a:latin typeface="PingFang SC"/>
              </a:rPr>
              <a:t>This necessitates high-speed, efficient, and reliable network interconnections within the data center.</a:t>
            </a:r>
            <a:endParaRPr lang="en-US" altLang="zh-CN" dirty="0"/>
          </a:p>
        </p:txBody>
      </p:sp>
      <p:sp>
        <p:nvSpPr>
          <p:cNvPr id="5122" name="AutoShape 2" descr="data:image/jpeg;base64,/9j/4AAQSkZJRgABAQAAAQABAAD/2wCEAAkGBxQTEhUUEhQVFhUXGB0YGBgYGB8aHxwaHxwWHBwcHR8bHisgHB0lHBwdIjEiKCkrLi4uHR8zODMsNygtLisBCgoKDg0OGxAQGzQlICUyLCwsLC4vLCwsLCwsLC80Ly0sLSw0Lyw0LCwsLCwsLCwsLCwsLC8sLywsLCwsLCwsLP/AABEIALcBEwMBIgACEQEDEQH/xAAbAAADAAMBAQAAAAAAAAAAAAADBAUAAQIGB//EADwQAAIBAwMCBAQEBQQBAwUAAAECEQADIQQSMUFRBRMiYTJxgZEGI6GxQlLB0fAUM+HxYgeCohVTcpLC/8QAGgEAAwEBAQEAAAAAAAAAAAAAAQIDAAQFBv/EADQRAAEDAgQEBQQCAQQDAAAAAAEAAhEDIQQSMUFRYXHwIoGRobETMsHR4fEFIzRCchQkM//aAAwDAQACEQMRAD8A+W+K+CPbVDdtCxvTfbeTtuD5ywn5Ee4qJbukciR2NeiP4zvm35NxbVxBa8kB04UOHB5+IEYPI6ZzUFWDMSSRP1j5nn61HD/ViKnt/N0Fj2gRKHHUdR/ehGy0AkGDwehiqGitXhcCWpYuYEKHmZ4DYPP+RSl52yjT6ScHEHriu0NZlkk+m/vshdV9D4HdvzctrvjDCIzGPaf1xQdKqMQLrMqRcMqATPq28kCCwAPsTTP4a1ly3cRlMqDLAnMCDxMmeOtToYwFUsfVIAmeScewk1042lSyse2QHTPUAXHqkYXXBSl/aPhJOB0jPUc0GaYZJHpHHI60ECa4A06Kq0vIr0vhP4lvWrSJ5zhEnywu0FZMspYiWRpnZMT061EawPLRh8RMfqa9J+GvFgbV6yUskuqwbj+WV2nhGOJIPcGAYyJowgg6jx31b0uOXg5coTxGPTEEcj/mvPXDIUT8KwPuW/cmvov4m/HF/U6VdBcWxJKB7ougllWGJZlOwceo9wcV462wbfehRvY/liIC5YAqsRxtHHt3G2WSdpzctNb5KE3F79N4HzEN9DXfg1g3XCAqJESyg8kLP/y9qHetG06GVaQGgEMPcNBgHuK2LUFiIjBXrAIY9eYAI+dMLrFU9FpQHui6210dgRuiWG4H35mrnjXhzXPEL+19s2rVwEAEFTat8E9PeoniDB7vmW7a2w6qdm4KJUQ7AgAAeliRzJ7EVlnxJ/NVj5DBLYt7WcQUHCkgjcBAx9OMUTogmfDfC3c3YuH0NJG3mVBnnEij2/DHdSwcrtAOBPKKf2NL6Px24t28wXTS+0mWMCFj0Gcnvzmi6nxO5atvb/KIa2pm4TvE21+ETn296o0j6ZQMylE8Ob/SNcLnaqg7CB1yM9s4NWPHtMgSwtxtrJpLMDdBnaTx3g/OoWo8QdtOtuNMAqqJBO9goBCt6oORMRzPc0PV33uku7WiTALKSTIUKoKgnELGBiOlSBRhcNonXTC6SoDE7VgEwrbZk8epm47Up4cYY3cfl5E9WOF/X1fSqHit0MVUW1ti1bCHIO5kDEsSFEljPf5mpl/Cqg5+IkdSQMfQY+9YiFggQWkyT1PX71Z8M1F1zcRRcub4dlUFpIkFtoUzzyQeetZb0gU+WSpBglwWjhpG7b05I/em/wAO+OXNHdt37RtMbJa16gWBt3NxEgDKhtxn4pIHYUqKPqPEb9goBb1VoiNm97kCGEMFZBMEj/3FTzz5jXOzOxYsWZixZssxOdxJySTn619A1P4wuu9zV3LmlNxrW0WxLbRwFVQPSRJaZIy2TivAm4bjru43R7xif0itZZKTW1NH1Fr1uFHDGPlMVyto53emMGR17R3rFhAlaU/p3teWwCv5soVYkQB6t2IzJiO0HmqOh8DbUW3feiKrkEkgEnmBMDr3qKJIJG0LI6gHPtyRjoKqpdY6dlDbALpZjnhtojAJmQK6sDSpuqgG4gk+nfykeTFlJ1Fos4VfYKCfsM1q3oWlpBheSM8Vw+CT24nv/emVsObIIcQzkbd5nA5K8AQefnRqCm97jlO5tw9ERICWvXTEAbV/f5mqPgXhT3WhELPKxIBRVJ27nJMD1EASCCcQaRdUAgZPX/OtG0vi9+2jWrdxlRo3KOsEMD8wQM84rgrB5b4NeaZW/H/BrljUXLV2/LoQG2q0TA4nbj6Ct1DubrhL3AXdjLMzEknuSeTWVNuHq5RJ9gtKVa7ujd9+tdm3PwxVjU+BMLNu41rYjKWF1W8xSJ/iVZZCOM7ahXLRUwcGr06zagJbfv0/PFZGVyvE9yD+4/yaXLGZ+tPaZ0f/AHXC9m2n/wDmf2pQEgkqZGR9DVjmDRJtyIP5QT9oOrBlDbYiecwNwwMD27U14RdtJdV79vzLQ3hk6mQwBBkRDQeRXfgXjTad1wCrMs8cA+4kc0hdVi8IpYknAEk9eOuK6seymWtAcYMyNMpIHYSMJvZC1V1C82gQoPp3DMdAduCY9qJq1uA7XwsSNsFQHjqJ5jvSsA4Hpbt79vai2rYwXeCTBjMDHqxzHaoYcGMoPnoPP2TFH1mmdVCEGV2kxnmevzNM6bTQ4F1BtYH1KRnvtMYYdunUUXxKwdN+Ul1XW7aRtyiARuYjmcgjkH7ZFIWNbcAZARnOfb9OKDqYzERHAa+R0RBTOpsoLjokgkqibyMKRLuzAAcQOB6WPbNfxrQadVtDT3bW7a07mVQVgLO4ctMkdMV5u6WIFw7i0eozBxgfLA/SudRqmfDk+ldo3AYAOBMfOucyiqupsWmVh5iiANphRJj1ZB+xzPtUlGI+Y3fsRT+h0195Y23IaWB8uF/iODthRycQMe1La8es4g/KM8cQO1M1ByYvmPbcYOOhgd/lTF7SeXYBuAiSF9MTBBMfpk/KuLSyLitunb6QFnOMSVwCJ4zxRNZeu4UncCoK4DCYKkARzIPvkU7hErApBTYni5tjHwzM/tVP8SW0VxvLF/LSIiAAqjP2NJpa1Mqy2rhLD0fkfEOcDZB+Yp7xtb7FdqOyEKJFvd6z/Du2zPSJ/es37HeSO6U8NFpriqgeSCCGiDAJ/pj3iub9lrdza38RnH8o4j6/Lis82/bJ3qyMscoEIMTHAMwR9xTVyQzm4zMwthZA3esESCSvA9XGZgHrStEhYqbqzECMCDB/91d+F2kLFrjAYO0GMn685oGoQ4mcj37nORVJNPcZF8u27YgbEluGHAXt1z9xRelatpatl7bF7SpNs3AQAxhs7RxtgznkU5+JLNhLgKfAUKXFUAMDkq22ABnaec/WvOXHdYW5uUrMAiCN0GcicjP1xXTs90+qSe7En2+Uf2qclMqzWx5CbbX5rASRJ3DdiBwOBx25pG7o3DrwYBJCmdsST845JH3rn/Uuu7YxCgAAc4I9/wCtDsahlk72BZSpgkSDyMHIPUHBqpZ4b67cO9VpXWss7TuDAlhu9J45OexmuNWpGzcytInBBgkmQT1P3HGad8W02nQ2wtxnZkRrsAQhZVbaPcEke0dyQJ50pUBzu2nCGDmPfiumo0geH0BmOqQKpZ8VVtM1gWlDF1drsy0Lu9IxgZ4BjHGZoFvRXbiflqxG8yeg6mT7YNJ7WInAXcBEgHOeJk/OKoDxV7dlbaEjc7sSCRyEHT5Go4NlFtS5IBmY1v2Ai6YspuqtnoMKBMTE8TnqaGjmI6du/wAq7uoxJ6xEwOswB/nejWbqImUffJAbAH6gk5+VUqgGq7LYc+z/AGsNEN7UZML7c4/ehPdHTnvXDZzn6mav/hrwU3yPLKTuQb3yqbmVRKFSWMkDgrnkVx1KoptkmyZefZzOayrPjmn8nUXbRfcUcqSqKoJHMBSQPkDWUgrFwkbrIY/EmpFtbXmnYiNbQED0qxBYKY3CSBmeMcEgzVMQYEfvXXnyMif7Visp6x7ESKZtNjZgQsj2zbLAkFcgkAxj2MGPnFCe762AJCktEndg98ZMAZjpWXNOeRBHcGs09tIYu20jAXbJMg/ar0pPhbHmY97LFN6XUW1UrcQMTEEz6fln6/SmdDdRL6vct+ZbBbcgIBIIIEE8Qcz7Vnh96wSBeUk4CkMRtPU468H6UrqLbl4thnMnAEkxngewJ+9df+SpjIwSC29xroNefBSpnVDv3lZmZNyBfh+/pkjrXWDe9bM4JBZiMnjdzPuOaWUBjtML06c+8nApzw8mzcllDFDkCCD1iRz9+9TwjCXtadJFzp6b/KZ9gqF+3p1F0SSptKbUANneJk8qYDZB6/SptsbzbA2k5WFJDEECJn5kY7cVT8aKX2F3S2fLQW1LJGAd7KTjAyR2GO9SNK+xluCCcmM4IjnHB9posyHEuk2JEgaAW0302WvlTVzaMTCkDkg/qMGp+r0jIc5BAIPcHg+1WvG9Qt+4biW0tW4thlQelTtjAETlSYqeSWWXafhA3cwJx7VB7Gy4jbv9JgVU/DwtOWRg9whCw2nZETIgnI4zzzjFKau1O65tZVY7lJj4SSFye+1v/wBcYmpuk0xd+YEyzE/CuJY9YANel172S6i15Vsm5M+qNp9C4KTtCoznBP5y9RAm10LESp2nKtBO2R6G3ED5coexHPQU74gfyxctbBsvADY26JXcDxj1IT2zXXieotWtQfK2gMsMLe4iTmfzpM8f0ol295li4mSSpYEj+Ta8YAHCsB19R9qcCWyhurY0zeToyL7GWVdoKSqupAAkZOVmTAkcyK2dI/mWBvKhrzzBSPQGzkfFMATgkxiufDPBPDm0Fq6WT/UM1veDeKmPOG8FQwgbAcx2IzFUbX4f0B1Ftb729hW8CTeK/C9pbUwwwV3Gep74qQNinXmfFbJbXi2bnmLu3ljGVCBm6QPQkfSkNQbbhZ2Bj8RVlMmSScz9h2HzLy6e1a1epNiGtW4RMlwd+2RIMkQHEg8fKkfEdeQpUs3q9PC8dsiqMHhlKTdTw29sKTjCgj4QMx3hQfqPpVbTlLdm4L1mWtRnzgvxwV9OS2CCAvST0NH1qW0t2LlvZ5a5ZAt2CwBYBmZ2jcRsO0gDd7TU78QWbbhPI2/l7gwAYTbL/luS5M4YLHPpkiZpS6y0XUW/BIKljjO6AZA9XH+ZFOrpvKgMfWYMAHj59es/8UrolHWBz+oj6c80e1b3NBJ3DGRiFB4M/SOKLWAsLiiSu9RaUoGBA4DHduzzwBjHTNG0OsQPdLguXtuqsqqkEiAYxgc4z86L4v4q961ZtkKEtW1RdogkgKDuJwSYx86U0fh73C4tzttq7tIg7VEkkSf3q+MDBTF4ECYte/fVI1G8Va35ai2PUoG9hPJAgHAyII61OISBMk7ciR8Uk/t05mav+OeKm5bt2vKW2iIqzxvYKkscdwT9T3qA9tQobcCzZjMjJ5xGY710Y5oMERpfaLnj87oU1RXxMtpzY2IPzFdrmdxChgF7bcz/ANmuU8QayPSJLSJgHtgSD36e1Ii25EkqBIEbgDnrtJ3EY5iPvVOzr0t2/wDbVmckSyzAAERnGST9u1c2AAZWljsupJN/30Rf9ukqTqBGDOQMf3oi6hfLUFVlSTIEEyep6xXbX0JPmK8ECIMcT0+vWh6fRMy7oO0fxQSP0p8Q0fUP0zmBnrr035It0uuLl4tHAA4jpWluOJCs2YmCcxxMe9d3GUdGP6ChrePQAVxlo0hNK7Fhusz86ylyayt4Vl6e1+G2OntXjafY4ch1cZ2x/C6jA9mMz9K8/d05HGR3AMfqJoo8TvKvli64QbgFkxDRuxxDQJHWhPcwBABzkDb94xUaX1ROYzw1WhH0L3EuAQckA+gOfop5PtigXV9bAg7txBBG2DPaefauv9W45M/OlnaSTxJmuo1CWAOvdaLp2yygg3N3sVxn3nkU5oNSLV4XXtLdVd0224aQQOhEgnd9KY8N8NtXype95ZUAfCSWMscdBAipurLbiqyYZhgTP+ATXVj8O9jGtqDwnQjew37jipscDMIOp1AdpChV6KMwMwJPMdzzTehsebeIQEHb6AD/ABKojnuR+tJLcWQHED2/f360ez+Xc9Jaeh2kGCAQYPealhGtD25vtkdf2mdpZUvEkv2IS+blt7iDeNw9S72gHaSCvpmDGR90tExFxN5lR6hmO05H8WB9hT2o13mljq/MuXBaCKYAIcNIDTBA2kiRnPvSmism49u0HbrEtgYBj2zz9MYq9D/cWF5FzubalKftui+Miybo8h3a2VSHuj1AwJ3QOjYnr70XUauw2lS2LKi8GAN0Nt3W4bBXvuIJbrj68eNeG3NPdFptq3AEJhpEsJEGP+p560W/qdM2ltqLRW+rAXLm4hWSHgQJAaYzHSmYfvlY7JEqyL8LLvUiSCAQwHwmcyPpnrWaHXPZuoySdvQMwIBBBg2yGXk8ET1kGDV1AvsdKmqZvKURbcEOAnpnZtw0GARJziRU/wAR0O03ChLJvZVYrBIDGCQOCe3zqeIwxu9ven7TNcrev1bXEdgVuKzlVKi4JIVWO3fmIn4pPPAip2i1gBRpMQC+7gkAFgIkmRjgZPbNJeH602hB5Mxic5EZ4rGRl2mIVsj5jd/SP0rmBstF16n8J6u3asaqwQdyEvv8y6JRDJhbalZhfiMcj+WvT6nxC3aa47qwUWmJU3NQuHuNtyqfMGeeuRFeX/CiG7qEZbe5timVCkgqPLOHO2XGyfc+5r1v49141VkXU021US3IhILQG5ndIDRA5nntI6wqQvmlq6BaMYNy4X25J25VRPUAhuTOR70bw29+d6O6oNxK+ozAJVurAmQYiltddbcFSBtC21juFCz82Ybp7k1wNX5KsvG6DAjtifo361UGFNwTnjni5NsWlIeCd5Auena7AD1NsMiDIXAIHM1IW4QD/wCYE8mTIbvyPr1ren07NcgAncSMAsZJ4GJ3Tj3p7UWLa6dYY+bvYMpI2BYWCm1viOeZGBHano0C+SdPlEmFvTp/ptSjX7BhGVjauqQSszDAjg8cffqv4jqBduG4ABJ2hAICgCMQoBgQOh61U1jPb1iNrtt1wwa6hubjAJm2zSQMfOJHuKmeJ6lbt0uqLaQkBbYMwAB16x3rsq2Y4DiNu/hTGqZ8T1FlrNtbKuHVE8wsSdzwJ2DhVGfn+81gUMPu38HkRIGDVPxTwkW7Fu6XtnzFtsqKSWWV9W+RiT0+fak9Fetp5n5YbcjBYaNjEfFxkDt+vNSxZcGNls+G3STfr5/MItgzHFUfF/AntWvMuRtuW1e0A+4+oITjEfFxHtJjPn7l6QogAqInvkn+tPeI3bkDeWgqu0M3CjAhSfhI4x+lJuVVVhcmSSSDiSBAHBx1oYrIYDbQLzvf9R5IsndULPit1tO2nhQhdXJ2+olQQqzPGf27UvcuBVgoCSTDGccTEcnigG1c+I9COoHOQYmfrVbRppjaJvh/M3sFKsONqwCDgjcT75qOCpF1QtpEAmZnTn5ovIAuo18Rz1+Rx7RxTHlbrSbeSzY3kwO20iB9zQvEDuckDAA4+1A8xtsSY7UawyVHt6/KzbgItzSbY3ED616L8MeGWrrKC9q1NxAXugMYMgkK8KUBGcNHWvNCVIIkHof7VlxGJJgn37/euGqxzm5QYTJzxHat11RgyhiAwgAieR6RisoNu0I9QE9c/wDNZRFMgQtKCLrR0Pzrk3JjAwa9APw03+mt6gkC2+8z5gmEjd6dvIkdczUW/btz6CY/8hk9+Mc/0+dM2q2oPCdLLBGtm25zFs98x+grmwUDMCNwIZREHrg54+fvXVlURldLhBUgiDtIIzIJ4NL3rvrY5aWJkndz1JjJ94rqY9rWzAnz79kCCi6e2zEbNxIzAyftzFMaLWeTeW41sXQpaUbgzIzHETP0p38PXTbYOiM90DE5RZJAPGTHuM/LEnVO249yzTHeafFMBpNDpvrrGg7KVupWajV7mLQM9IwB2GelG8MKNem4AEIIMAYldsjESJ3fSlC+BKzOeBx7f3p7T2Ga6LaLuBiFBI6TyyjpOYo4Njc7ZuJFr9x6ov0T3jmlG5Rprj30S0CzmMDe+DjABI578xAEu0IYSrCZGDknuI4wf84p3xjSPp22EG0HQHar7pXe4hiIB9SnHGBSOlwQdw6jnniccgZ+ue1UaD/5GWYE+nrf4Sn7US/f4KyQAMPkmJ9v8xVXXf6c6WyyWnW7Kq7EflMArzEZLzE56CkvHPEXv3fMuxceFUsuR6RAiOmP3rV1rXkptLhw0ODlDO71L1ngRRa7/wCmh/tbgqV2xdQ6droW7bZSyKTuDKQu4CBKROSQDIYg4BotnTq6sLJDqzXG/wBOoYm1/uBHBOLkIAZHqMQRGaV0uncPY8pwzMDHlH1g7RuVwxAJAJUCfUBB5po37bO4v7rdzzbha4vxbiXgva3bZDEAlTHTMZ7RqZ9/JKpmt0KEhrbbkwJ6g9Rn3zwARxQgoZYJVSp4HxNubmY4GMcjNei0OouOPPuDMwbigMRgD8y2BBBBABIHJPqMVL8Y0Eeu2RmTgyP4gYPXGSD6h1EgmuOvhszfqU/ROHbFUfwhcuuVsKJVnDOpAj0gnqpiJOOs/WvQ+MaK7pba3bYWQVUkQSF8vZ1TgxHOJ461J/AFu8z7rPBJ3nEiMQCREx0+Vew/Eem1XkkW2LCQDuCSZxgKMmSK4CBITh1l8lS2GeWbbk+ppPvJ6k4PziuGteYd0KpYkgYAEziI9zHYAUSzY3uUU+kGJPHWPn1gda9JbtBUNpJM+qAYAgN6rjyAgXJ2+xkrCmuvD4b6hJdp8pC5T9LpQADb5UWg16MW38yJXMk4AgBifWQBBFC1zILb27K7lV2JveWd7KY2bjBCgw0QRMmeBR7mpBaNQdxVlWyqmLewXJaGUTsA3AbASZBBwJD4i9w6Ykgpb85wLasEUMVUlQh9cggTOPhjJNdxLcluB/PcpN1vU6cW9Xbt3mF/1LvVGJkEmUDyOR24kCcGkvH9SDfIt2xZRQF2YkQAsHu2MnqazWrbF8A3BdWRv2DaDkyqzBGOPf5TSmsdSxNq3tSQACZjAGTiWMT86hXccr+o66dz6ItFwi6qwwQMbTpuCw7SAw9MESMjHInmhWNHcuFggX0IzkBuFUSTk5xTOt1DvbtrcckBAEXafSo4juDziYFTWChiJmD0ECRjE9PtXPiRDRlO3Lidu9UzVd8Sv6c2glhXN1kti6WJPqVUnbPSZ+mBAqCNQ0ATgD9Oav8AjHgz29OlybRVkRpUEN61Vhu6GOJ96ivuhSomBJMc+o8wTOI7f1Nsa0eERFvWT114/CDN0ceI3TZNgR5ZdXMgTuG4fEcxk4rY0DNaN2PQrlZ/8vTj7EUo9huYxI6981V0F5hZddyFCxm25wTC5A74GQQcDpXJg6TTULWjWZjjz/KZ2imreIVlCj1RyDIGOsx96MAFtLcKGWJAb0xj9f0FKaloYwAAcwMj9a6t3k2qGWYngAfryfrTPqQSDtMW5/3sFgEO7qWYgkmRx/gFcAzyT96PcuISISBHerPgb6e5cQaki0oZRuCK0r/ETuHIGes1xvfkaXEeSYrzu2sp7XOnmP5eU3HaSoBInBitUofImEUu9xh6ZO0HAzHzjiuCff6UdZKyW+QpfeZmaoW5boIlyw38rfY0OIOfqOPpXY1D/wAzH6muVPqz3zmKAuUU5ZvwwwI6wY6fOiaTV+VdW6UW4FYkoxw3TMGetL6ZJJHyz/atXXI6xzMVevUfVbkdpf31hKABdbfVlmJGJkwBIHWADmJ96N4ZeuJdDoRu4E9ZgRiuNTo7qHayurRJDDaYPGDnindEhfUkIo4EAEJBGwDMGPVGRmq4RhFRuuoj3QeRCL4r4kLzF9Qp3hFVFUAKCGmHEzEFuMzFLeEuvmJKBlkkrOGOMEfNQY4qz+ItLqdRfRXREvLYHmsGXbC+YfMdh6VkQPnHcCougtb3CtcxtbI7AAjpPM10Umk4qTeXaWueEfpISMie/Ffidu9qBdtg212IFC4iBnp3mlytkWFj/c3qSTJhYbG2dpBPXnHuaY/EFlVuCLliUS2PQjAOYOQCCN3G4sRJ6HNIDaEzAYlTIWTEExO6O2I+1a4dUkfxfv8AaI0EJnxHSWktWNl0OzBi427dh9OJGW65J6CIqp4Xbu7Ui7YZDddQl1g0EpcDMyNwCJjOTHOKWK2k8iDddCHmUB5CCFncpG7rtHMGaMEUEB0MeZcJ3JaU4LwdzJkLHqWCJPTiuoUsryfaRwHf9JZkJqzp8K5tMGhZa0zK0xaAABJDfFyCBk9MVzrLZViWxjqpQzJMNMoIOANwaBzXVjT2ysm2VGPVcbbEeWSARbEzOJP8XMfFxqNUACq4CbhAZjClmglgwDcxycdSJroDRKyuf+lzka24q/C1osQON25II56Twc+8A17v8Yuy6K+VkHZE9pIB+sHnpXgf/TF58QaSR+S2SSf4l7k/vXvvx0I0Gok/wiB/71rxsS1orxz/ACqA2XxvQW/SFXnsJJyDjasvnHAWRiTVZ9KTCsjMJkA/lIOZ4JkjBn0wOTmpWgv4WQ2BJ9TERBPG8fPAOR3qnb8p5YrZLkwFJYbuIgE9jwB+9ewGiBCmUBQwgI9iwC9kcBW+MkMGBdtqsNxbdJAUxxXn/EbYDNNxbhkgsJIbsQTkz8qu33VBPllCNhBYzEM0soZIKwIC/D7HFKeJXVW3cUIwZmbbDoQABbLAhRxAB7Y4BmoVqYc3WOyiDC34j5CaseWz3LW8M3mqpnOQwWCfT0x9Kj61re/0A7TkZPX2JP71U8Wa0uolBcAJlg21vUSTEEbYiIEH3qadu4KzMqyTKqDn5Fh1A64k88GGKEB4gajn7/KLdla8W8b87SWrO1fyVRd3UkQMZxAxx/Solq+AW32w8gxysMQYfuYJmDg1W8UNprFtvMLXBZRNu0KEAIG30mWmWMmpum0Iurcdbg3IN2xsFlzu2ljBKiMcnpMVPGg5G5reHjFpKDIvHFNeJvqDZt+aXFrbttAiJUBT1/hED7CKjBT0k47/ANOten8b3vYV2v23IsW0W2u4G2iKg2nMAnryGMnGI86w3KgLD0qQASf5mPU456R95J2Mpu8OYbWk8++7o0yLwi29ZdNryCxFncH2x/EAQD34J6xXBuELAMZmfvRNZ4WyKjwpS4AQVYNB6q0H0tg4Oa5AwY56fLM/SuCkCx3+nry91SxSl1yYEzA6/wBPatpp5zuUD3NauGFA+tbSyxAgE0KhJdJ1WC3eSDypHsa48v3UfWsuWGWJETxRxYKD1oYbgxyPY8Gg1pcsTC3atpA3bSe+81ulCo71lCB2Vl6jwXw6xbt2tTqNl22zOptb3VvSARPlqSszjv7VI8Tv23cslsIpPpUEwo6CWJP68zxSFxM+mSOhiul9PxCR2mgxzw0tJkH2Wi8o97Wn+Vft/wA0rtLGe5/U03o9Ol1oLhCTA3EAAe5OBQbun9bIMkMQIIIIBI5H0zxVG0yROy0ogywVTzA4/vRrGqNq6twKjbG3bXEq0dCOtM+C662jhbogEgEnp0JpTWtDttONzZHacV14ukxzGkOkmZHDlx1JSNcZNkPVau5eZnaSzGSf7e3SBRtG2wg8E4ZiJAX0kY64zW/EPCLthtl8G28Btr4IBAK/UgzQUIL9l9pxAAxJ5+tDC5mVAN7Rfv8AorOghUfxBZFpgqX1uA213NbODJJKmPcAwfap2jQb1+LPtzxjuZ9qaveQoO3zSNo8s+kevdndj4YnAzMZoFneSrGYztjHA4nvEYpwZxXi1kc+G+63/Gye8bsoLoNq2yIFQ+XeBUqTypkywmSCOhHUUMbVshpBferQC24QHmQRs2ExnJx2NM/iPwt7d0Bn/wBRKJcZ0aQQxIHqzxxnriOlAe5FhcKsXJBWDcJE7ZPIXJ6xMQogmnAh1SR5+eqANgufSgQ7SQJ3BiCp/wBvAAIPJyJkY4qhb/LYeW6yLzCUEAfEIS5tJZWWYxjmM0K4bgt6a6yuFltjbyd5UpuC8hIn75zRQ7G63Qm8ZkTcDEnJe36iRJMKORIBrrbra3l/134fCVMWLzYAG0lVTeQdwwuMkkEQOCMYgAme7tk7CcHBPQdvvjJAIC+nkkLQtOFbaPhIjqCTC9QSAoySeeMmsuXiQIbcT3kcGMEROCSeJOetdDTEysnvwjYtm4z3Gj07QI98n/PevQeLaPTmy4DAEiAYHcV5jwuyS/X5mqXiemOw14WLpf8AtCSrNPhUDQWySR6ZAjMD1cD6biJJEe4GQ9eZre7a0zCspWJB3ciD34zAbjmkcrmSBM9cEKwGBzOB9B3NMttaSWb0su3I5nAIY4Ek9GAmOOfdMhsbhRS9y64CxKjdbEL6V3DdtET5eOfV1ngTCmuA8uVIIZ3MtbCtiIlhK5JJChjBGelOXXOGAKkFADDMoyxBBbk+mIMg56A0prXJt7fUPzGM7pk4zskBe+4czxioVQYMXt149/yssuRbvrNsogcEqwJAMz6lMbvSeMSOtIX7a7tiMCsyCVgtjnrE9veqWvD2tWQ21Gt3AN1ti6I4IJOZ394nmaUvWnvXiFCO5YsCkgkAbsBsxAJyJ7kmubEQWugbwCNNO/2mamfF0HkWSLOwbB69yk3WPxE7cgAwoU8cmo5tQwlSO2areLaOytu15V0O7W0a6OBbdgCF3HHuc478gT9Pd2swZRdEMskn0mMMCpyVOR0PvXNjCAG9Bw5osVDxS9ZCWxZuXC5tr5obCBgFlQDzmc8dpnEi6uZBUdQJ9zj9PbpTequowhF2sBBO4+owOhMD6UqIMBi0qIHbkmB2yT96riy4wCQeY6/PFZiKmputb8ou3lBg4QZG4AgH7E/c13/p2KblEw0HMYo+v8EKW7d1GW5bcCWTcfLb/wC25KgB/bMitjxU27PlqMs7En2KoAP0P3Fc+Gp0m1SKpgbxxRc4x4VMvRicGIPWhrcYcE/Q0Y/zGJHQg00rW1sIxRy5ZhJA2R7HkmlqNzOJnn3CINkv5rDMmO5zXoPC/wAUStvT6prj6VXDbQ7AgZkKMj5cR+3mPNMQePas2A5n7j+1czgXNLQTfhZGyJqLqlmKiFJMA5MdM1qmbNyAB+T9QJ+sispIItCyW3HqST1zQ/LOPevX+EGxpLdnVA271whyLT2vMCuNoAcEjBEmRMEDvUDxHxRrztcc+pjJgAfQRwAMfKrsqU6rNbgwheUNNGVIJgQZyAR9jgj50qzQ5ODk8YB+3SsYkt1/eiKAFIKyTjk4+nWqNbmtp6raJ3TLZ2nzFO4gbSpiDmZnnpXFnXGzdW4qoxUnDqGUyIyDzz94omj0BJThyYIXeF68erFL6wlXaAAdzCIBjPAmuv8AyFM/TaHMAn3EDXb0SUzc3XF28bjFnOTkk9flW2slX2F1IABlSGGQDyDnn6ZoTWYjceQDgzE9Mdfbp1o2jlrkKGOMD4icDEfTiuagJe0Hcjj7pzotraLKTbUkAS0CdomCT2EkZxyK1pl9ahZJkmMnpwO5qh4ul5YN1TZZ0B2xsldzADbA5Kz9Aanodu0bNrSTv3HI9Pbtnjv7VRrMlfkCLx3Hn56JSZanvFLjTsCNZUhQ9pQw+EtyrGSczk9a0rfkf7YADgpcBi4SAQFI34X1TMcgZNd+IX2CEF94cKDcZZbaC5wWJKicYOQBWW9SnkNa8vcwIK3FJ4BcbYPG4uMj+UYM1W2apmMHyiZ03t0Q4QuktBbVm5CMC7yoczI2YcH4faOeZxTlsF7v5YRn838q2GZhHqYiWOVwMEhjPWlrOmAWybdxDce7IVfiU+kAMZXa07hnGMHNM+LWXQ3luWyXF4h7rMWMwQUwdhk5J5x2rta6Glx7sPMdlDdEFsbU23A6kgbn3BlO3eQEDFtikn1AZwMcF/w3QbhvZSC0kTMwSTmTyZ6e1L+H6Q3nUfEoAJf1SuI8rJAjk4B+LnEV7S1YjpWFSXk7Dv2RiyX8F8LG6Yqt4l4ZKEQOPam/C7PH3qjrbWK8PEVC6tmVmjwr5vf8LEEEYODURrLK20kKQ6iWB2eqBumDCxg5M5gcx9Av2ckR71538ReGyA6puZOFjnIMHOR/zXsOqnIKg2t5fwpRsvO37CRMzbBTzCdrHdkDypYs9vYMDqFBPApXVMTaUMqn1t+ZtKsTiBuOCOyiINMEMb1kKu9iV222WQTI/LCzJSfSACAY4rWs0rLaUswQecwayG9SOCebR+AdAfmMxVXPDw6OH4S8Eq7KmrJtG04V/Q4WLcggztIMp7R/Yo6xCbjbgNwYyVgLHsoAgf06YqkNQlnVF7G28FYupcEAn4oIYAsIwcLJ7dUrV9hdW4ko+6PQNgCwBAI9iR79ea460FrpN52sNOmqI2THia3fJts6qEAUWz6Nx+HmDujtu+nWp2m0+8kpA2qWILAYGSBJ9R7AZPvRtdC7Yy8LIMERtXbGMY+dDNlmYuRInJRfSCZgGBAmDHyqOKzOiNQBw74W1RbAWamyQCSjKIlSRG7jIPWg3ERVXLbisnEANLCJ/iECZ94q94/4Les2rbXSClxFa1LZ9SIxEHgCR+ledU4iBI6/370cTTDSA3caxz78kWmV2t24VKhmKSCQD6ZEwSPqY+Zp7Ta42gSAPVKyVBx1ieOf2pBrXBWduAccMZ9M8GYMfI4EVRUqLQ3scuwCBQeBbltxyJmI/wDGp4Hw1vCQDxtb1Wqfap2pYkwDIgGJrdlre0BgZHJo1w7XPlkwRBznAznoMc1o+HXDbF0KdjEgMZgkcieJ9vnT4hhzudMm8xp1CDTYBDvWVJG0z7cfvVPUfhjUJp01IUNZc7QysrQ38rAGVNSWDLyDVDwXxkWXBdFuJuUsrKGkAgwCfhmIMRIxXK6oGtLokpoUogVlN+Ia/wAy67qoRWYkKOAOgyayoBxNyEUmENETaAZz8q4a5966tWSYPTvTwsnND4lsuK3l2yoIJVgSp/8AyjMfKg6nUBrtwwoVnZgFBgZMBZgxmIx0nii3r6qRtEkcHikviboJP0En9qrmgZWnfotCp6XS7huN4JtgrIySe3yig33IcPCttbcQwkHIOR1B6itWgCy7jtUETg5H2ousubXJVQRuaNw6dMd8jFdGLylggX6zNuE25JGTKRU98D9fpTiMEuxbYkAKVJG0ztB4k8E4+QoviHhjaYxc2MxUEhWDQWEgSMTHMTExSejWWkRIAxEntgde9bDAtqNbzHpy4ouNivSeM+PXmupe1CWjdtqEVdquhzdILLMGN575C15/aIVpWZiJJMgAgkdBmPvVe7p7beSq3V2kbblx0KhHlycAEzt2gETMj3qPpUDXBIAE5I6AD5x71TLmxGUXuIBv8IT4ZVnxPUIqErbKswUAMf8AbMuzQBggjoYiTil7d22th0ZN1wsCH3SIG6RAGPUwMzOBVP8AEGn01lAtq6L/AOWu1lUbWuF7m4N/KAnYEzHzqNp7yrbcPggYTaPUfVJJ6AHbjr7RT5g11S/HbS6GsJzU2LSWrPl3i11mJddhXyzAgFiSH68ARHvRbumc2dq6hHXzdosq5ydp/NFsjC9A0TmMcVK08EKrA7S4np89uDBIxwflXpPDPDkNw3irIJ9CsZiMCSANx96LnmpTJaLfwO+aIEFX/CbOxQLhZnPLGegAAg8AAARVUOOBOcf59Km2rhpi05LD2z/b+tdOQ06cTPNbUr03hzj3p7WOI61K8NM0/rOOa+fqferjRQtWw3de1J33X3NE17HJ7ZpJ7le7hbshQOq8p4p4btuqWuMlrcACdx8tDExEkgZMDPtUrVC2pG255nrgQCoIB9LgmCZHQiRHvXrfE9Kt5dr95EczXmdXbCBVFuGV43+piVPQgmABMgxP9YNpvp5m66/H6RdFii3NXYt6rfpkd7fOy8F3zyQwQgR7D96nafU7L6sAmWIZNpKifTwT0DY7QDXGh1AVjuDFSJIRvUIIyDBzHcH9K68O1W26pcb1b0lQ0GY2hpjoSD7x9lqVg9jjO/p3+SlDYKL4tdBCKRtQCPSSc43MQTAJifTFLWNaQWRWY2niV+ENtJ2syqYkcjkCTVn8QNp3W0NOri9sQXJwGcKg9AnqQeImpGkQAOjl1vBgqjAAXPmKwPXiI7H2pcWAA2+w9evf5RYj+MXbhQb7z3IUKFYEBAAoCrOIgDI/lz0qa7gogCQQuWBMk7mg5wPTAgYxPM1U8aa2zMVQptVVeHBLFUUbojExP/NSbLkRuwrD9PanxcZmxoRxnfie9phZh1WWgxHLbJBxMbukjvE5p60bQH5qbp3AHcRB/rkih6xbI8s2HuepR5ikQA8nCmfUvUHkTFbvONqoVBh2YGYInaDPSPSI+vtXLhRlqwIPUSEXXCS1JjAESBRme41lEltoJIG8xmQSF4B9xQdQB9R79O1Ds3GHwmKWrIqO58OqLdF27suDnHXNDAB9qav3A3xCI6j+tBGmaCyglBywBgZAz2yQKk4QdLfCKxbOPiX6kD96yhfb9aypwsn7FtEQO+26XVoQNBtsGHqYdcA44g84ilN5Pc9AM0NUPPHvW0OcUWhwRT+h8Ne66WxtUsYAJA+56UpqbJt3HQ8qxU/QkUa3pjukw0HO6Y+sGTS11/UcL9BjnmKu8QPF9yXVNJbdgAokDJkit6kn0kCYLEgnp6fea40drcVWDBPqMHA+nandZcVbk7QwBaJ4OBHv2MYPyp8QS5jTeevxp8rNtKmL3IPHA/r2FOh996baeWYGJJj0qJznkE/XsKZ8Y0X+kYILi3GZAWKHcoZgGiYyQCJGcz2pPw21vuQxbaAC0H+HA+2RVcMyKrWcxwHS6Vx8JKo6vTHyUW2SQQWEsCSJKx6cZbpSWRtt+Z6d27bERgZPXoBFVtVrbNlrd7RK0I25fNAeHyOCIK8c9evFQ0fIMPv3dO0CI67p/pRzNFcujcaTEcJ59FoML0PjnhjWkm+qWjsVxan1EMzIAu0RugFvYdzipqi0NNc9R88kegoY2ySSHnkQAVI7Zwa7vo921vYuyoobcxyF3sgiem8kD5HtQbJBtuzkSxkS53DJJaCIM8TM9etUe7M555HvggBEIGjV2BCYMiTPSCK9nYG1AoOB+/U/eo3hAAXcODxjkdCaqI1LgASSZsncqNp6Pp7mT/nGP3mpq3YzRrNyK9GsfCkC9P4dfI7U9qtSY6V5zRakD/o01qNWCP8Aivn6jf8AUVxogaq7SIfHyxWr1750qbmT75/p/avawpgKLl2z5rz3jmnbzVdTgkbx9R/b9Ksu1L3W/wC6njmk05GyLV5rwa+Ld5WcEoMMEgEjqAWEAx3FHsG350kNbtOxAiHZXCjauSCRu2ycdY4iuxfC3cj1CQfTux3iROOk80vo9MDdCkhVyVdgVEqu7bifUSFECYJ7ZrjpEiiSOOvl+ViLqh+JtFst2T5i3AyK4UNlCwBZWEkL7ERPbuhptBK+cobYhALQT6mnYpgYmCB8q34lorlraz24VlS4rGYdWCkGSRIyAY4/WltO7K8EhQxkqDjEkYnp0/5NUxTy7UbAe/MeSVoTPi7IS+0jcAJ9MbsAkGTkgyOBSjPcdVBYFVWAMYBZmjA5kn71Y8b1we2Ee1at7B6HVRLnEkwJ3EgST3PNRH07oqORC3Fkdiu5lOJnlSO+Kpi7EE8LgSN9x+d9VmbodlWIn1bQRwMA+/Qdc/OmdRaE+pipklREiffOOnem/E79krbOn3qSii8pK7TcBMMoAmCBPsSR1FM3PDy9jf5lq2Edsu5BYwPSoAz3+ZNcdGnFUgQ7vyTl3huvPXzOeaonyhpk3W7nmbzLY2bSMAZndOemJ5qa6HLdP70Sy6bYYZ7jr7UpdBM7rLThcFSSOoPIrrS6rYepUkbkmAwBBhu4rerswAYie39KCgnBqT6YJyi6MrWouBnZgoUEkhRwJPA9hWUUWPf/AONZSRFkZT3hHhF/VuLentNcc5hc4HJPYUHWaVbNwqTJUwYMyRgwcYnirx8StWLNv/SXLgdrJXUZI9RPAiBtIjknr9fLC2SR7mJNO2u2oyYMzvayWDK3qL+49h2H+ZrenUAgtx2Oe4/fvTXh+ot27ilkF0AywLbA0dAenzpY3x5pcDaNxYDmMkgcZ/rTtygB07+iKo+FeJvYINl3VyYYcqQOJB5zPy+tc+J3G3hh8Ulp7YQk54rPCXiFBUtcO0Su4/TtM0TW7Eu/mAuAWG0GJMADI4EwfpXTiwfotMzytbT3OuyRkSVMUnJicdTx9/2ous1Dtd3XCC0KCQAMKqqPhAGAAKN43oksuqW7i3fSCzpO0sckAnnbxOMg0jJGOh5j6H696gPAY75JtVd0hS6UGoYpbYwz87BjMKBOBge4qfDYfi3JUZByQf1gzNasWWa3sGWLSMjsO9DCLvAM4+Lrx0BmqsqPqVM5NyR5n4QIACt+P665qSrXFRNltVItiFCAvEiTGXgifak9Dpje3MzY3cQB1npgf90XxG7aAVdO14WnVVcXDliHYkenGzeAfnNO6c7UAAA+VXhrnvnTlvp5eyw0CatrHFGQ0pbuGjq/tXTQyNbDUDKOzcfP9s0VXpVWzx/n+RRA3t+3961V4IWCoWL0UV7+KnJc9j+ldNc9jXkP+5VGi7e5QHfj/P8AMxWi/t+1Dc44/avSoPgKZXbmhNWeZjihu9dL3NIugEprNAHIPBEifbtUjR6bdc8tSCQS4MwIUFjz7LjvxzFXVumaleJQGkgcgj+tee9lNtMubxTarXieta4LaXLpKqqqAci0PTgAciAp79Ola0mptqj2oDuxGy7xCjcGWIkgyCJiNv0onjF8MltBYtowRIdMs5MZaP4jnHM/ShaLRF0e76VFohWUwMtMRJB/hboY460uK58Bx48++CVqT1rSzAEcnsOOZNBAAjJBghv87f2rWogs3eSf3rgJPB4Ga53VJMuuU8Lu0k5zgjpjnr2qvc07t6rYUlcwYyNzHrz8q512vV7aeUgU7VW9658xgW23NpypAEEj9N0HeudVRMAvuMiP4MRB+e6q4UMFU5jblY/3KV0wptx/STII3f36dq3/APT3NvzVU+WWKT/5AAxI6wQaDfbJEROaLbNzy4BbaGnbuwDAE7e8Rmg45nGRP7RGiCt0jHTsf8xXp9JZ0mo0jSLq6tGVVg7luKSAAQx3BhwIxAGJzXndROA4APfuPes02sa2QU6EHPEj2FRc6pSDmxfmtAN1vWaJ7bslxWVlMFSII9iDmsomv8WuXrjXbh3O5liep+taqDS+L6ooWmvuk7WjPMA5EgRIxgn70W/4lcubQzSFIge+Mnv0rKyrREFZNNrjbAAgYgLAOJ6mKSPiFz+b9B8+1brKLqheZPwFohVNLbvuNyNAE5x/CC5+wM0r4jdZXUryJgkA8BTOcGsrK9D/ACFFjKbS0cfwp03EkqcrGccwB8qx1hiAZ7/OsrK8xVVHwzWvp4u2nIdWwR3xE985oYUwF2IDu3buWmI2z/L1j9aysr0P8fQbUfJ2I/P6U3mE0om4NxJ2DaoJn/oZ4p8cVusqNJ5e5zjunIgItujCtVlei3RIurZ/X/P2ooNZWVzvNkV0prc1lZXnO+5OuJrkmt1ld1HRIUEHn5/8/wBa5cVlZXU3RBAPNKa+2GUz8x86ysrixH2nqmakXICqSxVhwR1I4MgczQzdO/LFtxkz1nMnufetVlcxrF4AI03372RiEC+JZoHU1pACMCCoOe4/vWqypDVFatrmT/hqvfuooBdC2SBDbf4mnoaysroouLHy39/KU3ClapxOJjpXCXCpxWVlLVcXOJWai33DCRgjkdPmKxtOyRvGGAYZ6Hg44rKytTEyTss6y2DGJH1Wa3WVlM+kwOIhCV//2Q=="/>
          <p:cNvSpPr>
            <a:spLocks noChangeAspect="1" noChangeArrowheads="1"/>
          </p:cNvSpPr>
          <p:nvPr/>
        </p:nvSpPr>
        <p:spPr bwMode="auto">
          <a:xfrm>
            <a:off x="63500" y="-1555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灯片编号占位符 9"/>
          <p:cNvSpPr>
            <a:spLocks noGrp="1"/>
          </p:cNvSpPr>
          <p:nvPr>
            <p:ph type="sldNum" sz="quarter" idx="12"/>
          </p:nvPr>
        </p:nvSpPr>
        <p:spPr/>
        <p:txBody>
          <a:bodyPr/>
          <a:lstStyle/>
          <a:p>
            <a:fld id="{042AED99-7FB4-404E-8A97-64753DCE42EC}" type="slidenum">
              <a:rPr kumimoji="0" lang="en-US" smtClean="0"/>
              <a:pPr/>
              <a:t>10</a:t>
            </a:fld>
            <a:endParaRPr kumimoji="0" lang="en-US"/>
          </a:p>
        </p:txBody>
      </p:sp>
    </p:spTree>
    <p:extLst>
      <p:ext uri="{BB962C8B-B14F-4D97-AF65-F5344CB8AC3E}">
        <p14:creationId xmlns:p14="http://schemas.microsoft.com/office/powerpoint/2010/main" val="2905332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DC Communications</a:t>
            </a:r>
            <a:endParaRPr lang="zh-CN" altLang="en-US" dirty="0"/>
          </a:p>
        </p:txBody>
      </p:sp>
      <p:sp>
        <p:nvSpPr>
          <p:cNvPr id="3" name="内容占位符 2"/>
          <p:cNvSpPr>
            <a:spLocks noGrp="1"/>
          </p:cNvSpPr>
          <p:nvPr>
            <p:ph idx="1"/>
          </p:nvPr>
        </p:nvSpPr>
        <p:spPr/>
        <p:txBody>
          <a:bodyPr>
            <a:normAutofit/>
          </a:bodyPr>
          <a:lstStyle/>
          <a:p>
            <a:r>
              <a:rPr lang="en-US" altLang="zh-CN" dirty="0"/>
              <a:t>Plenty of </a:t>
            </a:r>
            <a:r>
              <a:rPr lang="en-US" altLang="zh-CN" dirty="0">
                <a:solidFill>
                  <a:srgbClr val="FF0000"/>
                </a:solidFill>
              </a:rPr>
              <a:t>M2M communications</a:t>
            </a:r>
            <a:r>
              <a:rPr lang="en-US" altLang="zh-CN" dirty="0"/>
              <a:t>, the principle </a:t>
            </a:r>
            <a:r>
              <a:rPr lang="en-US" altLang="zh-CN" dirty="0">
                <a:solidFill>
                  <a:srgbClr val="FF0000"/>
                </a:solidFill>
              </a:rPr>
              <a:t>bottleneck</a:t>
            </a:r>
            <a:r>
              <a:rPr lang="en-US" altLang="zh-CN" dirty="0"/>
              <a:t> in large-scale clusters is often inter-node communication bandwidth.</a:t>
            </a:r>
          </a:p>
          <a:p>
            <a:pPr lvl="1"/>
            <a:r>
              <a:rPr lang="en-US" altLang="zh-CN" dirty="0" err="1">
                <a:solidFill>
                  <a:srgbClr val="FF0000"/>
                </a:solidFill>
              </a:rPr>
              <a:t>MapReduce</a:t>
            </a:r>
            <a:r>
              <a:rPr lang="en-US" altLang="zh-CN" dirty="0"/>
              <a:t>: must perform significant data shuffling to transport the output of its map phase before proceeding with its reduce phase.</a:t>
            </a:r>
          </a:p>
          <a:p>
            <a:pPr lvl="1"/>
            <a:r>
              <a:rPr lang="en-US" altLang="zh-CN" dirty="0">
                <a:solidFill>
                  <a:srgbClr val="FF0000"/>
                </a:solidFill>
              </a:rPr>
              <a:t>Web search engine</a:t>
            </a:r>
            <a:r>
              <a:rPr lang="en-US" altLang="zh-CN" dirty="0"/>
              <a:t>: often requires parallel communication with every node in the cluster hosting the inverted index to return the most relevant results</a:t>
            </a:r>
          </a:p>
          <a:p>
            <a:r>
              <a:rPr lang="en-US" altLang="zh-CN" dirty="0"/>
              <a:t>Managed by </a:t>
            </a:r>
            <a:r>
              <a:rPr lang="en-US" altLang="zh-CN" dirty="0">
                <a:solidFill>
                  <a:srgbClr val="FF0000"/>
                </a:solidFill>
              </a:rPr>
              <a:t>one single authority</a:t>
            </a:r>
          </a:p>
          <a:p>
            <a:pPr lvl="1"/>
            <a:endParaRPr lang="zh-CN" altLang="en-US"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11</a:t>
            </a:fld>
            <a:endParaRPr kumimoji="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Two approaches for DC network</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sz="2800" dirty="0">
                <a:solidFill>
                  <a:srgbClr val="FF0000"/>
                </a:solidFill>
              </a:rPr>
              <a:t>Approach 1</a:t>
            </a:r>
            <a:r>
              <a:rPr lang="en-US" altLang="zh-CN" sz="2800" dirty="0"/>
              <a:t>: Specialized hardware and communication protocols</a:t>
            </a:r>
          </a:p>
          <a:p>
            <a:pPr lvl="1"/>
            <a:r>
              <a:rPr lang="en-US" altLang="zh-CN" sz="2800" dirty="0"/>
              <a:t>For example: </a:t>
            </a:r>
            <a:r>
              <a:rPr lang="en-US" altLang="zh-CN" sz="2800" dirty="0" err="1"/>
              <a:t>InfiniBand</a:t>
            </a:r>
            <a:r>
              <a:rPr lang="en-US" altLang="zh-CN" sz="2800" dirty="0"/>
              <a:t>, </a:t>
            </a:r>
            <a:r>
              <a:rPr lang="en-US" altLang="zh-CN" sz="2800" dirty="0" err="1"/>
              <a:t>Myrinet</a:t>
            </a:r>
            <a:endParaRPr lang="zh-CN" altLang="en-US" sz="2800" dirty="0"/>
          </a:p>
          <a:p>
            <a:pPr lvl="1"/>
            <a:r>
              <a:rPr lang="en-US" altLang="zh-CN" sz="2800" dirty="0"/>
              <a:t>Do not leverage commodity parts, expensive</a:t>
            </a:r>
          </a:p>
          <a:p>
            <a:pPr lvl="1"/>
            <a:r>
              <a:rPr lang="en-US" altLang="zh-CN" sz="2800" dirty="0"/>
              <a:t>Not compatible with TCP/IP applications</a:t>
            </a:r>
          </a:p>
          <a:p>
            <a:r>
              <a:rPr lang="en-US" altLang="zh-CN" sz="2800" dirty="0">
                <a:solidFill>
                  <a:srgbClr val="FF0000"/>
                </a:solidFill>
              </a:rPr>
              <a:t>Approach 2</a:t>
            </a:r>
            <a:r>
              <a:rPr lang="en-US" altLang="zh-CN" sz="2800" dirty="0"/>
              <a:t>: Leverages commodity Ethernet switches and routers to interconnect cluster machines. </a:t>
            </a:r>
          </a:p>
          <a:p>
            <a:pPr lvl="1"/>
            <a:r>
              <a:rPr lang="en-US" altLang="zh-CN" sz="2800" dirty="0"/>
              <a:t>Unmodified applications, OS, and hardware</a:t>
            </a:r>
          </a:p>
          <a:p>
            <a:pPr lvl="1"/>
            <a:r>
              <a:rPr lang="en-US" altLang="zh-CN" sz="2800" dirty="0"/>
              <a:t>Unfortunately, aggregate cluster bandwidth scales poorly with cluster size, and achieving the highest levels of bandwidth incurs non-linear cost increases with cluster size.</a:t>
            </a:r>
          </a:p>
          <a:p>
            <a:pPr lvl="1"/>
            <a:endParaRPr lang="en-US" altLang="zh-CN"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12</a:t>
            </a:fld>
            <a:endParaRPr kumimoji="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Two approaches for DC network</a:t>
            </a:r>
            <a:endParaRPr lang="zh-CN" altLang="en-US" dirty="0"/>
          </a:p>
        </p:txBody>
      </p:sp>
      <p:sp>
        <p:nvSpPr>
          <p:cNvPr id="3" name="内容占位符 2"/>
          <p:cNvSpPr>
            <a:spLocks noGrp="1"/>
          </p:cNvSpPr>
          <p:nvPr>
            <p:ph idx="1"/>
          </p:nvPr>
        </p:nvSpPr>
        <p:spPr/>
        <p:txBody>
          <a:bodyPr>
            <a:normAutofit/>
          </a:bodyPr>
          <a:lstStyle/>
          <a:p>
            <a:r>
              <a:rPr lang="en-US" altLang="zh-CN" sz="2800" dirty="0"/>
              <a:t>For compatibility and cost reasons, most cluster communication systems follow the second approach.</a:t>
            </a:r>
          </a:p>
          <a:p>
            <a:r>
              <a:rPr lang="en-US" altLang="zh-CN" sz="2800" dirty="0"/>
              <a:t>However, communication bandwidth in large clusters may become </a:t>
            </a:r>
            <a:r>
              <a:rPr lang="en-US" altLang="zh-CN" sz="2800" dirty="0">
                <a:solidFill>
                  <a:srgbClr val="FF0000"/>
                </a:solidFill>
              </a:rPr>
              <a:t>oversubscribed</a:t>
            </a:r>
            <a:r>
              <a:rPr lang="en-US" altLang="zh-CN" sz="2800" dirty="0"/>
              <a:t> by a significant factor depending on the communication patterns.</a:t>
            </a:r>
          </a:p>
          <a:p>
            <a:r>
              <a:rPr lang="en-US" altLang="zh-CN" sz="2800" dirty="0"/>
              <a:t>How to address these bottlenecks with non-commodity solutions, e.g., large 10Gbps switches and routers</a:t>
            </a:r>
            <a:r>
              <a:rPr lang="zh-CN" altLang="en-US" sz="2800" dirty="0"/>
              <a:t>？</a:t>
            </a:r>
            <a:endParaRPr lang="en-US" altLang="zh-CN"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13</a:t>
            </a:fld>
            <a:endParaRPr kumimoji="0" lang="en-US"/>
          </a:p>
        </p:txBody>
      </p:sp>
    </p:spTree>
    <p:extLst>
      <p:ext uri="{BB962C8B-B14F-4D97-AF65-F5344CB8AC3E}">
        <p14:creationId xmlns:p14="http://schemas.microsoft.com/office/powerpoint/2010/main" val="3193048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Desired Properties for a DC Network Architecture</a:t>
            </a:r>
            <a:endParaRPr lang="zh-CN" altLang="en-US" dirty="0"/>
          </a:p>
        </p:txBody>
      </p:sp>
      <p:sp>
        <p:nvSpPr>
          <p:cNvPr id="3" name="内容占位符 2"/>
          <p:cNvSpPr>
            <a:spLocks noGrp="1"/>
          </p:cNvSpPr>
          <p:nvPr>
            <p:ph idx="1"/>
          </p:nvPr>
        </p:nvSpPr>
        <p:spPr/>
        <p:txBody>
          <a:bodyPr>
            <a:normAutofit/>
          </a:bodyPr>
          <a:lstStyle/>
          <a:p>
            <a:r>
              <a:rPr lang="en-US" altLang="zh-CN" sz="2800" dirty="0">
                <a:solidFill>
                  <a:srgbClr val="FF0000"/>
                </a:solidFill>
              </a:rPr>
              <a:t>Scalable interconnection bandwidth</a:t>
            </a:r>
            <a:r>
              <a:rPr lang="en-US" altLang="zh-CN" sz="2800" dirty="0"/>
              <a:t>: an arbitrary host can communicate with any other host at the </a:t>
            </a:r>
            <a:r>
              <a:rPr lang="en-US" altLang="zh-CN" sz="2800" dirty="0">
                <a:solidFill>
                  <a:srgbClr val="0000FF"/>
                </a:solidFill>
              </a:rPr>
              <a:t>full bandwidth </a:t>
            </a:r>
            <a:r>
              <a:rPr lang="en-US" altLang="zh-CN" sz="2800" dirty="0"/>
              <a:t>of its local network interface.</a:t>
            </a:r>
          </a:p>
          <a:p>
            <a:r>
              <a:rPr lang="en-US" altLang="zh-CN" sz="2800" dirty="0">
                <a:solidFill>
                  <a:srgbClr val="FF0000"/>
                </a:solidFill>
              </a:rPr>
              <a:t>Economies of scale</a:t>
            </a:r>
            <a:r>
              <a:rPr lang="en-US" altLang="zh-CN" sz="2800" dirty="0"/>
              <a:t>: make </a:t>
            </a:r>
            <a:r>
              <a:rPr lang="en-US" altLang="zh-CN" sz="2800" dirty="0">
                <a:solidFill>
                  <a:srgbClr val="0000FF"/>
                </a:solidFill>
              </a:rPr>
              <a:t>cheap</a:t>
            </a:r>
            <a:r>
              <a:rPr lang="en-US" altLang="zh-CN" sz="2800" dirty="0"/>
              <a:t> off-the-shelf Ethernet switches the basis for large scale data center networks.</a:t>
            </a:r>
          </a:p>
          <a:p>
            <a:r>
              <a:rPr lang="en-US" altLang="zh-CN" sz="2800" dirty="0">
                <a:solidFill>
                  <a:srgbClr val="FF0000"/>
                </a:solidFill>
              </a:rPr>
              <a:t>Backward compatibility</a:t>
            </a:r>
            <a:r>
              <a:rPr lang="en-US" altLang="zh-CN" sz="2800" dirty="0"/>
              <a:t>: the entire system should be </a:t>
            </a:r>
            <a:r>
              <a:rPr lang="en-US" altLang="zh-CN" sz="2800" dirty="0">
                <a:solidFill>
                  <a:srgbClr val="0000FF"/>
                </a:solidFill>
              </a:rPr>
              <a:t>backward compatible</a:t>
            </a:r>
            <a:r>
              <a:rPr lang="en-US" altLang="zh-CN" sz="2800" dirty="0"/>
              <a:t> with hosts running Ethernet and IP.</a:t>
            </a:r>
            <a:endParaRPr lang="zh-CN" altLang="en-US"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14</a:t>
            </a:fld>
            <a:endParaRPr kumimoji="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Current Data Center Network Topologies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198"/>
          <p:cNvPicPr>
            <a:picLocks noChangeAspect="1" noChangeArrowheads="1"/>
          </p:cNvPicPr>
          <p:nvPr/>
        </p:nvPicPr>
        <p:blipFill>
          <a:blip r:embed="rId2" cstate="print"/>
          <a:srcRect/>
          <a:stretch>
            <a:fillRect/>
          </a:stretch>
        </p:blipFill>
        <p:spPr bwMode="auto">
          <a:xfrm>
            <a:off x="0" y="2420888"/>
            <a:ext cx="9144000" cy="3886200"/>
          </a:xfrm>
          <a:prstGeom prst="rect">
            <a:avLst/>
          </a:prstGeom>
          <a:noFill/>
          <a:ln w="19050">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15</a:t>
            </a:fld>
            <a:endParaRPr kumimoji="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Current Data Center Network Topologies</a:t>
            </a:r>
            <a:endParaRPr lang="zh-CN" altLang="en-US" dirty="0"/>
          </a:p>
        </p:txBody>
      </p:sp>
      <p:sp>
        <p:nvSpPr>
          <p:cNvPr id="3" name="内容占位符 2"/>
          <p:cNvSpPr>
            <a:spLocks noGrp="1"/>
          </p:cNvSpPr>
          <p:nvPr>
            <p:ph idx="1"/>
          </p:nvPr>
        </p:nvSpPr>
        <p:spPr/>
        <p:txBody>
          <a:bodyPr>
            <a:normAutofit/>
          </a:bodyPr>
          <a:lstStyle/>
          <a:p>
            <a:r>
              <a:rPr lang="en-US" altLang="zh-CN" sz="2800" dirty="0"/>
              <a:t>Three tiers: core, aggregation, edge (</a:t>
            </a:r>
            <a:r>
              <a:rPr lang="en-US" altLang="zh-CN" sz="2800" dirty="0" err="1"/>
              <a:t>ToR</a:t>
            </a:r>
            <a:r>
              <a:rPr lang="en-US" altLang="zh-CN" sz="2800" dirty="0"/>
              <a:t> switch)</a:t>
            </a:r>
          </a:p>
          <a:p>
            <a:r>
              <a:rPr lang="en-US" altLang="zh-CN" sz="2800" dirty="0"/>
              <a:t>Two types of switches: </a:t>
            </a:r>
          </a:p>
          <a:p>
            <a:pPr lvl="1"/>
            <a:r>
              <a:rPr lang="en-US" altLang="zh-CN" sz="2800" dirty="0"/>
              <a:t>48-port </a:t>
            </a:r>
            <a:r>
              <a:rPr lang="en-US" altLang="zh-CN" sz="2800" dirty="0" err="1"/>
              <a:t>GigE</a:t>
            </a:r>
            <a:r>
              <a:rPr lang="en-US" altLang="zh-CN" sz="2800" dirty="0"/>
              <a:t> switch, with four 10 </a:t>
            </a:r>
            <a:r>
              <a:rPr lang="en-US" altLang="zh-CN" sz="2800" dirty="0" err="1"/>
              <a:t>GigE</a:t>
            </a:r>
            <a:r>
              <a:rPr lang="en-US" altLang="zh-CN" sz="2800" dirty="0"/>
              <a:t> uplinks, used at the edge of the tree</a:t>
            </a:r>
          </a:p>
          <a:p>
            <a:pPr lvl="1"/>
            <a:r>
              <a:rPr lang="en-US" altLang="zh-CN" sz="2800" dirty="0"/>
              <a:t>128-port 10 GigE switch for higher levels of a communication hierarchy</a:t>
            </a:r>
          </a:p>
          <a:p>
            <a:pPr lvl="1"/>
            <a:r>
              <a:rPr lang="en-US" altLang="zh-CN" sz="2800" dirty="0"/>
              <a:t>Both types of switches allow all directly connected hosts to communicate with one another at the full speed of their network interface.</a:t>
            </a:r>
            <a:endParaRPr lang="zh-CN" altLang="en-US"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16</a:t>
            </a:fld>
            <a:endParaRPr kumimoji="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Problems of the Topology </a:t>
            </a:r>
            <a:endParaRPr lang="zh-CN" altLang="en-US" dirty="0"/>
          </a:p>
        </p:txBody>
      </p:sp>
      <p:sp>
        <p:nvSpPr>
          <p:cNvPr id="3" name="内容占位符 2"/>
          <p:cNvSpPr>
            <a:spLocks noGrp="1"/>
          </p:cNvSpPr>
          <p:nvPr>
            <p:ph idx="1"/>
          </p:nvPr>
        </p:nvSpPr>
        <p:spPr/>
        <p:txBody>
          <a:bodyPr>
            <a:noAutofit/>
          </a:bodyPr>
          <a:lstStyle/>
          <a:p>
            <a:r>
              <a:rPr lang="en-US" altLang="zh-CN" sz="3200" dirty="0">
                <a:solidFill>
                  <a:srgbClr val="FF0000"/>
                </a:solidFill>
              </a:rPr>
              <a:t>Oversubscription</a:t>
            </a:r>
            <a:r>
              <a:rPr lang="en-US" altLang="zh-CN" sz="3200" dirty="0"/>
              <a:t>: the ratio of the total bisection bandwidth of a particular communication topology to the worst-case achievable aggregate bandwidth among the end hosts.</a:t>
            </a:r>
          </a:p>
          <a:p>
            <a:pPr lvl="1"/>
            <a:r>
              <a:rPr lang="en-US" altLang="zh-CN" sz="2800" dirty="0"/>
              <a:t>Ideal: 1:1, all hosts may potentially communicate with arbitrary other hosts at the full bandwidth of their network interface</a:t>
            </a:r>
          </a:p>
          <a:p>
            <a:pPr lvl="1"/>
            <a:r>
              <a:rPr lang="en-US" altLang="zh-CN" sz="2800" dirty="0"/>
              <a:t>Typical designs are oversubscribed by a factor of 2.5:1 to 8:1</a:t>
            </a:r>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17</a:t>
            </a:fld>
            <a:endParaRPr kumimoji="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 of the Topology </a:t>
            </a:r>
            <a:endParaRPr lang="zh-CN" altLang="en-US" dirty="0"/>
          </a:p>
        </p:txBody>
      </p:sp>
      <p:sp>
        <p:nvSpPr>
          <p:cNvPr id="3" name="内容占位符 2"/>
          <p:cNvSpPr>
            <a:spLocks noGrp="1"/>
          </p:cNvSpPr>
          <p:nvPr>
            <p:ph idx="1"/>
          </p:nvPr>
        </p:nvSpPr>
        <p:spPr>
          <a:xfrm>
            <a:off x="457200" y="1935480"/>
            <a:ext cx="8229600" cy="4389120"/>
          </a:xfrm>
        </p:spPr>
        <p:txBody>
          <a:bodyPr>
            <a:noAutofit/>
          </a:bodyPr>
          <a:lstStyle/>
          <a:p>
            <a:r>
              <a:rPr lang="en-US" altLang="zh-CN" sz="3200" dirty="0">
                <a:solidFill>
                  <a:srgbClr val="FF0000"/>
                </a:solidFill>
              </a:rPr>
              <a:t>Multi-path Routing</a:t>
            </a:r>
            <a:r>
              <a:rPr lang="en-US" altLang="zh-CN" sz="3200" dirty="0"/>
              <a:t>: Delivering full bandwidth between arbitrary hosts in larger clusters requires a “multi-rooted” tree with multiple core switches</a:t>
            </a:r>
          </a:p>
          <a:p>
            <a:pPr lvl="1"/>
            <a:r>
              <a:rPr lang="en-US" altLang="zh-CN" sz="3200" dirty="0"/>
              <a:t>ECMP performs static load-splitting among flows, not </a:t>
            </a:r>
            <a:r>
              <a:rPr lang="en-US" altLang="zh-CN" sz="3200" dirty="0" err="1"/>
              <a:t>condisering</a:t>
            </a:r>
            <a:r>
              <a:rPr lang="en-US" altLang="zh-CN" sz="3200" dirty="0"/>
              <a:t> flow bandwidth in making allocation decisions, often leading to over-subscription</a:t>
            </a:r>
          </a:p>
          <a:p>
            <a:pPr lvl="1"/>
            <a:r>
              <a:rPr lang="en-US" altLang="zh-CN" sz="3200" dirty="0"/>
              <a:t>Limit the multiplicity of paths to 8–16</a:t>
            </a:r>
            <a:endParaRPr lang="zh-CN" altLang="en-US" sz="3200" dirty="0"/>
          </a:p>
          <a:p>
            <a:endParaRPr lang="zh-CN" altLang="en-US" sz="32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18</a:t>
            </a:fld>
            <a:endParaRPr kumimoji="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3555303" y="2321496"/>
            <a:ext cx="5588697" cy="453650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Problems of the Topology </a:t>
            </a:r>
            <a:endParaRPr lang="zh-CN" altLang="en-US" dirty="0"/>
          </a:p>
        </p:txBody>
      </p:sp>
      <p:sp>
        <p:nvSpPr>
          <p:cNvPr id="3" name="内容占位符 2"/>
          <p:cNvSpPr>
            <a:spLocks noGrp="1"/>
          </p:cNvSpPr>
          <p:nvPr>
            <p:ph idx="1"/>
          </p:nvPr>
        </p:nvSpPr>
        <p:spPr/>
        <p:txBody>
          <a:bodyPr>
            <a:normAutofit/>
          </a:bodyPr>
          <a:lstStyle/>
          <a:p>
            <a:r>
              <a:rPr lang="en-US" altLang="zh-CN" sz="3200" dirty="0">
                <a:solidFill>
                  <a:srgbClr val="FF0000"/>
                </a:solidFill>
              </a:rPr>
              <a:t>Cost</a:t>
            </a:r>
            <a:r>
              <a:rPr lang="en-US" altLang="zh-CN" sz="3200" dirty="0"/>
              <a:t>: </a:t>
            </a:r>
            <a:r>
              <a:rPr lang="zh-CN" altLang="en-US" sz="3200" dirty="0"/>
              <a:t>维持一定的</a:t>
            </a:r>
            <a:r>
              <a:rPr lang="en-US" altLang="zh-CN" sz="3200" dirty="0"/>
              <a:t>oversubscription</a:t>
            </a:r>
            <a:r>
              <a:rPr lang="zh-CN" altLang="en-US" sz="3200" dirty="0"/>
              <a:t>，</a:t>
            </a:r>
            <a:r>
              <a:rPr lang="en-US" altLang="zh-CN" sz="3200" dirty="0"/>
              <a:t>cost</a:t>
            </a:r>
            <a:r>
              <a:rPr lang="zh-CN" altLang="en-US" sz="3200" dirty="0"/>
              <a:t>会随规模急剧增加。</a:t>
            </a:r>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19</a:t>
            </a:fld>
            <a:endParaRPr kumimoji="0" lang="en-US"/>
          </a:p>
        </p:txBody>
      </p:sp>
    </p:spTree>
    <p:extLst>
      <p:ext uri="{BB962C8B-B14F-4D97-AF65-F5344CB8AC3E}">
        <p14:creationId xmlns:p14="http://schemas.microsoft.com/office/powerpoint/2010/main" val="294080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lstStyle/>
          <a:p>
            <a:r>
              <a:rPr lang="en-US" altLang="zh-CN" dirty="0">
                <a:solidFill>
                  <a:srgbClr val="FF0000"/>
                </a:solidFill>
              </a:rPr>
              <a:t>Background</a:t>
            </a:r>
          </a:p>
          <a:p>
            <a:r>
              <a:rPr lang="en-US" altLang="zh-CN" dirty="0"/>
              <a:t>Fat tree based solution</a:t>
            </a:r>
          </a:p>
          <a:p>
            <a:r>
              <a:rPr lang="en-US" altLang="zh-CN" dirty="0"/>
              <a:t>Implementation and evaluation</a:t>
            </a:r>
          </a:p>
          <a:p>
            <a:r>
              <a:rPr lang="en-US" altLang="zh-CN"/>
              <a:t>Review</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2</a:t>
            </a:fld>
            <a:endParaRPr kumimoji="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1647196" y="3573016"/>
            <a:ext cx="7496804" cy="328498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Problems of the Topology </a:t>
            </a:r>
            <a:endParaRPr lang="zh-CN" altLang="en-US" dirty="0"/>
          </a:p>
        </p:txBody>
      </p:sp>
      <p:sp>
        <p:nvSpPr>
          <p:cNvPr id="3" name="内容占位符 2"/>
          <p:cNvSpPr>
            <a:spLocks noGrp="1"/>
          </p:cNvSpPr>
          <p:nvPr>
            <p:ph idx="1"/>
          </p:nvPr>
        </p:nvSpPr>
        <p:spPr>
          <a:xfrm>
            <a:off x="457200" y="1844824"/>
            <a:ext cx="8229600" cy="4389120"/>
          </a:xfrm>
        </p:spPr>
        <p:txBody>
          <a:bodyPr>
            <a:normAutofit/>
          </a:bodyPr>
          <a:lstStyle/>
          <a:p>
            <a:r>
              <a:rPr lang="en-US" altLang="zh-CN" sz="3200" dirty="0"/>
              <a:t>Cost:</a:t>
            </a:r>
          </a:p>
          <a:p>
            <a:pPr lvl="1"/>
            <a:r>
              <a:rPr lang="en-US" altLang="zh-CN" sz="2800" dirty="0"/>
              <a:t>Using the largest 10 </a:t>
            </a:r>
            <a:r>
              <a:rPr lang="en-US" altLang="zh-CN" sz="2800" dirty="0" err="1"/>
              <a:t>GigE</a:t>
            </a:r>
            <a:r>
              <a:rPr lang="en-US" altLang="zh-CN" sz="2800" dirty="0"/>
              <a:t> and </a:t>
            </a:r>
            <a:r>
              <a:rPr lang="en-US" altLang="zh-CN" sz="2800" dirty="0" err="1"/>
              <a:t>GigE</a:t>
            </a:r>
            <a:r>
              <a:rPr lang="en-US" altLang="zh-CN" sz="2800" dirty="0"/>
              <a:t> switches to build a datacenter with 1:1 oversubscription </a:t>
            </a:r>
          </a:p>
          <a:p>
            <a:pPr lvl="1"/>
            <a:r>
              <a:rPr lang="en-US" altLang="zh-CN" sz="2800" dirty="0"/>
              <a:t>A cluster can be up to 27,648 hosts</a:t>
            </a:r>
            <a:endParaRPr lang="zh-CN" altLang="en-US" sz="2800"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20</a:t>
            </a:fld>
            <a:endParaRPr kumimoji="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Problems of the Topology </a:t>
            </a:r>
            <a:endParaRPr lang="zh-CN" altLang="en-US" dirty="0"/>
          </a:p>
        </p:txBody>
      </p:sp>
      <p:sp>
        <p:nvSpPr>
          <p:cNvPr id="3" name="内容占位符 2"/>
          <p:cNvSpPr>
            <a:spLocks noGrp="1"/>
          </p:cNvSpPr>
          <p:nvPr>
            <p:ph idx="1"/>
          </p:nvPr>
        </p:nvSpPr>
        <p:spPr/>
        <p:txBody>
          <a:bodyPr>
            <a:normAutofit lnSpcReduction="10000"/>
          </a:bodyPr>
          <a:lstStyle/>
          <a:p>
            <a:r>
              <a:rPr lang="en-US" altLang="zh-CN" sz="3200" dirty="0"/>
              <a:t>Cost: </a:t>
            </a:r>
          </a:p>
          <a:p>
            <a:pPr lvl="1"/>
            <a:r>
              <a:rPr lang="en-US" altLang="zh-CN" sz="3000" dirty="0"/>
              <a:t>Traditional high-end switch architectures are constrained by port density: in 2008, 10 GigE switches were just becoming commercialized, with per-port costs about 5 times higher than Gigabit switches, though this gap was steadily narrowing.</a:t>
            </a:r>
          </a:p>
          <a:p>
            <a:pPr lvl="1"/>
            <a:r>
              <a:rPr lang="en-US" altLang="zh-CN" sz="3000" dirty="0"/>
              <a:t>the topology had better require no high-speed uplinks and offers superior scalability</a:t>
            </a:r>
            <a:endParaRPr lang="zh-CN" altLang="en-US" sz="3000"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normAutofit/>
          </a:bodyPr>
          <a:lstStyle/>
          <a:p>
            <a:r>
              <a:rPr lang="en-US" altLang="zh-CN" sz="2800" dirty="0"/>
              <a:t>Background</a:t>
            </a:r>
          </a:p>
          <a:p>
            <a:r>
              <a:rPr lang="en-US" altLang="zh-CN" sz="2800" dirty="0">
                <a:solidFill>
                  <a:srgbClr val="FF0000"/>
                </a:solidFill>
              </a:rPr>
              <a:t>Fat tree based solution</a:t>
            </a:r>
          </a:p>
          <a:p>
            <a:r>
              <a:rPr lang="en-US" altLang="zh-CN" sz="2800" dirty="0"/>
              <a:t>Implementation and evaluation</a:t>
            </a:r>
          </a:p>
          <a:p>
            <a:r>
              <a:rPr lang="en-US" altLang="zh-CN" sz="2800" dirty="0"/>
              <a:t>Review</a:t>
            </a:r>
          </a:p>
          <a:p>
            <a:endParaRPr lang="zh-CN" altLang="en-US"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22</a:t>
            </a:fld>
            <a:endParaRPr kumimoji="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Fat-tree</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22530" name="Picture 2"/>
          <p:cNvPicPr>
            <a:picLocks noChangeAspect="1" noChangeArrowheads="1"/>
          </p:cNvPicPr>
          <p:nvPr/>
        </p:nvPicPr>
        <p:blipFill>
          <a:blip r:embed="rId2" cstate="print"/>
          <a:srcRect/>
          <a:stretch>
            <a:fillRect/>
          </a:stretch>
        </p:blipFill>
        <p:spPr bwMode="auto">
          <a:xfrm>
            <a:off x="99169" y="2132856"/>
            <a:ext cx="9009335" cy="3744416"/>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23</a:t>
            </a:fld>
            <a:endParaRPr kumimoji="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475656" y="692696"/>
            <a:ext cx="7623290" cy="3168352"/>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Fat-tree</a:t>
            </a:r>
            <a:endParaRPr lang="zh-CN" altLang="en-US" dirty="0"/>
          </a:p>
        </p:txBody>
      </p:sp>
      <p:sp>
        <p:nvSpPr>
          <p:cNvPr id="3" name="内容占位符 2"/>
          <p:cNvSpPr>
            <a:spLocks noGrp="1"/>
          </p:cNvSpPr>
          <p:nvPr>
            <p:ph idx="1"/>
          </p:nvPr>
        </p:nvSpPr>
        <p:spPr>
          <a:xfrm>
            <a:off x="457200" y="2208232"/>
            <a:ext cx="8229600" cy="4389120"/>
          </a:xfrm>
        </p:spPr>
        <p:txBody>
          <a:bodyPr>
            <a:normAutofit lnSpcReduction="10000"/>
          </a:bodyPr>
          <a:lstStyle/>
          <a:p>
            <a:endParaRPr lang="en-US" altLang="zh-CN" sz="2800" i="1" dirty="0"/>
          </a:p>
          <a:p>
            <a:endParaRPr lang="en-US" altLang="zh-CN" sz="2800" i="1" dirty="0"/>
          </a:p>
          <a:p>
            <a:endParaRPr lang="en-US" altLang="zh-CN" sz="2800" i="1" dirty="0"/>
          </a:p>
          <a:p>
            <a:endParaRPr lang="en-US" altLang="zh-CN" sz="2800" i="1" dirty="0"/>
          </a:p>
          <a:p>
            <a:r>
              <a:rPr lang="en-US" altLang="zh-CN" sz="2800" i="1" dirty="0"/>
              <a:t>k </a:t>
            </a:r>
            <a:r>
              <a:rPr lang="en-US" altLang="zh-CN" sz="2800" dirty="0"/>
              <a:t>is the number of the ports of a switch.</a:t>
            </a:r>
          </a:p>
          <a:p>
            <a:r>
              <a:rPr lang="en-US" altLang="zh-CN" sz="2800" i="1" dirty="0"/>
              <a:t>k</a:t>
            </a:r>
            <a:r>
              <a:rPr lang="en-US" altLang="zh-CN" sz="2800" dirty="0"/>
              <a:t> pods, each containing two layers of </a:t>
            </a:r>
            <a:r>
              <a:rPr lang="en-US" altLang="zh-CN" sz="2800" i="1" dirty="0"/>
              <a:t>k</a:t>
            </a:r>
            <a:r>
              <a:rPr lang="en-US" altLang="zh-CN" sz="2800" dirty="0"/>
              <a:t>/2 switches. </a:t>
            </a:r>
          </a:p>
          <a:p>
            <a:r>
              <a:rPr lang="en-US" altLang="zh-CN" sz="2800" dirty="0"/>
              <a:t>Each </a:t>
            </a:r>
            <a:r>
              <a:rPr lang="en-US" altLang="zh-CN" sz="2800" i="1" dirty="0"/>
              <a:t>k</a:t>
            </a:r>
            <a:r>
              <a:rPr lang="en-US" altLang="zh-CN" sz="2800" dirty="0"/>
              <a:t>-port switch in the lower layer is directly connected to </a:t>
            </a:r>
            <a:r>
              <a:rPr lang="en-US" altLang="zh-CN" sz="2800" i="1" dirty="0"/>
              <a:t>k</a:t>
            </a:r>
            <a:r>
              <a:rPr lang="en-US" altLang="zh-CN" sz="2800" dirty="0"/>
              <a:t>/2 hosts. </a:t>
            </a:r>
          </a:p>
          <a:p>
            <a:pPr lvl="1"/>
            <a:r>
              <a:rPr lang="en-US" altLang="zh-CN" sz="2600" dirty="0"/>
              <a:t>The total number of hosts is k</a:t>
            </a:r>
            <a:r>
              <a:rPr lang="en-US" altLang="zh-CN" sz="2600" baseline="30000" dirty="0"/>
              <a:t>3</a:t>
            </a:r>
            <a:r>
              <a:rPr lang="en-US" altLang="zh-CN" sz="2600" dirty="0"/>
              <a:t>/4. Why? </a:t>
            </a:r>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extLst>
      <p:ext uri="{BB962C8B-B14F-4D97-AF65-F5344CB8AC3E}">
        <p14:creationId xmlns:p14="http://schemas.microsoft.com/office/powerpoint/2010/main" val="3013024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1475656" y="692696"/>
            <a:ext cx="7623290" cy="3168352"/>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Fat-tree</a:t>
            </a:r>
            <a:endParaRPr lang="zh-CN" altLang="en-US" dirty="0"/>
          </a:p>
        </p:txBody>
      </p:sp>
      <p:sp>
        <p:nvSpPr>
          <p:cNvPr id="3" name="内容占位符 2"/>
          <p:cNvSpPr>
            <a:spLocks noGrp="1"/>
          </p:cNvSpPr>
          <p:nvPr>
            <p:ph idx="1"/>
          </p:nvPr>
        </p:nvSpPr>
        <p:spPr>
          <a:xfrm>
            <a:off x="457200" y="2208232"/>
            <a:ext cx="8075240" cy="4389120"/>
          </a:xfrm>
        </p:spPr>
        <p:txBody>
          <a:bodyPr>
            <a:normAutofit/>
          </a:bodyPr>
          <a:lstStyle/>
          <a:p>
            <a:endParaRPr lang="en-US" altLang="zh-CN" sz="2800" i="1" dirty="0"/>
          </a:p>
          <a:p>
            <a:endParaRPr lang="en-US" altLang="zh-CN" sz="2800" i="1" dirty="0"/>
          </a:p>
          <a:p>
            <a:endParaRPr lang="en-US" altLang="zh-CN" sz="2800" i="1" dirty="0"/>
          </a:p>
          <a:p>
            <a:endParaRPr lang="en-US" altLang="zh-CN" sz="2800" i="1" dirty="0"/>
          </a:p>
          <a:p>
            <a:r>
              <a:rPr lang="en-US" altLang="zh-CN" sz="2800" dirty="0"/>
              <a:t>Each of the remaining </a:t>
            </a:r>
            <a:r>
              <a:rPr lang="en-US" altLang="zh-CN" sz="2800" i="1" dirty="0"/>
              <a:t>k</a:t>
            </a:r>
            <a:r>
              <a:rPr lang="en-US" altLang="zh-CN" sz="2800" dirty="0"/>
              <a:t>/2 ports is connected to </a:t>
            </a:r>
            <a:r>
              <a:rPr lang="en-US" altLang="zh-CN" sz="2800" i="1" dirty="0"/>
              <a:t>k</a:t>
            </a:r>
            <a:r>
              <a:rPr lang="en-US" altLang="zh-CN" sz="2800" dirty="0"/>
              <a:t>/2 of the </a:t>
            </a:r>
            <a:r>
              <a:rPr lang="en-US" altLang="zh-CN" sz="2800" i="1" dirty="0"/>
              <a:t>k</a:t>
            </a:r>
            <a:r>
              <a:rPr lang="en-US" altLang="zh-CN" sz="2800" dirty="0"/>
              <a:t> ports in the aggregation layer.</a:t>
            </a:r>
          </a:p>
          <a:p>
            <a:r>
              <a:rPr lang="en-US" altLang="zh-CN" sz="2800" dirty="0"/>
              <a:t>The number of core switches?</a:t>
            </a:r>
          </a:p>
          <a:p>
            <a:pPr lvl="1"/>
            <a:r>
              <a:rPr lang="en-US" altLang="zh-CN" sz="2600" dirty="0"/>
              <a:t>Hint: considering the remaining </a:t>
            </a:r>
            <a:r>
              <a:rPr lang="en-US" altLang="zh-CN" sz="2400" dirty="0"/>
              <a:t>number of ports in the  aggregation layer</a:t>
            </a:r>
            <a:endParaRPr lang="zh-CN" altLang="en-US" sz="2800"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25</a:t>
            </a:fld>
            <a:endParaRPr kumimoji="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436116" y="692696"/>
            <a:ext cx="8662830" cy="3600400"/>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Fat-tree</a:t>
            </a:r>
            <a:endParaRPr lang="zh-CN" altLang="en-US" dirty="0"/>
          </a:p>
        </p:txBody>
      </p:sp>
      <p:sp>
        <p:nvSpPr>
          <p:cNvPr id="3" name="内容占位符 2"/>
          <p:cNvSpPr>
            <a:spLocks noGrp="1"/>
          </p:cNvSpPr>
          <p:nvPr>
            <p:ph idx="1"/>
          </p:nvPr>
        </p:nvSpPr>
        <p:spPr/>
        <p:txBody>
          <a:bodyPr>
            <a:normAutofit lnSpcReduction="10000"/>
          </a:bodyPr>
          <a:lstStyle/>
          <a:p>
            <a:endParaRPr lang="en-US" altLang="zh-CN" sz="2800" dirty="0"/>
          </a:p>
          <a:p>
            <a:endParaRPr lang="en-US" altLang="zh-CN" sz="2800" dirty="0"/>
          </a:p>
          <a:p>
            <a:endParaRPr lang="en-US" altLang="zh-CN" sz="2800" dirty="0"/>
          </a:p>
          <a:p>
            <a:endParaRPr lang="en-US" altLang="zh-CN" sz="2800" dirty="0"/>
          </a:p>
          <a:p>
            <a:endParaRPr lang="en-US" altLang="zh-CN" sz="2800" dirty="0"/>
          </a:p>
          <a:p>
            <a:r>
              <a:rPr lang="en-US" altLang="zh-CN" sz="2800" dirty="0"/>
              <a:t>(</a:t>
            </a:r>
            <a:r>
              <a:rPr lang="en-US" altLang="zh-CN" sz="2800" i="1" dirty="0"/>
              <a:t>k</a:t>
            </a:r>
            <a:r>
              <a:rPr lang="en-US" altLang="zh-CN" sz="2800" dirty="0"/>
              <a:t>/2)</a:t>
            </a:r>
            <a:r>
              <a:rPr lang="en-US" altLang="zh-CN" sz="2800" baseline="30000" dirty="0"/>
              <a:t>2</a:t>
            </a:r>
            <a:r>
              <a:rPr lang="en-US" altLang="zh-CN" sz="2800" dirty="0"/>
              <a:t>  </a:t>
            </a:r>
            <a:r>
              <a:rPr lang="en-US" altLang="zh-CN" sz="2800" i="1" dirty="0"/>
              <a:t>k</a:t>
            </a:r>
            <a:r>
              <a:rPr lang="en-US" altLang="zh-CN" sz="2800" dirty="0"/>
              <a:t>-port core switches. Each has one port connected to each of </a:t>
            </a:r>
            <a:r>
              <a:rPr lang="en-US" altLang="zh-CN" sz="2800" i="1" dirty="0"/>
              <a:t>k</a:t>
            </a:r>
            <a:r>
              <a:rPr lang="en-US" altLang="zh-CN" sz="2800" dirty="0"/>
              <a:t> pods. </a:t>
            </a:r>
          </a:p>
          <a:p>
            <a:r>
              <a:rPr lang="en-US" altLang="zh-CN" sz="2800" dirty="0"/>
              <a:t>The </a:t>
            </a:r>
            <a:r>
              <a:rPr lang="en-US" altLang="zh-CN" sz="2800" i="1" dirty="0" err="1"/>
              <a:t>i</a:t>
            </a:r>
            <a:r>
              <a:rPr lang="en-US" altLang="zh-CN" sz="2800" baseline="30000" dirty="0" err="1"/>
              <a:t>th</a:t>
            </a:r>
            <a:r>
              <a:rPr lang="en-US" altLang="zh-CN" sz="2800" dirty="0"/>
              <a:t> port of any core switch is connected to pod </a:t>
            </a:r>
            <a:r>
              <a:rPr lang="en-US" altLang="zh-CN" sz="2800" i="1" dirty="0" err="1"/>
              <a:t>i</a:t>
            </a:r>
            <a:endParaRPr lang="en-US" altLang="zh-CN" sz="2800" i="1" dirty="0"/>
          </a:p>
          <a:p>
            <a:r>
              <a:rPr lang="en-US" altLang="zh-CN" sz="2800" dirty="0">
                <a:solidFill>
                  <a:srgbClr val="FF0000"/>
                </a:solidFill>
              </a:rPr>
              <a:t>(</a:t>
            </a:r>
            <a:r>
              <a:rPr lang="en-US" altLang="zh-CN" sz="2800" i="1" dirty="0">
                <a:solidFill>
                  <a:srgbClr val="FF0000"/>
                </a:solidFill>
              </a:rPr>
              <a:t>k</a:t>
            </a:r>
            <a:r>
              <a:rPr lang="en-US" altLang="zh-CN" sz="2800" dirty="0">
                <a:solidFill>
                  <a:srgbClr val="FF0000"/>
                </a:solidFill>
              </a:rPr>
              <a:t>/2)</a:t>
            </a:r>
            <a:r>
              <a:rPr lang="en-US" altLang="zh-CN" sz="2800" baseline="30000" dirty="0">
                <a:solidFill>
                  <a:srgbClr val="FF0000"/>
                </a:solidFill>
              </a:rPr>
              <a:t>2</a:t>
            </a:r>
            <a:r>
              <a:rPr lang="en-US" altLang="zh-CN" sz="2800" dirty="0">
                <a:solidFill>
                  <a:srgbClr val="FF0000"/>
                </a:solidFill>
              </a:rPr>
              <a:t> shortest-paths</a:t>
            </a:r>
            <a:r>
              <a:rPr lang="en-US" altLang="zh-CN" sz="2800" dirty="0"/>
              <a:t> between any two hosts</a:t>
            </a:r>
          </a:p>
          <a:p>
            <a:endParaRPr lang="zh-CN" altLang="en-US" sz="2800"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26</a:t>
            </a:fld>
            <a:endParaRPr kumimoji="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Fat-tree</a:t>
            </a:r>
            <a:endParaRPr lang="zh-CN" altLang="en-US" dirty="0"/>
          </a:p>
        </p:txBody>
      </p:sp>
      <p:sp>
        <p:nvSpPr>
          <p:cNvPr id="3" name="内容占位符 2"/>
          <p:cNvSpPr>
            <a:spLocks noGrp="1"/>
          </p:cNvSpPr>
          <p:nvPr>
            <p:ph idx="1"/>
          </p:nvPr>
        </p:nvSpPr>
        <p:spPr/>
        <p:txBody>
          <a:bodyPr>
            <a:normAutofit/>
          </a:bodyPr>
          <a:lstStyle/>
          <a:p>
            <a:r>
              <a:rPr lang="en-US" altLang="zh-CN" sz="2800" dirty="0"/>
              <a:t>Focus on designs up to </a:t>
            </a:r>
            <a:r>
              <a:rPr lang="en-US" altLang="zh-CN" sz="2800" i="1" dirty="0"/>
              <a:t>k = </a:t>
            </a:r>
            <a:r>
              <a:rPr lang="en-US" altLang="zh-CN" sz="2800" dirty="0"/>
              <a:t>48.</a:t>
            </a:r>
          </a:p>
          <a:p>
            <a:r>
              <a:rPr lang="en-US" altLang="zh-CN" sz="2800" dirty="0"/>
              <a:t>Use identical 48-port </a:t>
            </a:r>
            <a:r>
              <a:rPr lang="en-US" altLang="zh-CN" sz="2800" dirty="0" err="1"/>
              <a:t>GigE</a:t>
            </a:r>
            <a:r>
              <a:rPr lang="en-US" altLang="zh-CN" sz="2800" dirty="0"/>
              <a:t> switches.</a:t>
            </a:r>
          </a:p>
          <a:p>
            <a:r>
              <a:rPr lang="en-US" altLang="zh-CN" sz="2800" dirty="0"/>
              <a:t>The network supports 27,648 hosts, made up of 1,152 subnets with 24 hosts each. There are </a:t>
            </a:r>
            <a:r>
              <a:rPr lang="en-US" altLang="zh-CN" sz="2800" dirty="0">
                <a:solidFill>
                  <a:srgbClr val="0000FF"/>
                </a:solidFill>
              </a:rPr>
              <a:t>576</a:t>
            </a:r>
            <a:r>
              <a:rPr lang="en-US" altLang="zh-CN" sz="2800" dirty="0"/>
              <a:t> equal-cost paths between any given pair of hosts in different pods. </a:t>
            </a:r>
          </a:p>
          <a:p>
            <a:r>
              <a:rPr lang="en-US" altLang="zh-CN" sz="2800" dirty="0"/>
              <a:t>The cost of deploying such a network architecture would be $8.64M, compared to $37M for the traditional techniques.</a:t>
            </a:r>
            <a:endParaRPr lang="zh-CN" altLang="en-US"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27</a:t>
            </a:fld>
            <a:endParaRPr kumimoji="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Architecture Design</a:t>
            </a:r>
            <a:endParaRPr lang="zh-CN" altLang="en-US" dirty="0"/>
          </a:p>
        </p:txBody>
      </p:sp>
      <p:sp>
        <p:nvSpPr>
          <p:cNvPr id="3" name="内容占位符 2"/>
          <p:cNvSpPr>
            <a:spLocks noGrp="1"/>
          </p:cNvSpPr>
          <p:nvPr>
            <p:ph idx="1"/>
          </p:nvPr>
        </p:nvSpPr>
        <p:spPr/>
        <p:txBody>
          <a:bodyPr>
            <a:normAutofit fontScale="92500"/>
          </a:bodyPr>
          <a:lstStyle/>
          <a:p>
            <a:r>
              <a:rPr lang="en-US" altLang="zh-CN" sz="3200" dirty="0"/>
              <a:t>Motivation</a:t>
            </a:r>
          </a:p>
          <a:p>
            <a:pPr lvl="1"/>
            <a:r>
              <a:rPr lang="en-US" altLang="zh-CN" sz="2800" dirty="0"/>
              <a:t>There are (</a:t>
            </a:r>
            <a:r>
              <a:rPr lang="en-US" altLang="zh-CN" sz="2800" i="1" dirty="0"/>
              <a:t>k</a:t>
            </a:r>
            <a:r>
              <a:rPr lang="en-US" altLang="zh-CN" sz="2800" dirty="0"/>
              <a:t>/2)</a:t>
            </a:r>
            <a:r>
              <a:rPr lang="en-US" altLang="zh-CN" sz="2800" baseline="30000" dirty="0"/>
              <a:t>2</a:t>
            </a:r>
            <a:r>
              <a:rPr lang="en-US" altLang="zh-CN" sz="2800" dirty="0"/>
              <a:t> shortest-paths between any two hosts on different pods, but only one is chosen.</a:t>
            </a:r>
          </a:p>
          <a:p>
            <a:pPr lvl="2"/>
            <a:r>
              <a:rPr lang="en-US" altLang="zh-CN" sz="2500" dirty="0"/>
              <a:t>Each path has 5 hops</a:t>
            </a:r>
          </a:p>
          <a:p>
            <a:pPr lvl="1"/>
            <a:r>
              <a:rPr lang="en-US" altLang="zh-CN" sz="2800" dirty="0"/>
              <a:t>Protocols like OSPF selects path based </a:t>
            </a:r>
            <a:r>
              <a:rPr lang="en-US" altLang="zh-CN" sz="2800" dirty="0">
                <a:solidFill>
                  <a:srgbClr val="FF0000"/>
                </a:solidFill>
              </a:rPr>
              <a:t>on hop counts</a:t>
            </a:r>
            <a:r>
              <a:rPr lang="en-US" altLang="zh-CN" sz="2800" dirty="0"/>
              <a:t>. </a:t>
            </a:r>
          </a:p>
          <a:p>
            <a:pPr lvl="2"/>
            <a:r>
              <a:rPr lang="en-US" altLang="zh-CN" sz="2500" dirty="0"/>
              <a:t>it is possible for a small subset of core switches, perhaps only one, to be chosen as the intermediate links between pods.</a:t>
            </a:r>
          </a:p>
          <a:p>
            <a:pPr lvl="1"/>
            <a:r>
              <a:rPr lang="en-US" altLang="zh-CN" sz="2800" dirty="0"/>
              <a:t>Need a simple, fine-grained method of traffic diffusion.</a:t>
            </a:r>
            <a:endParaRPr lang="zh-CN" altLang="en-US"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Addressing</a:t>
            </a:r>
            <a:endParaRPr lang="zh-CN" altLang="en-US" dirty="0"/>
          </a:p>
        </p:txBody>
      </p:sp>
      <p:sp>
        <p:nvSpPr>
          <p:cNvPr id="3" name="内容占位符 2"/>
          <p:cNvSpPr>
            <a:spLocks noGrp="1"/>
          </p:cNvSpPr>
          <p:nvPr>
            <p:ph idx="1"/>
          </p:nvPr>
        </p:nvSpPr>
        <p:spPr/>
        <p:txBody>
          <a:bodyPr>
            <a:normAutofit/>
          </a:bodyPr>
          <a:lstStyle/>
          <a:p>
            <a:r>
              <a:rPr lang="en-US" altLang="zh-CN" dirty="0"/>
              <a:t>All IP addresses in the network within the private 10.0.0.0/8 block.</a:t>
            </a:r>
          </a:p>
          <a:p>
            <a:r>
              <a:rPr lang="en-US" altLang="zh-CN" dirty="0"/>
              <a:t>The pod switches are given addresses of the form 10.</a:t>
            </a:r>
            <a:r>
              <a:rPr lang="en-US" altLang="zh-CN" i="1" dirty="0"/>
              <a:t>pod.switch</a:t>
            </a:r>
            <a:r>
              <a:rPr lang="en-US" altLang="zh-CN" dirty="0"/>
              <a:t>.1, </a:t>
            </a:r>
          </a:p>
          <a:p>
            <a:pPr lvl="1"/>
            <a:r>
              <a:rPr lang="en-US" altLang="zh-CN" i="1" dirty="0"/>
              <a:t>pod</a:t>
            </a:r>
            <a:r>
              <a:rPr lang="en-US" altLang="zh-CN" dirty="0"/>
              <a:t> denotes the pod number (in [0, </a:t>
            </a:r>
            <a:r>
              <a:rPr lang="en-US" altLang="zh-CN" i="1" dirty="0"/>
              <a:t>k</a:t>
            </a:r>
            <a:r>
              <a:rPr lang="en-US" altLang="zh-CN" dirty="0"/>
              <a:t>−1]), </a:t>
            </a:r>
          </a:p>
          <a:p>
            <a:pPr lvl="1"/>
            <a:r>
              <a:rPr lang="en-US" altLang="zh-CN" i="1" dirty="0"/>
              <a:t>switch</a:t>
            </a:r>
            <a:r>
              <a:rPr lang="en-US" altLang="zh-CN" dirty="0"/>
              <a:t> denotes the position of that switch in the pod (in [0, </a:t>
            </a:r>
            <a:r>
              <a:rPr lang="en-US" altLang="zh-CN" i="1" dirty="0"/>
              <a:t>k</a:t>
            </a:r>
            <a:r>
              <a:rPr lang="en-US" altLang="zh-CN" dirty="0"/>
              <a:t>−1], starting from left to right, bottom to top). </a:t>
            </a:r>
          </a:p>
          <a:p>
            <a:r>
              <a:rPr lang="en-US" altLang="zh-CN" dirty="0"/>
              <a:t>Give core switches addresses of the form 10.</a:t>
            </a:r>
            <a:r>
              <a:rPr lang="en-US" altLang="zh-CN" i="1" dirty="0">
                <a:solidFill>
                  <a:srgbClr val="FF0000"/>
                </a:solidFill>
              </a:rPr>
              <a:t>k</a:t>
            </a:r>
            <a:r>
              <a:rPr lang="en-US" altLang="zh-CN" dirty="0"/>
              <a:t>.</a:t>
            </a:r>
            <a:r>
              <a:rPr lang="en-US" altLang="zh-CN" i="1" dirty="0"/>
              <a:t>j</a:t>
            </a:r>
            <a:r>
              <a:rPr lang="en-US" altLang="zh-CN" dirty="0"/>
              <a:t>.</a:t>
            </a:r>
            <a:r>
              <a:rPr lang="en-US" altLang="zh-CN" i="1" dirty="0"/>
              <a:t>i</a:t>
            </a:r>
            <a:r>
              <a:rPr lang="en-US" altLang="zh-CN" dirty="0"/>
              <a:t>, </a:t>
            </a:r>
          </a:p>
          <a:p>
            <a:pPr lvl="1"/>
            <a:r>
              <a:rPr lang="en-US" altLang="zh-CN" i="1" dirty="0"/>
              <a:t>j</a:t>
            </a:r>
            <a:r>
              <a:rPr lang="en-US" altLang="zh-CN" dirty="0"/>
              <a:t> and </a:t>
            </a:r>
            <a:r>
              <a:rPr lang="en-US" altLang="zh-CN" i="1" dirty="0" err="1"/>
              <a:t>i</a:t>
            </a:r>
            <a:r>
              <a:rPr lang="en-US" altLang="zh-CN" dirty="0"/>
              <a:t> denote that switch’s coordinates in the (</a:t>
            </a:r>
            <a:r>
              <a:rPr lang="en-US" altLang="zh-CN" i="1" dirty="0"/>
              <a:t>k</a:t>
            </a:r>
            <a:r>
              <a:rPr lang="en-US" altLang="zh-CN" dirty="0"/>
              <a:t>/2)</a:t>
            </a:r>
            <a:r>
              <a:rPr lang="en-US" altLang="zh-CN" baseline="30000" dirty="0"/>
              <a:t>2</a:t>
            </a:r>
            <a:r>
              <a:rPr lang="en-US" altLang="zh-CN" dirty="0"/>
              <a:t> core switch grid (each in [1, (</a:t>
            </a:r>
            <a:r>
              <a:rPr lang="en-US" altLang="zh-CN" i="1" dirty="0"/>
              <a:t>k</a:t>
            </a:r>
            <a:r>
              <a:rPr lang="en-US" altLang="zh-CN" dirty="0"/>
              <a:t>/2)], starting from top-left).</a:t>
            </a:r>
            <a:endParaRPr lang="zh-CN" altLang="en-US"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29</a:t>
            </a:fld>
            <a:endParaRPr kumimoji="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centers</a:t>
            </a:r>
            <a:endParaRPr lang="zh-CN" altLang="en-US" dirty="0"/>
          </a:p>
        </p:txBody>
      </p:sp>
      <p:sp>
        <p:nvSpPr>
          <p:cNvPr id="3" name="内容占位符 2"/>
          <p:cNvSpPr>
            <a:spLocks noGrp="1"/>
          </p:cNvSpPr>
          <p:nvPr>
            <p:ph idx="1"/>
          </p:nvPr>
        </p:nvSpPr>
        <p:spPr/>
        <p:txBody>
          <a:bodyPr>
            <a:normAutofit/>
          </a:bodyPr>
          <a:lstStyle/>
          <a:p>
            <a:r>
              <a:rPr lang="en-US" altLang="zh-CN" dirty="0"/>
              <a:t>The various online services we use daily, such as Google Search, YouTube videos, Taobao shopping, WeChat chats, and so on, all rely on </a:t>
            </a:r>
            <a:r>
              <a:rPr lang="en-US" altLang="zh-CN" dirty="0">
                <a:solidFill>
                  <a:srgbClr val="FF0000"/>
                </a:solidFill>
              </a:rPr>
              <a:t>vast numbers of computers </a:t>
            </a:r>
            <a:r>
              <a:rPr lang="en-US" altLang="zh-CN" dirty="0"/>
              <a:t>to process information and store data. </a:t>
            </a:r>
          </a:p>
          <a:p>
            <a:r>
              <a:rPr lang="en-US" altLang="zh-CN" dirty="0"/>
              <a:t>All these </a:t>
            </a:r>
            <a:r>
              <a:rPr lang="en-US" altLang="zh-CN" dirty="0">
                <a:solidFill>
                  <a:srgbClr val="FF0000"/>
                </a:solidFill>
              </a:rPr>
              <a:t>computers</a:t>
            </a:r>
            <a:r>
              <a:rPr lang="en-US" altLang="zh-CN" dirty="0"/>
              <a:t>, along with the </a:t>
            </a:r>
            <a:r>
              <a:rPr lang="en-US" altLang="zh-CN" dirty="0">
                <a:solidFill>
                  <a:srgbClr val="FF0000"/>
                </a:solidFill>
              </a:rPr>
              <a:t>networking devices </a:t>
            </a:r>
            <a:r>
              <a:rPr lang="en-US" altLang="zh-CN" dirty="0"/>
              <a:t>connecting them, as well as </a:t>
            </a:r>
            <a:r>
              <a:rPr lang="en-US" altLang="zh-CN" dirty="0">
                <a:solidFill>
                  <a:srgbClr val="FF0000"/>
                </a:solidFill>
              </a:rPr>
              <a:t>supporting infrastructure </a:t>
            </a:r>
            <a:r>
              <a:rPr lang="en-US" altLang="zh-CN" dirty="0"/>
              <a:t>like power supply and cooling systems, are concentrated in massive facilities known as </a:t>
            </a:r>
            <a:r>
              <a:rPr lang="en-US" altLang="zh-CN" b="1" u="sng" dirty="0"/>
              <a:t>data centers</a:t>
            </a:r>
            <a:r>
              <a:rPr lang="en-US" altLang="zh-CN" dirty="0"/>
              <a:t>.</a:t>
            </a:r>
          </a:p>
          <a:p>
            <a:r>
              <a:rPr lang="en-US" altLang="zh-CN" b="0" i="0" dirty="0">
                <a:solidFill>
                  <a:srgbClr val="000000"/>
                </a:solidFill>
                <a:effectLst/>
                <a:latin typeface="PingFang SC"/>
              </a:rPr>
              <a:t>Three core functions of a DC: storing data, running applications, and processing requests.</a:t>
            </a:r>
            <a:endParaRPr lang="en-US" altLang="zh-CN" dirty="0"/>
          </a:p>
          <a:p>
            <a:pPr lvl="1"/>
            <a:endParaRPr lang="en-US" altLang="zh-CN" dirty="0"/>
          </a:p>
        </p:txBody>
      </p:sp>
      <p:sp>
        <p:nvSpPr>
          <p:cNvPr id="5122" name="AutoShape 2" descr="data:image/jpeg;base64,/9j/4AAQSkZJRgABAQAAAQABAAD/2wCEAAkGBxQTEhUUEhQVFhUXGB0YGBgYGB8aHxwaHxwWHBwcHR8bHisgHB0lHBwdIjEiKCkrLi4uHR8zODMsNygtLisBCgoKDg0OGxAQGzQlICUyLCwsLC4vLCwsLCwsLC80Ly0sLSw0Lyw0LCwsLCwsLCwsLCwsLC8sLywsLCwsLCwsLP/AABEIALcBEwMBIgACEQEDEQH/xAAbAAADAAMBAQAAAAAAAAAAAAADBAUAAQIGB//EADwQAAIBAwMCBAQEBQQBAwUAAAECEQADIQQSMUFRBRMiYTJxgZEGI6GxQlLB0fAUM+HxYgeCohVTcpLC/8QAGgEAAwEBAQEAAAAAAAAAAAAAAQIDAAQFBv/EADQRAAEDAgQEBQQCAQQDAAAAAAEAAhEDIQQSMUFRYXHwIoGRobETMsHR4fEFIzRCchQkM//aAAwDAQACEQMRAD8A+W+K+CPbVDdtCxvTfbeTtuD5ywn5Ee4qJbukciR2NeiP4zvm35NxbVxBa8kB04UOHB5+IEYPI6ZzUFWDMSSRP1j5nn61HD/ViKnt/N0Fj2gRKHHUdR/ehGy0AkGDwehiqGitXhcCWpYuYEKHmZ4DYPP+RSl52yjT6ScHEHriu0NZlkk+m/vshdV9D4HdvzctrvjDCIzGPaf1xQdKqMQLrMqRcMqATPq28kCCwAPsTTP4a1ly3cRlMqDLAnMCDxMmeOtToYwFUsfVIAmeScewk1042lSyse2QHTPUAXHqkYXXBSl/aPhJOB0jPUc0GaYZJHpHHI60ECa4A06Kq0vIr0vhP4lvWrSJ5zhEnywu0FZMspYiWRpnZMT061EawPLRh8RMfqa9J+GvFgbV6yUskuqwbj+WV2nhGOJIPcGAYyJowgg6jx31b0uOXg5coTxGPTEEcj/mvPXDIUT8KwPuW/cmvov4m/HF/U6VdBcWxJKB7ougllWGJZlOwceo9wcV462wbfehRvY/liIC5YAqsRxtHHt3G2WSdpzctNb5KE3F79N4HzEN9DXfg1g3XCAqJESyg8kLP/y9qHetG06GVaQGgEMPcNBgHuK2LUFiIjBXrAIY9eYAI+dMLrFU9FpQHui6210dgRuiWG4H35mrnjXhzXPEL+19s2rVwEAEFTat8E9PeoniDB7vmW7a2w6qdm4KJUQ7AgAAeliRzJ7EVlnxJ/NVj5DBLYt7WcQUHCkgjcBAx9OMUTogmfDfC3c3YuH0NJG3mVBnnEij2/DHdSwcrtAOBPKKf2NL6Px24t28wXTS+0mWMCFj0Gcnvzmi6nxO5atvb/KIa2pm4TvE21+ETn296o0j6ZQMylE8Ob/SNcLnaqg7CB1yM9s4NWPHtMgSwtxtrJpLMDdBnaTx3g/OoWo8QdtOtuNMAqqJBO9goBCt6oORMRzPc0PV33uku7WiTALKSTIUKoKgnELGBiOlSBRhcNonXTC6SoDE7VgEwrbZk8epm47Up4cYY3cfl5E9WOF/X1fSqHit0MVUW1ti1bCHIO5kDEsSFEljPf5mpl/Cqg5+IkdSQMfQY+9YiFggQWkyT1PX71Z8M1F1zcRRcub4dlUFpIkFtoUzzyQeetZb0gU+WSpBglwWjhpG7b05I/em/wAO+OXNHdt37RtMbJa16gWBt3NxEgDKhtxn4pIHYUqKPqPEb9goBb1VoiNm97kCGEMFZBMEj/3FTzz5jXOzOxYsWZixZssxOdxJySTn619A1P4wuu9zV3LmlNxrW0WxLbRwFVQPSRJaZIy2TivAm4bjru43R7xif0itZZKTW1NH1Fr1uFHDGPlMVyto53emMGR17R3rFhAlaU/p3teWwCv5soVYkQB6t2IzJiO0HmqOh8DbUW3feiKrkEkgEnmBMDr3qKJIJG0LI6gHPtyRjoKqpdY6dlDbALpZjnhtojAJmQK6sDSpuqgG4gk+nfykeTFlJ1Fos4VfYKCfsM1q3oWlpBheSM8Vw+CT24nv/emVsObIIcQzkbd5nA5K8AQefnRqCm97jlO5tw9ERICWvXTEAbV/f5mqPgXhT3WhELPKxIBRVJ27nJMD1EASCCcQaRdUAgZPX/OtG0vi9+2jWrdxlRo3KOsEMD8wQM84rgrB5b4NeaZW/H/BrljUXLV2/LoQG2q0TA4nbj6Ct1DubrhL3AXdjLMzEknuSeTWVNuHq5RJ9gtKVa7ujd9+tdm3PwxVjU+BMLNu41rYjKWF1W8xSJ/iVZZCOM7ahXLRUwcGr06zagJbfv0/PFZGVyvE9yD+4/yaXLGZ+tPaZ0f/AHXC9m2n/wDmf2pQEgkqZGR9DVjmDRJtyIP5QT9oOrBlDbYiecwNwwMD27U14RdtJdV79vzLQ3hk6mQwBBkRDQeRXfgXjTad1wCrMs8cA+4kc0hdVi8IpYknAEk9eOuK6seymWtAcYMyNMpIHYSMJvZC1V1C82gQoPp3DMdAduCY9qJq1uA7XwsSNsFQHjqJ5jvSsA4Hpbt79vai2rYwXeCTBjMDHqxzHaoYcGMoPnoPP2TFH1mmdVCEGV2kxnmevzNM6bTQ4F1BtYH1KRnvtMYYdunUUXxKwdN+Ul1XW7aRtyiARuYjmcgjkH7ZFIWNbcAZARnOfb9OKDqYzERHAa+R0RBTOpsoLjokgkqibyMKRLuzAAcQOB6WPbNfxrQadVtDT3bW7a07mVQVgLO4ctMkdMV5u6WIFw7i0eozBxgfLA/SudRqmfDk+ldo3AYAOBMfOucyiqupsWmVh5iiANphRJj1ZB+xzPtUlGI+Y3fsRT+h0195Y23IaWB8uF/iODthRycQMe1La8es4g/KM8cQO1M1ByYvmPbcYOOhgd/lTF7SeXYBuAiSF9MTBBMfpk/KuLSyLitunb6QFnOMSVwCJ4zxRNZeu4UncCoK4DCYKkARzIPvkU7hErApBTYni5tjHwzM/tVP8SW0VxvLF/LSIiAAqjP2NJpa1Mqy2rhLD0fkfEOcDZB+Yp7xtb7FdqOyEKJFvd6z/Du2zPSJ/es37HeSO6U8NFpriqgeSCCGiDAJ/pj3iub9lrdza38RnH8o4j6/Lis82/bJ3qyMscoEIMTHAMwR9xTVyQzm4zMwthZA3esESCSvA9XGZgHrStEhYqbqzECMCDB/91d+F2kLFrjAYO0GMn685oGoQ4mcj37nORVJNPcZF8u27YgbEluGHAXt1z9xRelatpatl7bF7SpNs3AQAxhs7RxtgznkU5+JLNhLgKfAUKXFUAMDkq22ABnaec/WvOXHdYW5uUrMAiCN0GcicjP1xXTs90+qSe7En2+Uf2qclMqzWx5CbbX5rASRJ3DdiBwOBx25pG7o3DrwYBJCmdsST845JH3rn/Uuu7YxCgAAc4I9/wCtDsahlk72BZSpgkSDyMHIPUHBqpZ4b67cO9VpXWss7TuDAlhu9J45OexmuNWpGzcytInBBgkmQT1P3HGad8W02nQ2wtxnZkRrsAQhZVbaPcEke0dyQJ50pUBzu2nCGDmPfiumo0geH0BmOqQKpZ8VVtM1gWlDF1drsy0Lu9IxgZ4BjHGZoFvRXbiflqxG8yeg6mT7YNJ7WInAXcBEgHOeJk/OKoDxV7dlbaEjc7sSCRyEHT5Go4NlFtS5IBmY1v2Ai6YspuqtnoMKBMTE8TnqaGjmI6du/wAq7uoxJ6xEwOswB/nejWbqImUffJAbAH6gk5+VUqgGq7LYc+z/AGsNEN7UZML7c4/ehPdHTnvXDZzn6mav/hrwU3yPLKTuQb3yqbmVRKFSWMkDgrnkVx1KoptkmyZefZzOayrPjmn8nUXbRfcUcqSqKoJHMBSQPkDWUgrFwkbrIY/EmpFtbXmnYiNbQED0qxBYKY3CSBmeMcEgzVMQYEfvXXnyMif7Visp6x7ESKZtNjZgQsj2zbLAkFcgkAxj2MGPnFCe762AJCktEndg98ZMAZjpWXNOeRBHcGs09tIYu20jAXbJMg/ar0pPhbHmY97LFN6XUW1UrcQMTEEz6fln6/SmdDdRL6vct+ZbBbcgIBIIIEE8Qcz7Vnh96wSBeUk4CkMRtPU468H6UrqLbl4thnMnAEkxngewJ+9df+SpjIwSC29xroNefBSpnVDv3lZmZNyBfh+/pkjrXWDe9bM4JBZiMnjdzPuOaWUBjtML06c+8nApzw8mzcllDFDkCCD1iRz9+9TwjCXtadJFzp6b/KZ9gqF+3p1F0SSptKbUANneJk8qYDZB6/SptsbzbA2k5WFJDEECJn5kY7cVT8aKX2F3S2fLQW1LJGAd7KTjAyR2GO9SNK+xluCCcmM4IjnHB9posyHEuk2JEgaAW0302WvlTVzaMTCkDkg/qMGp+r0jIc5BAIPcHg+1WvG9Qt+4biW0tW4thlQelTtjAETlSYqeSWWXafhA3cwJx7VB7Gy4jbv9JgVU/DwtOWRg9whCw2nZETIgnI4zzzjFKau1O65tZVY7lJj4SSFye+1v/wBcYmpuk0xd+YEyzE/CuJY9YANel172S6i15Vsm5M+qNp9C4KTtCoznBP5y9RAm10LESp2nKtBO2R6G3ED5coexHPQU74gfyxctbBsvADY26JXcDxj1IT2zXXieotWtQfK2gMsMLe4iTmfzpM8f0ol295li4mSSpYEj+Ta8YAHCsB19R9qcCWyhurY0zeToyL7GWVdoKSqupAAkZOVmTAkcyK2dI/mWBvKhrzzBSPQGzkfFMATgkxiufDPBPDm0Fq6WT/UM1veDeKmPOG8FQwgbAcx2IzFUbX4f0B1Ftb729hW8CTeK/C9pbUwwwV3Gep74qQNinXmfFbJbXi2bnmLu3ljGVCBm6QPQkfSkNQbbhZ2Bj8RVlMmSScz9h2HzLy6e1a1epNiGtW4RMlwd+2RIMkQHEg8fKkfEdeQpUs3q9PC8dsiqMHhlKTdTw29sKTjCgj4QMx3hQfqPpVbTlLdm4L1mWtRnzgvxwV9OS2CCAvST0NH1qW0t2LlvZ5a5ZAt2CwBYBmZ2jcRsO0gDd7TU78QWbbhPI2/l7gwAYTbL/luS5M4YLHPpkiZpS6y0XUW/BIKljjO6AZA9XH+ZFOrpvKgMfWYMAHj59es/8UrolHWBz+oj6c80e1b3NBJ3DGRiFB4M/SOKLWAsLiiSu9RaUoGBA4DHduzzwBjHTNG0OsQPdLguXtuqsqqkEiAYxgc4z86L4v4q961ZtkKEtW1RdogkgKDuJwSYx86U0fh73C4tzttq7tIg7VEkkSf3q+MDBTF4ECYte/fVI1G8Va35ai2PUoG9hPJAgHAyII61OISBMk7ciR8Uk/t05mav+OeKm5bt2vKW2iIqzxvYKkscdwT9T3qA9tQobcCzZjMjJ5xGY710Y5oMERpfaLnj87oU1RXxMtpzY2IPzFdrmdxChgF7bcz/ANmuU8QayPSJLSJgHtgSD36e1Ii25EkqBIEbgDnrtJ3EY5iPvVOzr0t2/wDbVmckSyzAAERnGST9u1c2AAZWljsupJN/30Rf9ukqTqBGDOQMf3oi6hfLUFVlSTIEEyep6xXbX0JPmK8ECIMcT0+vWh6fRMy7oO0fxQSP0p8Q0fUP0zmBnrr035It0uuLl4tHAA4jpWluOJCs2YmCcxxMe9d3GUdGP6ChrePQAVxlo0hNK7Fhusz86ylyayt4Vl6e1+G2OntXjafY4ch1cZ2x/C6jA9mMz9K8/d05HGR3AMfqJoo8TvKvli64QbgFkxDRuxxDQJHWhPcwBABzkDb94xUaX1ROYzw1WhH0L3EuAQckA+gOfop5PtigXV9bAg7txBBG2DPaefauv9W45M/OlnaSTxJmuo1CWAOvdaLp2yygg3N3sVxn3nkU5oNSLV4XXtLdVd0224aQQOhEgnd9KY8N8NtXype95ZUAfCSWMscdBAipurLbiqyYZhgTP+ATXVj8O9jGtqDwnQjew37jipscDMIOp1AdpChV6KMwMwJPMdzzTehsebeIQEHb6AD/ABKojnuR+tJLcWQHED2/f360ez+Xc9Jaeh2kGCAQYPealhGtD25vtkdf2mdpZUvEkv2IS+blt7iDeNw9S72gHaSCvpmDGR90tExFxN5lR6hmO05H8WB9hT2o13mljq/MuXBaCKYAIcNIDTBA2kiRnPvSmism49u0HbrEtgYBj2zz9MYq9D/cWF5FzubalKftui+Miybo8h3a2VSHuj1AwJ3QOjYnr70XUauw2lS2LKi8GAN0Nt3W4bBXvuIJbrj68eNeG3NPdFptq3AEJhpEsJEGP+p560W/qdM2ltqLRW+rAXLm4hWSHgQJAaYzHSmYfvlY7JEqyL8LLvUiSCAQwHwmcyPpnrWaHXPZuoySdvQMwIBBBg2yGXk8ET1kGDV1AvsdKmqZvKURbcEOAnpnZtw0GARJziRU/wAR0O03ChLJvZVYrBIDGCQOCe3zqeIwxu9ven7TNcrev1bXEdgVuKzlVKi4JIVWO3fmIn4pPPAip2i1gBRpMQC+7gkAFgIkmRjgZPbNJeH602hB5Mxic5EZ4rGRl2mIVsj5jd/SP0rmBstF16n8J6u3asaqwQdyEvv8y6JRDJhbalZhfiMcj+WvT6nxC3aa47qwUWmJU3NQuHuNtyqfMGeeuRFeX/CiG7qEZbe5timVCkgqPLOHO2XGyfc+5r1v49141VkXU021US3IhILQG5ndIDRA5nntI6wqQvmlq6BaMYNy4X25J25VRPUAhuTOR70bw29+d6O6oNxK+ozAJVurAmQYiltddbcFSBtC21juFCz82Ybp7k1wNX5KsvG6DAjtifo361UGFNwTnjni5NsWlIeCd5Auena7AD1NsMiDIXAIHM1IW4QD/wCYE8mTIbvyPr1ren07NcgAncSMAsZJ4GJ3Tj3p7UWLa6dYY+bvYMpI2BYWCm1viOeZGBHano0C+SdPlEmFvTp/ptSjX7BhGVjauqQSszDAjg8cffqv4jqBduG4ABJ2hAICgCMQoBgQOh61U1jPb1iNrtt1wwa6hubjAJm2zSQMfOJHuKmeJ6lbt0uqLaQkBbYMwAB16x3rsq2Y4DiNu/hTGqZ8T1FlrNtbKuHVE8wsSdzwJ2DhVGfn+81gUMPu38HkRIGDVPxTwkW7Fu6XtnzFtsqKSWWV9W+RiT0+fak9Fetp5n5YbcjBYaNjEfFxkDt+vNSxZcGNls+G3STfr5/MItgzHFUfF/AntWvMuRtuW1e0A+4+oITjEfFxHtJjPn7l6QogAqInvkn+tPeI3bkDeWgqu0M3CjAhSfhI4x+lJuVVVhcmSSSDiSBAHBx1oYrIYDbQLzvf9R5IsndULPit1tO2nhQhdXJ2+olQQqzPGf27UvcuBVgoCSTDGccTEcnigG1c+I9COoHOQYmfrVbRppjaJvh/M3sFKsONqwCDgjcT75qOCpF1QtpEAmZnTn5ovIAuo18Rz1+Rx7RxTHlbrSbeSzY3kwO20iB9zQvEDuckDAA4+1A8xtsSY7UawyVHt6/KzbgItzSbY3ED616L8MeGWrrKC9q1NxAXugMYMgkK8KUBGcNHWvNCVIIkHof7VlxGJJgn37/euGqxzm5QYTJzxHat11RgyhiAwgAieR6RisoNu0I9QE9c/wDNZRFMgQtKCLrR0Pzrk3JjAwa9APw03+mt6gkC2+8z5gmEjd6dvIkdczUW/btz6CY/8hk9+Mc/0+dM2q2oPCdLLBGtm25zFs98x+grmwUDMCNwIZREHrg54+fvXVlURldLhBUgiDtIIzIJ4NL3rvrY5aWJkndz1JjJ94rqY9rWzAnz79kCCi6e2zEbNxIzAyftzFMaLWeTeW41sXQpaUbgzIzHETP0p38PXTbYOiM90DE5RZJAPGTHuM/LEnVO249yzTHeafFMBpNDpvrrGg7KVupWajV7mLQM9IwB2GelG8MKNem4AEIIMAYldsjESJ3fSlC+BKzOeBx7f3p7T2Ga6LaLuBiFBI6TyyjpOYo4Njc7ZuJFr9x6ov0T3jmlG5Rprj30S0CzmMDe+DjABI578xAEu0IYSrCZGDknuI4wf84p3xjSPp22EG0HQHar7pXe4hiIB9SnHGBSOlwQdw6jnniccgZ+ue1UaD/5GWYE+nrf4Sn7US/f4KyQAMPkmJ9v8xVXXf6c6WyyWnW7Kq7EflMArzEZLzE56CkvHPEXv3fMuxceFUsuR6RAiOmP3rV1rXkptLhw0ODlDO71L1ngRRa7/wCmh/tbgqV2xdQ6droW7bZSyKTuDKQu4CBKROSQDIYg4BotnTq6sLJDqzXG/wBOoYm1/uBHBOLkIAZHqMQRGaV0uncPY8pwzMDHlH1g7RuVwxAJAJUCfUBB5po37bO4v7rdzzbha4vxbiXgva3bZDEAlTHTMZ7RqZ9/JKpmt0KEhrbbkwJ6g9Rn3zwARxQgoZYJVSp4HxNubmY4GMcjNei0OouOPPuDMwbigMRgD8y2BBBBABIHJPqMVL8Y0Eeu2RmTgyP4gYPXGSD6h1EgmuOvhszfqU/ROHbFUfwhcuuVsKJVnDOpAj0gnqpiJOOs/WvQ+MaK7pba3bYWQVUkQSF8vZ1TgxHOJ461J/AFu8z7rPBJ3nEiMQCREx0+Vew/Eem1XkkW2LCQDuCSZxgKMmSK4CBITh1l8lS2GeWbbk+ppPvJ6k4PziuGteYd0KpYkgYAEziI9zHYAUSzY3uUU+kGJPHWPn1gda9JbtBUNpJM+qAYAgN6rjyAgXJ2+xkrCmuvD4b6hJdp8pC5T9LpQADb5UWg16MW38yJXMk4AgBifWQBBFC1zILb27K7lV2JveWd7KY2bjBCgw0QRMmeBR7mpBaNQdxVlWyqmLewXJaGUTsA3AbASZBBwJD4i9w6Ykgpb85wLasEUMVUlQh9cggTOPhjJNdxLcluB/PcpN1vU6cW9Xbt3mF/1LvVGJkEmUDyOR24kCcGkvH9SDfIt2xZRQF2YkQAsHu2MnqazWrbF8A3BdWRv2DaDkyqzBGOPf5TSmsdSxNq3tSQACZjAGTiWMT86hXccr+o66dz6ItFwi6qwwQMbTpuCw7SAw9MESMjHInmhWNHcuFggX0IzkBuFUSTk5xTOt1DvbtrcckBAEXafSo4juDziYFTWChiJmD0ECRjE9PtXPiRDRlO3Lidu9UzVd8Sv6c2glhXN1kti6WJPqVUnbPSZ+mBAqCNQ0ATgD9Oav8AjHgz29OlybRVkRpUEN61Vhu6GOJ96ivuhSomBJMc+o8wTOI7f1Nsa0eERFvWT114/CDN0ceI3TZNgR5ZdXMgTuG4fEcxk4rY0DNaN2PQrlZ/8vTj7EUo9huYxI6981V0F5hZddyFCxm25wTC5A74GQQcDpXJg6TTULWjWZjjz/KZ2imreIVlCj1RyDIGOsx96MAFtLcKGWJAb0xj9f0FKaloYwAAcwMj9a6t3k2qGWYngAfryfrTPqQSDtMW5/3sFgEO7qWYgkmRx/gFcAzyT96PcuISISBHerPgb6e5cQaki0oZRuCK0r/ETuHIGes1xvfkaXEeSYrzu2sp7XOnmP5eU3HaSoBInBitUofImEUu9xh6ZO0HAzHzjiuCff6UdZKyW+QpfeZmaoW5boIlyw38rfY0OIOfqOPpXY1D/wAzH6muVPqz3zmKAuUU5ZvwwwI6wY6fOiaTV+VdW6UW4FYkoxw3TMGetL6ZJJHyz/atXXI6xzMVevUfVbkdpf31hKABdbfVlmJGJkwBIHWADmJ96N4ZeuJdDoRu4E9ZgRiuNTo7qHayurRJDDaYPGDnindEhfUkIo4EAEJBGwDMGPVGRmq4RhFRuuoj3QeRCL4r4kLzF9Qp3hFVFUAKCGmHEzEFuMzFLeEuvmJKBlkkrOGOMEfNQY4qz+ItLqdRfRXREvLYHmsGXbC+YfMdh6VkQPnHcCougtb3CtcxtbI7AAjpPM10Umk4qTeXaWueEfpISMie/Ffidu9qBdtg212IFC4iBnp3mlytkWFj/c3qSTJhYbG2dpBPXnHuaY/EFlVuCLliUS2PQjAOYOQCCN3G4sRJ6HNIDaEzAYlTIWTEExO6O2I+1a4dUkfxfv8AaI0EJnxHSWktWNl0OzBi427dh9OJGW65J6CIqp4Xbu7Ui7YZDddQl1g0EpcDMyNwCJjOTHOKWK2k8iDddCHmUB5CCFncpG7rtHMGaMEUEB0MeZcJ3JaU4LwdzJkLHqWCJPTiuoUsryfaRwHf9JZkJqzp8K5tMGhZa0zK0xaAABJDfFyCBk9MVzrLZViWxjqpQzJMNMoIOANwaBzXVjT2ysm2VGPVcbbEeWSARbEzOJP8XMfFxqNUACq4CbhAZjClmglgwDcxycdSJroDRKyuf+lzka24q/C1osQON25II56Twc+8A17v8Yuy6K+VkHZE9pIB+sHnpXgf/TF58QaSR+S2SSf4l7k/vXvvx0I0Gok/wiB/71rxsS1orxz/ACqA2XxvQW/SFXnsJJyDjasvnHAWRiTVZ9KTCsjMJkA/lIOZ4JkjBn0wOTmpWgv4WQ2BJ9TERBPG8fPAOR3qnb8p5YrZLkwFJYbuIgE9jwB+9ewGiBCmUBQwgI9iwC9kcBW+MkMGBdtqsNxbdJAUxxXn/EbYDNNxbhkgsJIbsQTkz8qu33VBPllCNhBYzEM0soZIKwIC/D7HFKeJXVW3cUIwZmbbDoQABbLAhRxAB7Y4BmoVqYc3WOyiDC34j5CaseWz3LW8M3mqpnOQwWCfT0x9Kj61re/0A7TkZPX2JP71U8Wa0uolBcAJlg21vUSTEEbYiIEH3qadu4KzMqyTKqDn5Fh1A64k88GGKEB4gajn7/KLdla8W8b87SWrO1fyVRd3UkQMZxAxx/Solq+AW32w8gxysMQYfuYJmDg1W8UNprFtvMLXBZRNu0KEAIG30mWmWMmpum0Iurcdbg3IN2xsFlzu2ljBKiMcnpMVPGg5G5reHjFpKDIvHFNeJvqDZt+aXFrbttAiJUBT1/hED7CKjBT0k47/ANOten8b3vYV2v23IsW0W2u4G2iKg2nMAnryGMnGI86w3KgLD0qQASf5mPU456R95J2Mpu8OYbWk8++7o0yLwi29ZdNryCxFncH2x/EAQD34J6xXBuELAMZmfvRNZ4WyKjwpS4AQVYNB6q0H0tg4Oa5AwY56fLM/SuCkCx3+nry91SxSl1yYEzA6/wBPatpp5zuUD3NauGFA+tbSyxAgE0KhJdJ1WC3eSDypHsa48v3UfWsuWGWJETxRxYKD1oYbgxyPY8Gg1pcsTC3atpA3bSe+81ulCo71lCB2Vl6jwXw6xbt2tTqNl22zOptb3VvSARPlqSszjv7VI8Tv23cslsIpPpUEwo6CWJP68zxSFxM+mSOhiul9PxCR2mgxzw0tJkH2Wi8o97Wn+Vft/wA0rtLGe5/U03o9Ol1oLhCTA3EAAe5OBQbun9bIMkMQIIIIBI5H0zxVG0yROy0ogywVTzA4/vRrGqNq6twKjbG3bXEq0dCOtM+C662jhbogEgEnp0JpTWtDttONzZHacV14ukxzGkOkmZHDlx1JSNcZNkPVau5eZnaSzGSf7e3SBRtG2wg8E4ZiJAX0kY64zW/EPCLthtl8G28Btr4IBAK/UgzQUIL9l9pxAAxJ5+tDC5mVAN7Rfv8AorOghUfxBZFpgqX1uA213NbODJJKmPcAwfap2jQb1+LPtzxjuZ9qaveQoO3zSNo8s+kevdndj4YnAzMZoFneSrGYztjHA4nvEYpwZxXi1kc+G+63/Gye8bsoLoNq2yIFQ+XeBUqTypkywmSCOhHUUMbVshpBferQC24QHmQRs2ExnJx2NM/iPwt7d0Bn/wBRKJcZ0aQQxIHqzxxnriOlAe5FhcKsXJBWDcJE7ZPIXJ6xMQogmnAh1SR5+eqANgufSgQ7SQJ3BiCp/wBvAAIPJyJkY4qhb/LYeW6yLzCUEAfEIS5tJZWWYxjmM0K4bgt6a6yuFltjbyd5UpuC8hIn75zRQ7G63Qm8ZkTcDEnJe36iRJMKORIBrrbra3l/134fCVMWLzYAG0lVTeQdwwuMkkEQOCMYgAme7tk7CcHBPQdvvjJAIC+nkkLQtOFbaPhIjqCTC9QSAoySeeMmsuXiQIbcT3kcGMEROCSeJOetdDTEysnvwjYtm4z3Gj07QI98n/PevQeLaPTmy4DAEiAYHcV5jwuyS/X5mqXiemOw14WLpf8AtCSrNPhUDQWySR6ZAjMD1cD6biJJEe4GQ9eZre7a0zCspWJB3ciD34zAbjmkcrmSBM9cEKwGBzOB9B3NMttaSWb0su3I5nAIY4Ek9GAmOOfdMhsbhRS9y64CxKjdbEL6V3DdtET5eOfV1ngTCmuA8uVIIZ3MtbCtiIlhK5JJChjBGelOXXOGAKkFADDMoyxBBbk+mIMg56A0prXJt7fUPzGM7pk4zskBe+4czxioVQYMXt149/yssuRbvrNsogcEqwJAMz6lMbvSeMSOtIX7a7tiMCsyCVgtjnrE9veqWvD2tWQ21Gt3AN1ti6I4IJOZ394nmaUvWnvXiFCO5YsCkgkAbsBsxAJyJ7kmubEQWugbwCNNO/2mamfF0HkWSLOwbB69yk3WPxE7cgAwoU8cmo5tQwlSO2areLaOytu15V0O7W0a6OBbdgCF3HHuc478gT9Pd2swZRdEMskn0mMMCpyVOR0PvXNjCAG9Bw5osVDxS9ZCWxZuXC5tr5obCBgFlQDzmc8dpnEi6uZBUdQJ9zj9PbpTequowhF2sBBO4+owOhMD6UqIMBi0qIHbkmB2yT96riy4wCQeY6/PFZiKmputb8ou3lBg4QZG4AgH7E/c13/p2KblEw0HMYo+v8EKW7d1GW5bcCWTcfLb/wC25KgB/bMitjxU27PlqMs7En2KoAP0P3Fc+Gp0m1SKpgbxxRc4x4VMvRicGIPWhrcYcE/Q0Y/zGJHQg00rW1sIxRy5ZhJA2R7HkmlqNzOJnn3CINkv5rDMmO5zXoPC/wAUStvT6prj6VXDbQ7AgZkKMj5cR+3mPNMQePas2A5n7j+1czgXNLQTfhZGyJqLqlmKiFJMA5MdM1qmbNyAB+T9QJ+sispIItCyW3HqST1zQ/LOPevX+EGxpLdnVA271whyLT2vMCuNoAcEjBEmRMEDvUDxHxRrztcc+pjJgAfQRwAMfKrsqU6rNbgwheUNNGVIJgQZyAR9jgj50qzQ5ODk8YB+3SsYkt1/eiKAFIKyTjk4+nWqNbmtp6raJ3TLZ2nzFO4gbSpiDmZnnpXFnXGzdW4qoxUnDqGUyIyDzz94omj0BJThyYIXeF68erFL6wlXaAAdzCIBjPAmuv8AyFM/TaHMAn3EDXb0SUzc3XF28bjFnOTkk9flW2slX2F1IABlSGGQDyDnn6ZoTWYjceQDgzE9Mdfbp1o2jlrkKGOMD4icDEfTiuagJe0Hcjj7pzotraLKTbUkAS0CdomCT2EkZxyK1pl9ahZJkmMnpwO5qh4ul5YN1TZZ0B2xsldzADbA5Kz9Aanodu0bNrSTv3HI9Pbtnjv7VRrMlfkCLx3Hn56JSZanvFLjTsCNZUhQ9pQw+EtyrGSczk9a0rfkf7YADgpcBi4SAQFI34X1TMcgZNd+IX2CEF94cKDcZZbaC5wWJKicYOQBWW9SnkNa8vcwIK3FJ4BcbYPG4uMj+UYM1W2apmMHyiZ03t0Q4QuktBbVm5CMC7yoczI2YcH4faOeZxTlsF7v5YRn838q2GZhHqYiWOVwMEhjPWlrOmAWybdxDce7IVfiU+kAMZXa07hnGMHNM+LWXQ3luWyXF4h7rMWMwQUwdhk5J5x2rta6Glx7sPMdlDdEFsbU23A6kgbn3BlO3eQEDFtikn1AZwMcF/w3QbhvZSC0kTMwSTmTyZ6e1L+H6Q3nUfEoAJf1SuI8rJAjk4B+LnEV7S1YjpWFSXk7Dv2RiyX8F8LG6Yqt4l4ZKEQOPam/C7PH3qjrbWK8PEVC6tmVmjwr5vf8LEEEYODURrLK20kKQ6iWB2eqBumDCxg5M5gcx9Av2ckR71538ReGyA6puZOFjnIMHOR/zXsOqnIKg2t5fwpRsvO37CRMzbBTzCdrHdkDypYs9vYMDqFBPApXVMTaUMqn1t+ZtKsTiBuOCOyiINMEMb1kKu9iV222WQTI/LCzJSfSACAY4rWs0rLaUswQecwayG9SOCebR+AdAfmMxVXPDw6OH4S8Eq7KmrJtG04V/Q4WLcggztIMp7R/Yo6xCbjbgNwYyVgLHsoAgf06YqkNQlnVF7G28FYupcEAn4oIYAsIwcLJ7dUrV9hdW4ko+6PQNgCwBAI9iR79ea460FrpN52sNOmqI2THia3fJts6qEAUWz6Nx+HmDujtu+nWp2m0+8kpA2qWILAYGSBJ9R7AZPvRtdC7Yy8LIMERtXbGMY+dDNlmYuRInJRfSCZgGBAmDHyqOKzOiNQBw74W1RbAWamyQCSjKIlSRG7jIPWg3ERVXLbisnEANLCJ/iECZ94q94/4Les2rbXSClxFa1LZ9SIxEHgCR+ledU4iBI6/370cTTDSA3caxz78kWmV2t24VKhmKSCQD6ZEwSPqY+Zp7Ta42gSAPVKyVBx1ieOf2pBrXBWduAccMZ9M8GYMfI4EVRUqLQ3scuwCBQeBbltxyJmI/wDGp4Hw1vCQDxtb1Wqfap2pYkwDIgGJrdlre0BgZHJo1w7XPlkwRBznAznoMc1o+HXDbF0KdjEgMZgkcieJ9vnT4hhzudMm8xp1CDTYBDvWVJG0z7cfvVPUfhjUJp01IUNZc7QysrQ38rAGVNSWDLyDVDwXxkWXBdFuJuUsrKGkAgwCfhmIMRIxXK6oGtLokpoUogVlN+Ia/wAy67qoRWYkKOAOgyayoBxNyEUmENETaAZz8q4a5966tWSYPTvTwsnND4lsuK3l2yoIJVgSp/8AyjMfKg6nUBrtwwoVnZgFBgZMBZgxmIx0nii3r6qRtEkcHikviboJP0En9qrmgZWnfotCp6XS7huN4JtgrIySe3yig33IcPCttbcQwkHIOR1B6itWgCy7jtUETg5H2ousubXJVQRuaNw6dMd8jFdGLylggX6zNuE25JGTKRU98D9fpTiMEuxbYkAKVJG0ztB4k8E4+QoviHhjaYxc2MxUEhWDQWEgSMTHMTExSejWWkRIAxEntgde9bDAtqNbzHpy4ouNivSeM+PXmupe1CWjdtqEVdquhzdILLMGN575C15/aIVpWZiJJMgAgkdBmPvVe7p7beSq3V2kbblx0KhHlycAEzt2gETMj3qPpUDXBIAE5I6AD5x71TLmxGUXuIBv8IT4ZVnxPUIqErbKswUAMf8AbMuzQBggjoYiTil7d22th0ZN1wsCH3SIG6RAGPUwMzOBVP8AEGn01lAtq6L/AOWu1lUbWuF7m4N/KAnYEzHzqNp7yrbcPggYTaPUfVJJ6AHbjr7RT5g11S/HbS6GsJzU2LSWrPl3i11mJddhXyzAgFiSH68ARHvRbumc2dq6hHXzdosq5ydp/NFsjC9A0TmMcVK08EKrA7S4np89uDBIxwflXpPDPDkNw3irIJ9CsZiMCSANx96LnmpTJaLfwO+aIEFX/CbOxQLhZnPLGegAAg8AAARVUOOBOcf59Km2rhpi05LD2z/b+tdOQ06cTPNbUr03hzj3p7WOI61K8NM0/rOOa+fqferjRQtWw3de1J33X3NE17HJ7ZpJ7le7hbshQOq8p4p4btuqWuMlrcACdx8tDExEkgZMDPtUrVC2pG255nrgQCoIB9LgmCZHQiRHvXrfE9Kt5dr95EczXmdXbCBVFuGV43+piVPQgmABMgxP9YNpvp5m66/H6RdFii3NXYt6rfpkd7fOy8F3zyQwQgR7D96nafU7L6sAmWIZNpKifTwT0DY7QDXGh1AVjuDFSJIRvUIIyDBzHcH9K68O1W26pcb1b0lQ0GY2hpjoSD7x9lqVg9jjO/p3+SlDYKL4tdBCKRtQCPSSc43MQTAJifTFLWNaQWRWY2niV+ENtJ2syqYkcjkCTVn8QNp3W0NOri9sQXJwGcKg9AnqQeImpGkQAOjl1vBgqjAAXPmKwPXiI7H2pcWAA2+w9evf5RYj+MXbhQb7z3IUKFYEBAAoCrOIgDI/lz0qa7gogCQQuWBMk7mg5wPTAgYxPM1U8aa2zMVQptVVeHBLFUUbojExP/NSbLkRuwrD9PanxcZmxoRxnfie9phZh1WWgxHLbJBxMbukjvE5p60bQH5qbp3AHcRB/rkih6xbI8s2HuepR5ikQA8nCmfUvUHkTFbvONqoVBh2YGYInaDPSPSI+vtXLhRlqwIPUSEXXCS1JjAESBRme41lEltoJIG8xmQSF4B9xQdQB9R79O1Ds3GHwmKWrIqO58OqLdF27suDnHXNDAB9qav3A3xCI6j+tBGmaCyglBywBgZAz2yQKk4QdLfCKxbOPiX6kD96yhfb9aypwsn7FtEQO+26XVoQNBtsGHqYdcA44g84ilN5Pc9AM0NUPPHvW0OcUWhwRT+h8Ne66WxtUsYAJA+56UpqbJt3HQ8qxU/QkUa3pjukw0HO6Y+sGTS11/UcL9BjnmKu8QPF9yXVNJbdgAokDJkit6kn0kCYLEgnp6fea40drcVWDBPqMHA+nandZcVbk7QwBaJ4OBHv2MYPyp8QS5jTeevxp8rNtKmL3IPHA/r2FOh996baeWYGJJj0qJznkE/XsKZ8Y0X+kYILi3GZAWKHcoZgGiYyQCJGcz2pPw21vuQxbaAC0H+HA+2RVcMyKrWcxwHS6Vx8JKo6vTHyUW2SQQWEsCSJKx6cZbpSWRtt+Z6d27bERgZPXoBFVtVrbNlrd7RK0I25fNAeHyOCIK8c9evFQ0fIMPv3dO0CI67p/pRzNFcujcaTEcJ59FoML0PjnhjWkm+qWjsVxan1EMzIAu0RugFvYdzipqi0NNc9R88kegoY2ySSHnkQAVI7Zwa7vo921vYuyoobcxyF3sgiem8kD5HtQbJBtuzkSxkS53DJJaCIM8TM9etUe7M555HvggBEIGjV2BCYMiTPSCK9nYG1AoOB+/U/eo3hAAXcODxjkdCaqI1LgASSZsncqNp6Pp7mT/nGP3mpq3YzRrNyK9GsfCkC9P4dfI7U9qtSY6V5zRakD/o01qNWCP8Aivn6jf8AUVxogaq7SIfHyxWr1750qbmT75/p/avawpgKLl2z5rz3jmnbzVdTgkbx9R/b9Ksu1L3W/wC6njmk05GyLV5rwa+Ld5WcEoMMEgEjqAWEAx3FHsG350kNbtOxAiHZXCjauSCRu2ycdY4iuxfC3cj1CQfTux3iROOk80vo9MDdCkhVyVdgVEqu7bifUSFECYJ7ZrjpEiiSOOvl+ViLqh+JtFst2T5i3AyK4UNlCwBZWEkL7ERPbuhptBK+cobYhALQT6mnYpgYmCB8q34lorlraz24VlS4rGYdWCkGSRIyAY4/WltO7K8EhQxkqDjEkYnp0/5NUxTy7UbAe/MeSVoTPi7IS+0jcAJ9MbsAkGTkgyOBSjPcdVBYFVWAMYBZmjA5kn71Y8b1we2Ee1at7B6HVRLnEkwJ3EgST3PNRH07oqORC3Fkdiu5lOJnlSO+Kpi7EE8LgSN9x+d9VmbodlWIn1bQRwMA+/Qdc/OmdRaE+pipklREiffOOnem/E79krbOn3qSii8pK7TcBMMoAmCBPsSR1FM3PDy9jf5lq2Edsu5BYwPSoAz3+ZNcdGnFUgQ7vyTl3huvPXzOeaonyhpk3W7nmbzLY2bSMAZndOemJ5qa6HLdP70Sy6bYYZ7jr7UpdBM7rLThcFSSOoPIrrS6rYepUkbkmAwBBhu4rerswAYie39KCgnBqT6YJyi6MrWouBnZgoUEkhRwJPA9hWUUWPf/AONZSRFkZT3hHhF/VuLentNcc5hc4HJPYUHWaVbNwqTJUwYMyRgwcYnirx8StWLNv/SXLgdrJXUZI9RPAiBtIjknr9fLC2SR7mJNO2u2oyYMzvayWDK3qL+49h2H+ZrenUAgtx2Oe4/fvTXh+ot27ilkF0AywLbA0dAenzpY3x5pcDaNxYDmMkgcZ/rTtygB07+iKo+FeJvYINl3VyYYcqQOJB5zPy+tc+J3G3hh8Ulp7YQk54rPCXiFBUtcO0Su4/TtM0TW7Eu/mAuAWG0GJMADI4EwfpXTiwfotMzytbT3OuyRkSVMUnJicdTx9/2ous1Dtd3XCC0KCQAMKqqPhAGAAKN43oksuqW7i3fSCzpO0sckAnnbxOMg0jJGOh5j6H696gPAY75JtVd0hS6UGoYpbYwz87BjMKBOBge4qfDYfi3JUZByQf1gzNasWWa3sGWLSMjsO9DCLvAM4+Lrx0BmqsqPqVM5NyR5n4QIACt+P665qSrXFRNltVItiFCAvEiTGXgifak9Dpje3MzY3cQB1npgf90XxG7aAVdO14WnVVcXDliHYkenGzeAfnNO6c7UAAA+VXhrnvnTlvp5eyw0CatrHFGQ0pbuGjq/tXTQyNbDUDKOzcfP9s0VXpVWzx/n+RRA3t+3961V4IWCoWL0UV7+KnJc9j+ldNc9jXkP+5VGi7e5QHfj/P8AMxWi/t+1Dc44/avSoPgKZXbmhNWeZjihu9dL3NIugEprNAHIPBEifbtUjR6bdc8tSCQS4MwIUFjz7LjvxzFXVumaleJQGkgcgj+tee9lNtMubxTarXieta4LaXLpKqqqAci0PTgAciAp79Ola0mptqj2oDuxGy7xCjcGWIkgyCJiNv0onjF8MltBYtowRIdMs5MZaP4jnHM/ShaLRF0e76VFohWUwMtMRJB/hboY460uK58Bx48++CVqT1rSzAEcnsOOZNBAAjJBghv87f2rWogs3eSf3rgJPB4Ga53VJMuuU8Lu0k5zgjpjnr2qvc07t6rYUlcwYyNzHrz8q512vV7aeUgU7VW9658xgW23NpypAEEj9N0HeudVRMAvuMiP4MRB+e6q4UMFU5jblY/3KV0wptx/STII3f36dq3/APT3NvzVU+WWKT/5AAxI6wQaDfbJEROaLbNzy4BbaGnbuwDAE7e8Rmg45nGRP7RGiCt0jHTsf8xXp9JZ0mo0jSLq6tGVVg7luKSAAQx3BhwIxAGJzXndROA4APfuPes02sa2QU6EHPEj2FRc6pSDmxfmtAN1vWaJ7bslxWVlMFSII9iDmsomv8WuXrjXbh3O5liep+taqDS+L6ooWmvuk7WjPMA5EgRIxgn70W/4lcubQzSFIge+Mnv0rKyrREFZNNrjbAAgYgLAOJ6mKSPiFz+b9B8+1brKLqheZPwFohVNLbvuNyNAE5x/CC5+wM0r4jdZXUryJgkA8BTOcGsrK9D/ACFFjKbS0cfwp03EkqcrGccwB8qx1hiAZ7/OsrK8xVVHwzWvp4u2nIdWwR3xE985oYUwF2IDu3buWmI2z/L1j9aysr0P8fQbUfJ2I/P6U3mE0om4NxJ2DaoJn/oZ4p8cVusqNJ5e5zjunIgItujCtVlei3RIurZ/X/P2ooNZWVzvNkV0prc1lZXnO+5OuJrkmt1ld1HRIUEHn5/8/wBa5cVlZXU3RBAPNKa+2GUz8x86ysrixH2nqmakXICqSxVhwR1I4MgczQzdO/LFtxkz1nMnufetVlcxrF4AI03372RiEC+JZoHU1pACMCCoOe4/vWqypDVFatrmT/hqvfuooBdC2SBDbf4mnoaysroouLHy39/KU3ClapxOJjpXCXCpxWVlLVcXOJWai33DCRgjkdPmKxtOyRvGGAYZ6Hg44rKytTEyTss6y2DGJH1Wa3WVlM+kwOIhCV//2Q=="/>
          <p:cNvSpPr>
            <a:spLocks noChangeAspect="1" noChangeArrowheads="1"/>
          </p:cNvSpPr>
          <p:nvPr/>
        </p:nvSpPr>
        <p:spPr bwMode="auto">
          <a:xfrm>
            <a:off x="63500" y="-1555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10" name="灯片编号占位符 9"/>
          <p:cNvSpPr>
            <a:spLocks noGrp="1"/>
          </p:cNvSpPr>
          <p:nvPr>
            <p:ph type="sldNum" sz="quarter" idx="12"/>
          </p:nvPr>
        </p:nvSpPr>
        <p:spPr/>
        <p:txBody>
          <a:bodyPr/>
          <a:lstStyle/>
          <a:p>
            <a:fld id="{042AED99-7FB4-404E-8A97-64753DCE42EC}" type="slidenum">
              <a:rPr kumimoji="0" lang="en-US" smtClean="0"/>
              <a:pPr/>
              <a:t>3</a:t>
            </a:fld>
            <a:endParaRPr kumimoji="0" lang="en-US"/>
          </a:p>
        </p:txBody>
      </p:sp>
    </p:spTree>
    <p:extLst>
      <p:ext uri="{BB962C8B-B14F-4D97-AF65-F5344CB8AC3E}">
        <p14:creationId xmlns:p14="http://schemas.microsoft.com/office/powerpoint/2010/main" val="3894880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Addressing</a:t>
            </a:r>
            <a:endParaRPr lang="zh-CN" altLang="en-US" dirty="0"/>
          </a:p>
        </p:txBody>
      </p:sp>
      <p:sp>
        <p:nvSpPr>
          <p:cNvPr id="3" name="内容占位符 2"/>
          <p:cNvSpPr>
            <a:spLocks noGrp="1"/>
          </p:cNvSpPr>
          <p:nvPr>
            <p:ph idx="1"/>
          </p:nvPr>
        </p:nvSpPr>
        <p:spPr/>
        <p:txBody>
          <a:bodyPr>
            <a:normAutofit/>
          </a:bodyPr>
          <a:lstStyle/>
          <a:p>
            <a:r>
              <a:rPr lang="en-US" altLang="zh-CN" dirty="0"/>
              <a:t>The hosts are given addresses of the form 10.pod.switch.ID, </a:t>
            </a:r>
          </a:p>
          <a:p>
            <a:pPr lvl="1"/>
            <a:r>
              <a:rPr lang="en-US" altLang="zh-CN" dirty="0"/>
              <a:t>ID is the host’s position in that subnet (in [2, k/2+1], starting from left to right)</a:t>
            </a:r>
          </a:p>
          <a:p>
            <a:pPr lvl="1"/>
            <a:r>
              <a:rPr lang="en-US" altLang="zh-CN" dirty="0"/>
              <a:t>Therefore, each lower-level switch is responsible for a /24 subnet of k/2 hosts (for k &lt; 256)</a:t>
            </a:r>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30</a:t>
            </a:fld>
            <a:endParaRPr kumimoji="0" lang="en-US"/>
          </a:p>
        </p:txBody>
      </p:sp>
    </p:spTree>
    <p:extLst>
      <p:ext uri="{BB962C8B-B14F-4D97-AF65-F5344CB8AC3E}">
        <p14:creationId xmlns:p14="http://schemas.microsoft.com/office/powerpoint/2010/main" val="356695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Two-level Routing Table</a:t>
            </a:r>
            <a:endParaRPr lang="zh-CN" altLang="en-US" dirty="0"/>
          </a:p>
        </p:txBody>
      </p:sp>
      <p:sp>
        <p:nvSpPr>
          <p:cNvPr id="3" name="内容占位符 2"/>
          <p:cNvSpPr>
            <a:spLocks noGrp="1"/>
          </p:cNvSpPr>
          <p:nvPr>
            <p:ph idx="1"/>
          </p:nvPr>
        </p:nvSpPr>
        <p:spPr/>
        <p:txBody>
          <a:bodyPr>
            <a:normAutofit/>
          </a:bodyPr>
          <a:lstStyle/>
          <a:p>
            <a:r>
              <a:rPr lang="en-US" altLang="zh-CN" sz="2800" dirty="0"/>
              <a:t>Each entry in the main routing table will potentially have an additional pointer to a small secondary table of (</a:t>
            </a:r>
            <a:r>
              <a:rPr lang="en-US" altLang="zh-CN" sz="2800" i="1" dirty="0"/>
              <a:t>suffix</a:t>
            </a:r>
            <a:r>
              <a:rPr lang="en-US" altLang="zh-CN" sz="2800" dirty="0"/>
              <a:t>,</a:t>
            </a:r>
            <a:r>
              <a:rPr lang="en-US" altLang="zh-CN" sz="2800" i="1" dirty="0"/>
              <a:t> port</a:t>
            </a:r>
            <a:r>
              <a:rPr lang="en-US" altLang="zh-CN" sz="2800" dirty="0"/>
              <a:t>) entries.</a:t>
            </a:r>
          </a:p>
          <a:p>
            <a:pPr lvl="1"/>
            <a:r>
              <a:rPr lang="en-US" altLang="zh-CN" sz="2800" dirty="0"/>
              <a:t>A first-level prefix is </a:t>
            </a:r>
            <a:r>
              <a:rPr lang="en-US" altLang="zh-CN" sz="2800" dirty="0">
                <a:solidFill>
                  <a:srgbClr val="FF0000"/>
                </a:solidFill>
              </a:rPr>
              <a:t>terminating</a:t>
            </a:r>
            <a:r>
              <a:rPr lang="en-US" altLang="zh-CN" sz="2800" dirty="0"/>
              <a:t> if it does not contain any second level suffixes,</a:t>
            </a:r>
          </a:p>
          <a:p>
            <a:pPr lvl="1"/>
            <a:r>
              <a:rPr lang="en-US" altLang="zh-CN" sz="2800" dirty="0"/>
              <a:t>A secondary table may be pointed to by more than one first-level prefix. </a:t>
            </a:r>
          </a:p>
        </p:txBody>
      </p:sp>
      <p:pic>
        <p:nvPicPr>
          <p:cNvPr id="4098" name="Picture 2"/>
          <p:cNvPicPr>
            <a:picLocks noChangeAspect="1" noChangeArrowheads="1"/>
          </p:cNvPicPr>
          <p:nvPr/>
        </p:nvPicPr>
        <p:blipFill>
          <a:blip r:embed="rId2" cstate="print"/>
          <a:srcRect/>
          <a:stretch>
            <a:fillRect/>
          </a:stretch>
        </p:blipFill>
        <p:spPr bwMode="auto">
          <a:xfrm>
            <a:off x="4067944" y="5157192"/>
            <a:ext cx="4451970" cy="1364516"/>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31</a:t>
            </a:fld>
            <a:endParaRPr kumimoji="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Two-level Routing Table</a:t>
            </a:r>
            <a:endParaRPr lang="zh-CN" altLang="en-US" dirty="0"/>
          </a:p>
        </p:txBody>
      </p:sp>
      <p:sp>
        <p:nvSpPr>
          <p:cNvPr id="3" name="内容占位符 2"/>
          <p:cNvSpPr>
            <a:spLocks noGrp="1"/>
          </p:cNvSpPr>
          <p:nvPr>
            <p:ph idx="1"/>
          </p:nvPr>
        </p:nvSpPr>
        <p:spPr/>
        <p:txBody>
          <a:bodyPr>
            <a:normAutofit/>
          </a:bodyPr>
          <a:lstStyle/>
          <a:p>
            <a:r>
              <a:rPr lang="en-US" altLang="zh-CN" sz="2800" dirty="0"/>
              <a:t>Entries in the </a:t>
            </a:r>
            <a:r>
              <a:rPr lang="en-US" altLang="zh-CN" sz="2800" dirty="0">
                <a:solidFill>
                  <a:srgbClr val="FF0000"/>
                </a:solidFill>
              </a:rPr>
              <a:t>primary table </a:t>
            </a:r>
            <a:r>
              <a:rPr lang="en-US" altLang="zh-CN" sz="2800" dirty="0"/>
              <a:t>are left-handed (i.e., </a:t>
            </a:r>
            <a:r>
              <a:rPr lang="en-US" altLang="zh-CN" sz="2800" dirty="0">
                <a:solidFill>
                  <a:srgbClr val="FF0000"/>
                </a:solidFill>
              </a:rPr>
              <a:t>/</a:t>
            </a:r>
            <a:r>
              <a:rPr lang="en-US" altLang="zh-CN" sz="2800" i="1" dirty="0">
                <a:solidFill>
                  <a:srgbClr val="FF0000"/>
                </a:solidFill>
              </a:rPr>
              <a:t>m</a:t>
            </a:r>
            <a:r>
              <a:rPr lang="en-US" altLang="zh-CN" sz="2800" dirty="0">
                <a:solidFill>
                  <a:srgbClr val="FF0000"/>
                </a:solidFill>
              </a:rPr>
              <a:t> prefix</a:t>
            </a:r>
            <a:r>
              <a:rPr lang="en-US" altLang="zh-CN" sz="2800" dirty="0"/>
              <a:t> masks of the form 1</a:t>
            </a:r>
            <a:r>
              <a:rPr lang="en-US" altLang="zh-CN" sz="2800" i="1" baseline="30000" dirty="0"/>
              <a:t>m</a:t>
            </a:r>
            <a:r>
              <a:rPr lang="en-US" altLang="zh-CN" sz="2800" dirty="0"/>
              <a:t>0</a:t>
            </a:r>
            <a:r>
              <a:rPr lang="en-US" altLang="zh-CN" sz="2800" baseline="30000" dirty="0"/>
              <a:t>32−</a:t>
            </a:r>
            <a:r>
              <a:rPr lang="en-US" altLang="zh-CN" sz="2800" i="1" baseline="30000" dirty="0"/>
              <a:t>m</a:t>
            </a:r>
            <a:r>
              <a:rPr lang="en-US" altLang="zh-CN" sz="2800" dirty="0"/>
              <a:t>), entries in </a:t>
            </a:r>
            <a:r>
              <a:rPr lang="en-US" altLang="zh-CN" sz="2800" dirty="0">
                <a:solidFill>
                  <a:srgbClr val="FF0000"/>
                </a:solidFill>
              </a:rPr>
              <a:t>the secondary </a:t>
            </a:r>
            <a:r>
              <a:rPr lang="en-US" altLang="zh-CN" sz="2800" dirty="0"/>
              <a:t>tables are right-handed (i.e</a:t>
            </a:r>
            <a:r>
              <a:rPr lang="en-US" altLang="zh-CN" sz="2800" dirty="0">
                <a:solidFill>
                  <a:srgbClr val="FF0000"/>
                </a:solidFill>
              </a:rPr>
              <a:t>. /</a:t>
            </a:r>
            <a:r>
              <a:rPr lang="en-US" altLang="zh-CN" sz="2800" i="1" dirty="0">
                <a:solidFill>
                  <a:srgbClr val="FF0000"/>
                </a:solidFill>
              </a:rPr>
              <a:t>m</a:t>
            </a:r>
            <a:r>
              <a:rPr lang="en-US" altLang="zh-CN" sz="2800" dirty="0">
                <a:solidFill>
                  <a:srgbClr val="FF0000"/>
                </a:solidFill>
              </a:rPr>
              <a:t> suffix </a:t>
            </a:r>
            <a:r>
              <a:rPr lang="en-US" altLang="zh-CN" sz="2800" dirty="0"/>
              <a:t>masks of the form 0</a:t>
            </a:r>
            <a:r>
              <a:rPr lang="en-US" altLang="zh-CN" sz="2800" baseline="30000" dirty="0"/>
              <a:t>32−m</a:t>
            </a:r>
            <a:r>
              <a:rPr lang="en-US" altLang="zh-CN" sz="2800" dirty="0"/>
              <a:t>1</a:t>
            </a:r>
            <a:r>
              <a:rPr lang="en-US" altLang="zh-CN" sz="2800" i="1" baseline="30000" dirty="0"/>
              <a:t>m</a:t>
            </a:r>
            <a:r>
              <a:rPr lang="en-US" altLang="zh-CN" sz="2800" dirty="0"/>
              <a:t>). </a:t>
            </a:r>
          </a:p>
          <a:p>
            <a:r>
              <a:rPr lang="en-US" altLang="zh-CN" sz="2800" dirty="0"/>
              <a:t>If the longest-matching prefix search yields a </a:t>
            </a:r>
            <a:r>
              <a:rPr lang="en-US" altLang="zh-CN" sz="2800" dirty="0">
                <a:solidFill>
                  <a:srgbClr val="FF0000"/>
                </a:solidFill>
              </a:rPr>
              <a:t>non-terminating</a:t>
            </a:r>
            <a:r>
              <a:rPr lang="en-US" altLang="zh-CN" sz="2800" dirty="0"/>
              <a:t> prefix, then the longest-matching suffix in the secondary table is found and used.</a:t>
            </a:r>
          </a:p>
          <a:p>
            <a:endParaRPr lang="zh-CN" altLang="en-US" sz="2800" dirty="0"/>
          </a:p>
        </p:txBody>
      </p:sp>
      <p:pic>
        <p:nvPicPr>
          <p:cNvPr id="5122" name="Picture 2"/>
          <p:cNvPicPr>
            <a:picLocks noChangeAspect="1" noChangeArrowheads="1"/>
          </p:cNvPicPr>
          <p:nvPr/>
        </p:nvPicPr>
        <p:blipFill>
          <a:blip r:embed="rId3" cstate="print"/>
          <a:srcRect/>
          <a:stretch>
            <a:fillRect/>
          </a:stretch>
        </p:blipFill>
        <p:spPr bwMode="auto">
          <a:xfrm>
            <a:off x="4139952" y="5229200"/>
            <a:ext cx="4595986" cy="1408657"/>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32</a:t>
            </a:fld>
            <a:endParaRPr kumimoji="0"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84920" y="1628800"/>
            <a:ext cx="7920880" cy="4216154"/>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Two-level Routing Table</a:t>
            </a:r>
            <a:endParaRPr lang="zh-CN" altLang="en-US" dirty="0"/>
          </a:p>
        </p:txBody>
      </p:sp>
      <p:sp>
        <p:nvSpPr>
          <p:cNvPr id="3" name="内容占位符 2"/>
          <p:cNvSpPr>
            <a:spLocks noGrp="1"/>
          </p:cNvSpPr>
          <p:nvPr>
            <p:ph idx="1"/>
          </p:nvPr>
        </p:nvSpPr>
        <p:spPr>
          <a:xfrm>
            <a:off x="457200" y="1935480"/>
            <a:ext cx="8229600" cy="4733880"/>
          </a:xfrm>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The routing table of any pod switch will contain no more than </a:t>
            </a:r>
            <a:r>
              <a:rPr lang="en-US" altLang="zh-CN" i="1" dirty="0"/>
              <a:t>k</a:t>
            </a:r>
            <a:r>
              <a:rPr lang="en-US" altLang="zh-CN" dirty="0"/>
              <a:t>/2 prefixes and </a:t>
            </a:r>
            <a:r>
              <a:rPr lang="en-US" altLang="zh-CN" i="1" dirty="0"/>
              <a:t>k</a:t>
            </a:r>
            <a:r>
              <a:rPr lang="en-US" altLang="zh-CN" dirty="0"/>
              <a:t>/2 suffixes.</a:t>
            </a:r>
            <a:endParaRPr lang="zh-CN" altLang="en-US" dirty="0"/>
          </a:p>
          <a:p>
            <a:endParaRPr lang="zh-CN" altLang="en-US"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33</a:t>
            </a:fld>
            <a:endParaRPr kumimoji="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7DC601-5C8D-4DD4-AC00-54927AFDC3A8}"/>
              </a:ext>
            </a:extLst>
          </p:cNvPr>
          <p:cNvSpPr>
            <a:spLocks noGrp="1"/>
          </p:cNvSpPr>
          <p:nvPr>
            <p:ph type="title"/>
          </p:nvPr>
        </p:nvSpPr>
        <p:spPr/>
        <p:txBody>
          <a:bodyPr>
            <a:normAutofit fontScale="90000"/>
          </a:bodyPr>
          <a:lstStyle/>
          <a:p>
            <a:r>
              <a:rPr lang="en-US" altLang="zh-CN" dirty="0"/>
              <a:t>Two-Level Lookup Implementation</a:t>
            </a:r>
            <a:endParaRPr lang="zh-CN" altLang="en-US" dirty="0"/>
          </a:p>
        </p:txBody>
      </p:sp>
      <p:sp>
        <p:nvSpPr>
          <p:cNvPr id="3" name="内容占位符 2">
            <a:extLst>
              <a:ext uri="{FF2B5EF4-FFF2-40B4-BE49-F238E27FC236}">
                <a16:creationId xmlns:a16="http://schemas.microsoft.com/office/drawing/2014/main" id="{B634D4AE-F086-4EB9-A52C-DA3BAE80BBE0}"/>
              </a:ext>
            </a:extLst>
          </p:cNvPr>
          <p:cNvSpPr>
            <a:spLocks noGrp="1"/>
          </p:cNvSpPr>
          <p:nvPr>
            <p:ph idx="1"/>
          </p:nvPr>
        </p:nvSpPr>
        <p:spPr/>
        <p:txBody>
          <a:bodyPr/>
          <a:lstStyle/>
          <a:p>
            <a:r>
              <a:rPr lang="en-US" altLang="zh-CN" dirty="0"/>
              <a:t>The two-level lookup can be implemented in hardware using Content-Addressable Memory (CAM)</a:t>
            </a:r>
          </a:p>
          <a:p>
            <a:r>
              <a:rPr lang="en-US" altLang="zh-CN" dirty="0"/>
              <a:t>A CAM can perform parallel searches among all its entries in a single clock cycle.</a:t>
            </a:r>
          </a:p>
          <a:p>
            <a:r>
              <a:rPr lang="en-US" altLang="zh-CN" dirty="0"/>
              <a:t>A TCAM can store don’t care bits in addition to matching 0’s and 1’s in particular positions, making it suitable for storing variable length prefixes</a:t>
            </a:r>
            <a:endParaRPr lang="zh-CN" altLang="en-US" dirty="0"/>
          </a:p>
        </p:txBody>
      </p:sp>
      <p:sp>
        <p:nvSpPr>
          <p:cNvPr id="4" name="灯片编号占位符 3">
            <a:extLst>
              <a:ext uri="{FF2B5EF4-FFF2-40B4-BE49-F238E27FC236}">
                <a16:creationId xmlns:a16="http://schemas.microsoft.com/office/drawing/2014/main" id="{BFFD0F3B-CD2E-4AFD-889A-36A780A2AAD4}"/>
              </a:ext>
            </a:extLst>
          </p:cNvPr>
          <p:cNvSpPr>
            <a:spLocks noGrp="1"/>
          </p:cNvSpPr>
          <p:nvPr>
            <p:ph type="sldNum" sz="quarter" idx="12"/>
          </p:nvPr>
        </p:nvSpPr>
        <p:spPr/>
        <p:txBody>
          <a:bodyPr/>
          <a:lstStyle/>
          <a:p>
            <a:fld id="{042AED99-7FB4-404E-8A97-64753DCE42EC}" type="slidenum">
              <a:rPr kumimoji="0" lang="en-US" smtClean="0"/>
              <a:pPr/>
              <a:t>34</a:t>
            </a:fld>
            <a:endParaRPr kumimoji="0" lang="en-US"/>
          </a:p>
        </p:txBody>
      </p:sp>
    </p:spTree>
    <p:extLst>
      <p:ext uri="{BB962C8B-B14F-4D97-AF65-F5344CB8AC3E}">
        <p14:creationId xmlns:p14="http://schemas.microsoft.com/office/powerpoint/2010/main" val="1769736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34D4AE-F086-4EB9-A52C-DA3BAE80BBE0}"/>
              </a:ext>
            </a:extLst>
          </p:cNvPr>
          <p:cNvSpPr>
            <a:spLocks noGrp="1"/>
          </p:cNvSpPr>
          <p:nvPr>
            <p:ph idx="1"/>
          </p:nvPr>
        </p:nvSpPr>
        <p:spPr>
          <a:xfrm>
            <a:off x="367544" y="2040955"/>
            <a:ext cx="8408912" cy="4680520"/>
          </a:xfrm>
        </p:spPr>
        <p:txBody>
          <a:bodyPr>
            <a:normAutofit/>
          </a:bodyPr>
          <a:lstStyle/>
          <a:p>
            <a:r>
              <a:rPr lang="en-US" altLang="zh-CN" dirty="0"/>
              <a:t>​​Hardware Structure​​: use a TCAM that stores both prefixes and suffixes. This TCAM directly indexes a RAM which contains the corresponding next-hop IP address and output port.</a:t>
            </a:r>
          </a:p>
          <a:p>
            <a:r>
              <a:rPr lang="en-US" altLang="zh-CN" dirty="0"/>
              <a:t>​​Storage and Priority Encoding​​: Left-handed (prefix) entries are stored at lower numerical addresses, while right-handed (suffix) entries are stored at higher addresses. </a:t>
            </a:r>
          </a:p>
          <a:p>
            <a:r>
              <a:rPr lang="en-US" altLang="zh-CN" dirty="0"/>
              <a:t>The CAM output always select the entry with the smallest matching address, ensuring a left-handed entry is chosen when both a prefix and a suffix match.</a:t>
            </a:r>
          </a:p>
          <a:p>
            <a:pPr marL="0" indent="0">
              <a:buNone/>
            </a:pPr>
            <a:endParaRPr lang="zh-CN" altLang="en-US" dirty="0"/>
          </a:p>
        </p:txBody>
      </p:sp>
      <p:sp>
        <p:nvSpPr>
          <p:cNvPr id="4" name="灯片编号占位符 3">
            <a:extLst>
              <a:ext uri="{FF2B5EF4-FFF2-40B4-BE49-F238E27FC236}">
                <a16:creationId xmlns:a16="http://schemas.microsoft.com/office/drawing/2014/main" id="{BFFD0F3B-CD2E-4AFD-889A-36A780A2AAD4}"/>
              </a:ext>
            </a:extLst>
          </p:cNvPr>
          <p:cNvSpPr>
            <a:spLocks noGrp="1"/>
          </p:cNvSpPr>
          <p:nvPr>
            <p:ph type="sldNum" sz="quarter" idx="12"/>
          </p:nvPr>
        </p:nvSpPr>
        <p:spPr/>
        <p:txBody>
          <a:bodyPr/>
          <a:lstStyle/>
          <a:p>
            <a:fld id="{042AED99-7FB4-404E-8A97-64753DCE42EC}" type="slidenum">
              <a:rPr kumimoji="0" lang="en-US" smtClean="0"/>
              <a:pPr/>
              <a:t>35</a:t>
            </a:fld>
            <a:endParaRPr kumimoji="0" lang="en-US"/>
          </a:p>
        </p:txBody>
      </p:sp>
      <p:sp>
        <p:nvSpPr>
          <p:cNvPr id="9" name="标题 1">
            <a:extLst>
              <a:ext uri="{FF2B5EF4-FFF2-40B4-BE49-F238E27FC236}">
                <a16:creationId xmlns:a16="http://schemas.microsoft.com/office/drawing/2014/main" id="{5218E4AA-F3C4-4F21-9A8E-CE78B37F02F2}"/>
              </a:ext>
            </a:extLst>
          </p:cNvPr>
          <p:cNvSpPr txBox="1">
            <a:spLocks/>
          </p:cNvSpPr>
          <p:nvPr/>
        </p:nvSpPr>
        <p:spPr>
          <a:xfrm>
            <a:off x="609600" y="856488"/>
            <a:ext cx="8229600" cy="1143000"/>
          </a:xfrm>
          <a:prstGeom prst="rect">
            <a:avLst/>
          </a:prstGeom>
        </p:spPr>
        <p:txBody>
          <a:bodyPr vert="horz" lIns="0" rIns="0" bIns="0" anchor="b">
            <a:normAutofit fontScale="9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a:t>Two-Level Lookup Implementation</a:t>
            </a:r>
            <a:endParaRPr lang="zh-CN" altLang="en-US" dirty="0"/>
          </a:p>
        </p:txBody>
      </p:sp>
    </p:spTree>
    <p:extLst>
      <p:ext uri="{BB962C8B-B14F-4D97-AF65-F5344CB8AC3E}">
        <p14:creationId xmlns:p14="http://schemas.microsoft.com/office/powerpoint/2010/main" val="311028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C8B3A92-F2A5-42A4-B826-CE0D5C8FC0FB}"/>
              </a:ext>
            </a:extLst>
          </p:cNvPr>
          <p:cNvPicPr>
            <a:picLocks noChangeAspect="1"/>
          </p:cNvPicPr>
          <p:nvPr/>
        </p:nvPicPr>
        <p:blipFill>
          <a:blip r:embed="rId2"/>
          <a:stretch>
            <a:fillRect/>
          </a:stretch>
        </p:blipFill>
        <p:spPr>
          <a:xfrm>
            <a:off x="1295400" y="4997450"/>
            <a:ext cx="6629400" cy="1724025"/>
          </a:xfrm>
          <a:prstGeom prst="rect">
            <a:avLst/>
          </a:prstGeom>
        </p:spPr>
      </p:pic>
      <p:sp>
        <p:nvSpPr>
          <p:cNvPr id="3" name="内容占位符 2">
            <a:extLst>
              <a:ext uri="{FF2B5EF4-FFF2-40B4-BE49-F238E27FC236}">
                <a16:creationId xmlns:a16="http://schemas.microsoft.com/office/drawing/2014/main" id="{B634D4AE-F086-4EB9-A52C-DA3BAE80BBE0}"/>
              </a:ext>
            </a:extLst>
          </p:cNvPr>
          <p:cNvSpPr>
            <a:spLocks noGrp="1"/>
          </p:cNvSpPr>
          <p:nvPr>
            <p:ph idx="1"/>
          </p:nvPr>
        </p:nvSpPr>
        <p:spPr>
          <a:xfrm>
            <a:off x="347605" y="1644452"/>
            <a:ext cx="8820472" cy="4032448"/>
          </a:xfrm>
        </p:spPr>
        <p:txBody>
          <a:bodyPr>
            <a:normAutofit/>
          </a:bodyPr>
          <a:lstStyle/>
          <a:p>
            <a:r>
              <a:rPr lang="en-US" altLang="zh-CN" dirty="0"/>
              <a:t>​​Routing Semantics and Example​​: This design ensures correct longest-prefix-match semantics. </a:t>
            </a:r>
          </a:p>
          <a:p>
            <a:r>
              <a:rPr lang="en-US" altLang="zh-CN" dirty="0"/>
              <a:t>For example, using the routing table in Figure below, a packet with destination IP address 10.2.0.3 matches the left-handed entry 10.2.0.X and the right-handed entry X.X.X.3. The packet is correctly forwarded on port 0. However, a packet with destination IP address 10.3.1.2 matches only the right-handed entry X.X.X.2 and is forwarded on port 2.</a:t>
            </a:r>
          </a:p>
          <a:p>
            <a:endParaRPr lang="zh-CN" altLang="en-US" dirty="0"/>
          </a:p>
        </p:txBody>
      </p:sp>
      <p:sp>
        <p:nvSpPr>
          <p:cNvPr id="4" name="灯片编号占位符 3">
            <a:extLst>
              <a:ext uri="{FF2B5EF4-FFF2-40B4-BE49-F238E27FC236}">
                <a16:creationId xmlns:a16="http://schemas.microsoft.com/office/drawing/2014/main" id="{BFFD0F3B-CD2E-4AFD-889A-36A780A2AAD4}"/>
              </a:ext>
            </a:extLst>
          </p:cNvPr>
          <p:cNvSpPr>
            <a:spLocks noGrp="1"/>
          </p:cNvSpPr>
          <p:nvPr>
            <p:ph type="sldNum" sz="quarter" idx="12"/>
          </p:nvPr>
        </p:nvSpPr>
        <p:spPr/>
        <p:txBody>
          <a:bodyPr/>
          <a:lstStyle/>
          <a:p>
            <a:fld id="{042AED99-7FB4-404E-8A97-64753DCE42EC}" type="slidenum">
              <a:rPr kumimoji="0" lang="en-US" smtClean="0"/>
              <a:pPr/>
              <a:t>36</a:t>
            </a:fld>
            <a:endParaRPr kumimoji="0" lang="en-US"/>
          </a:p>
        </p:txBody>
      </p:sp>
      <p:sp>
        <p:nvSpPr>
          <p:cNvPr id="8" name="标题 1">
            <a:extLst>
              <a:ext uri="{FF2B5EF4-FFF2-40B4-BE49-F238E27FC236}">
                <a16:creationId xmlns:a16="http://schemas.microsoft.com/office/drawing/2014/main" id="{886D99FA-8167-40AF-B082-A3E9120872E1}"/>
              </a:ext>
            </a:extLst>
          </p:cNvPr>
          <p:cNvSpPr txBox="1">
            <a:spLocks/>
          </p:cNvSpPr>
          <p:nvPr/>
        </p:nvSpPr>
        <p:spPr>
          <a:xfrm>
            <a:off x="618964" y="477460"/>
            <a:ext cx="8229600" cy="1143000"/>
          </a:xfrm>
          <a:prstGeom prst="rect">
            <a:avLst/>
          </a:prstGeom>
        </p:spPr>
        <p:txBody>
          <a:bodyPr vert="horz" lIns="0" rIns="0" bIns="0" anchor="b">
            <a:normAutofit fontScale="90000"/>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r>
              <a:rPr lang="en-US" altLang="zh-CN" dirty="0"/>
              <a:t>Two-Level Lookup Implementation</a:t>
            </a:r>
            <a:endParaRPr lang="zh-CN" altLang="en-US" dirty="0"/>
          </a:p>
        </p:txBody>
      </p:sp>
    </p:spTree>
    <p:extLst>
      <p:ext uri="{BB962C8B-B14F-4D97-AF65-F5344CB8AC3E}">
        <p14:creationId xmlns:p14="http://schemas.microsoft.com/office/powerpoint/2010/main" val="2613552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Routing Algorithm</a:t>
            </a:r>
            <a:endParaRPr lang="zh-CN" altLang="en-US" dirty="0"/>
          </a:p>
        </p:txBody>
      </p:sp>
      <p:sp>
        <p:nvSpPr>
          <p:cNvPr id="3" name="内容占位符 2"/>
          <p:cNvSpPr>
            <a:spLocks noGrp="1"/>
          </p:cNvSpPr>
          <p:nvPr>
            <p:ph idx="1"/>
          </p:nvPr>
        </p:nvSpPr>
        <p:spPr/>
        <p:txBody>
          <a:bodyPr>
            <a:normAutofit/>
          </a:bodyPr>
          <a:lstStyle/>
          <a:p>
            <a:r>
              <a:rPr lang="en-US" altLang="zh-CN" sz="2800" dirty="0"/>
              <a:t>Pod switches</a:t>
            </a:r>
          </a:p>
          <a:p>
            <a:pPr lvl="1"/>
            <a:r>
              <a:rPr lang="en-US" altLang="zh-CN" sz="2800" dirty="0"/>
              <a:t>If a host sends a packet to another host in the same pod but on a different subnet, then all upper-level switches in that pod will have a </a:t>
            </a:r>
            <a:r>
              <a:rPr lang="en-US" altLang="zh-CN" sz="2800" dirty="0">
                <a:solidFill>
                  <a:srgbClr val="FF0000"/>
                </a:solidFill>
              </a:rPr>
              <a:t>terminating prefix pointing to the destination subnet’s switch</a:t>
            </a:r>
            <a:r>
              <a:rPr lang="en-US" altLang="zh-CN" sz="2800" dirty="0"/>
              <a:t>.</a:t>
            </a:r>
          </a:p>
          <a:p>
            <a:pPr lvl="1"/>
            <a:endParaRPr lang="en-US" altLang="zh-CN" sz="2800" dirty="0"/>
          </a:p>
        </p:txBody>
      </p:sp>
      <p:pic>
        <p:nvPicPr>
          <p:cNvPr id="1026" name="Picture 2"/>
          <p:cNvPicPr>
            <a:picLocks noChangeAspect="1" noChangeArrowheads="1"/>
          </p:cNvPicPr>
          <p:nvPr/>
        </p:nvPicPr>
        <p:blipFill>
          <a:blip r:embed="rId2" cstate="print"/>
          <a:srcRect/>
          <a:stretch>
            <a:fillRect/>
          </a:stretch>
        </p:blipFill>
        <p:spPr bwMode="auto">
          <a:xfrm>
            <a:off x="539552" y="4293096"/>
            <a:ext cx="2102807" cy="234888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37</a:t>
            </a:fld>
            <a:endParaRPr kumimoji="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Routing Algorithm</a:t>
            </a:r>
            <a:endParaRPr lang="zh-CN" altLang="en-US" dirty="0"/>
          </a:p>
        </p:txBody>
      </p:sp>
      <p:sp>
        <p:nvSpPr>
          <p:cNvPr id="3" name="内容占位符 2"/>
          <p:cNvSpPr>
            <a:spLocks noGrp="1"/>
          </p:cNvSpPr>
          <p:nvPr>
            <p:ph idx="1"/>
          </p:nvPr>
        </p:nvSpPr>
        <p:spPr>
          <a:xfrm>
            <a:off x="457200" y="1844824"/>
            <a:ext cx="8229600" cy="4479776"/>
          </a:xfrm>
        </p:spPr>
        <p:txBody>
          <a:bodyPr>
            <a:normAutofit/>
          </a:bodyPr>
          <a:lstStyle/>
          <a:p>
            <a:r>
              <a:rPr lang="en-US" altLang="zh-CN" sz="2800" dirty="0"/>
              <a:t>Pod switches</a:t>
            </a:r>
          </a:p>
          <a:p>
            <a:pPr lvl="1"/>
            <a:r>
              <a:rPr lang="en-US" altLang="zh-CN" dirty="0"/>
              <a:t>For all other outgoing inter-pod traffic, the pod switches have </a:t>
            </a:r>
            <a:r>
              <a:rPr lang="en-US" altLang="zh-CN" dirty="0">
                <a:solidFill>
                  <a:srgbClr val="FF0000"/>
                </a:solidFill>
              </a:rPr>
              <a:t>a default /0 prefix with a secondary table matching host IDs</a:t>
            </a:r>
            <a:r>
              <a:rPr lang="en-US" altLang="zh-CN" dirty="0"/>
              <a:t>. </a:t>
            </a:r>
            <a:r>
              <a:rPr lang="en-US" altLang="zh-CN" dirty="0">
                <a:solidFill>
                  <a:srgbClr val="FF0000"/>
                </a:solidFill>
              </a:rPr>
              <a:t>Employ the host IDs as a source of deterministic entropy</a:t>
            </a:r>
            <a:r>
              <a:rPr lang="en-US" altLang="zh-CN" dirty="0"/>
              <a:t>; they will cause traffic to be </a:t>
            </a:r>
            <a:r>
              <a:rPr lang="en-US" altLang="zh-CN" dirty="0">
                <a:solidFill>
                  <a:srgbClr val="FF0000"/>
                </a:solidFill>
              </a:rPr>
              <a:t>evenly spread upward</a:t>
            </a:r>
            <a:r>
              <a:rPr lang="en-US" altLang="zh-CN" dirty="0"/>
              <a:t> among the outgoing links to the core switches</a:t>
            </a:r>
            <a:r>
              <a:rPr lang="en-US" altLang="zh-CN" sz="400" dirty="0"/>
              <a:t>.</a:t>
            </a:r>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51520" y="4293096"/>
            <a:ext cx="2102807" cy="234888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38</a:t>
            </a:fld>
            <a:endParaRPr kumimoji="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Routing Algorithm</a:t>
            </a:r>
            <a:endParaRPr lang="zh-CN" altLang="en-US" dirty="0"/>
          </a:p>
        </p:txBody>
      </p:sp>
      <p:sp>
        <p:nvSpPr>
          <p:cNvPr id="3" name="内容占位符 2"/>
          <p:cNvSpPr>
            <a:spLocks noGrp="1"/>
          </p:cNvSpPr>
          <p:nvPr>
            <p:ph idx="1"/>
          </p:nvPr>
        </p:nvSpPr>
        <p:spPr/>
        <p:txBody>
          <a:bodyPr>
            <a:normAutofit/>
          </a:bodyPr>
          <a:lstStyle/>
          <a:p>
            <a:r>
              <a:rPr lang="en-US" altLang="zh-CN" sz="2800" dirty="0"/>
              <a:t>Aggregation switches</a:t>
            </a:r>
          </a:p>
          <a:p>
            <a:pPr lvl="1"/>
            <a:r>
              <a:rPr lang="en-US" altLang="zh-CN" dirty="0"/>
              <a:t>Once a packet reaches its destination pod, the receiving upper-level pod switch will also include a </a:t>
            </a:r>
            <a:r>
              <a:rPr lang="en-US" altLang="zh-CN" dirty="0">
                <a:solidFill>
                  <a:srgbClr val="FF0000"/>
                </a:solidFill>
              </a:rPr>
              <a:t>(10.</a:t>
            </a:r>
            <a:r>
              <a:rPr lang="en-US" altLang="zh-CN" i="1" dirty="0">
                <a:solidFill>
                  <a:srgbClr val="FF0000"/>
                </a:solidFill>
              </a:rPr>
              <a:t>pod</a:t>
            </a:r>
            <a:r>
              <a:rPr lang="en-US" altLang="zh-CN" dirty="0">
                <a:solidFill>
                  <a:srgbClr val="FF0000"/>
                </a:solidFill>
              </a:rPr>
              <a:t>.</a:t>
            </a:r>
            <a:r>
              <a:rPr lang="en-US" altLang="zh-CN" i="1" dirty="0">
                <a:solidFill>
                  <a:srgbClr val="FF0000"/>
                </a:solidFill>
              </a:rPr>
              <a:t>switch</a:t>
            </a:r>
            <a:r>
              <a:rPr lang="en-US" altLang="zh-CN" dirty="0">
                <a:solidFill>
                  <a:srgbClr val="FF0000"/>
                </a:solidFill>
              </a:rPr>
              <a:t>.0/24, </a:t>
            </a:r>
            <a:r>
              <a:rPr lang="en-US" altLang="zh-CN" i="1" dirty="0">
                <a:solidFill>
                  <a:srgbClr val="FF0000"/>
                </a:solidFill>
              </a:rPr>
              <a:t>port</a:t>
            </a:r>
            <a:r>
              <a:rPr lang="en-US" altLang="zh-CN" dirty="0">
                <a:solidFill>
                  <a:srgbClr val="FF0000"/>
                </a:solidFill>
              </a:rPr>
              <a:t>) prefix </a:t>
            </a:r>
            <a:r>
              <a:rPr lang="en-US" altLang="zh-CN" dirty="0"/>
              <a:t>to direct that packet to its destination subnet switch, where it is finally switched to its destination host.</a:t>
            </a:r>
            <a:endParaRPr lang="zh-CN" altLang="en-US" dirty="0"/>
          </a:p>
          <a:p>
            <a:pPr lvl="1"/>
            <a:endParaRPr lang="zh-CN" altLang="en-US" sz="2800" dirty="0"/>
          </a:p>
        </p:txBody>
      </p:sp>
      <p:pic>
        <p:nvPicPr>
          <p:cNvPr id="2050" name="Picture 2"/>
          <p:cNvPicPr>
            <a:picLocks noChangeAspect="1" noChangeArrowheads="1"/>
          </p:cNvPicPr>
          <p:nvPr/>
        </p:nvPicPr>
        <p:blipFill>
          <a:blip r:embed="rId2" cstate="print"/>
          <a:srcRect/>
          <a:stretch>
            <a:fillRect/>
          </a:stretch>
        </p:blipFill>
        <p:spPr bwMode="auto">
          <a:xfrm>
            <a:off x="611560" y="4365104"/>
            <a:ext cx="2163442" cy="234888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39</a:t>
            </a:fld>
            <a:endParaRPr kumimoji="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Data centers</a:t>
            </a:r>
            <a:endParaRPr lang="zh-CN" altLang="en-US" dirty="0"/>
          </a:p>
        </p:txBody>
      </p:sp>
      <p:sp>
        <p:nvSpPr>
          <p:cNvPr id="3" name="内容占位符 2"/>
          <p:cNvSpPr>
            <a:spLocks noGrp="1"/>
          </p:cNvSpPr>
          <p:nvPr>
            <p:ph idx="1"/>
          </p:nvPr>
        </p:nvSpPr>
        <p:spPr/>
        <p:txBody>
          <a:bodyPr>
            <a:normAutofit/>
          </a:bodyPr>
          <a:lstStyle/>
          <a:p>
            <a:r>
              <a:rPr lang="en-US" altLang="zh-CN" dirty="0"/>
              <a:t>Clusters of thousands of computers</a:t>
            </a:r>
          </a:p>
          <a:p>
            <a:r>
              <a:rPr lang="en-US" altLang="zh-CN" dirty="0"/>
              <a:t>Where the Internet lives</a:t>
            </a:r>
          </a:p>
          <a:p>
            <a:endParaRPr lang="en-US" altLang="zh-CN" dirty="0"/>
          </a:p>
          <a:p>
            <a:pPr lvl="1"/>
            <a:endParaRPr lang="en-US" altLang="zh-CN" dirty="0"/>
          </a:p>
        </p:txBody>
      </p:sp>
      <p:sp>
        <p:nvSpPr>
          <p:cNvPr id="5122" name="AutoShape 2" descr="data:image/jpeg;base64,/9j/4AAQSkZJRgABAQAAAQABAAD/2wCEAAkGBxQTEhUUEhQVFhUXGB0YGBgYGB8aHxwaHxwWHBwcHR8bHisgHB0lHBwdIjEiKCkrLi4uHR8zODMsNygtLisBCgoKDg0OGxAQGzQlICUyLCwsLC4vLCwsLCwsLC80Ly0sLSw0Lyw0LCwsLCwsLCwsLCwsLC8sLywsLCwsLCwsLP/AABEIALcBEwMBIgACEQEDEQH/xAAbAAADAAMBAQAAAAAAAAAAAAADBAUAAQIGB//EADwQAAIBAwMCBAQEBQQBAwUAAAECEQADIQQSMUFRBRMiYTJxgZEGI6GxQlLB0fAUM+HxYgeCohVTcpLC/8QAGgEAAwEBAQEAAAAAAAAAAAAAAQIDAAQFBv/EADQRAAEDAgQEBQQCAQQDAAAAAAEAAhEDIQQSMUFRYXHwIoGRobETMsHR4fEFIzRCchQkM//aAAwDAQACEQMRAD8A+W+K+CPbVDdtCxvTfbeTtuD5ywn5Ee4qJbukciR2NeiP4zvm35NxbVxBa8kB04UOHB5+IEYPI6ZzUFWDMSSRP1j5nn61HD/ViKnt/N0Fj2gRKHHUdR/ehGy0AkGDwehiqGitXhcCWpYuYEKHmZ4DYPP+RSl52yjT6ScHEHriu0NZlkk+m/vshdV9D4HdvzctrvjDCIzGPaf1xQdKqMQLrMqRcMqATPq28kCCwAPsTTP4a1ly3cRlMqDLAnMCDxMmeOtToYwFUsfVIAmeScewk1042lSyse2QHTPUAXHqkYXXBSl/aPhJOB0jPUc0GaYZJHpHHI60ECa4A06Kq0vIr0vhP4lvWrSJ5zhEnywu0FZMspYiWRpnZMT061EawPLRh8RMfqa9J+GvFgbV6yUskuqwbj+WV2nhGOJIPcGAYyJowgg6jx31b0uOXg5coTxGPTEEcj/mvPXDIUT8KwPuW/cmvov4m/HF/U6VdBcWxJKB7ougllWGJZlOwceo9wcV462wbfehRvY/liIC5YAqsRxtHHt3G2WSdpzctNb5KE3F79N4HzEN9DXfg1g3XCAqJESyg8kLP/y9qHetG06GVaQGgEMPcNBgHuK2LUFiIjBXrAIY9eYAI+dMLrFU9FpQHui6210dgRuiWG4H35mrnjXhzXPEL+19s2rVwEAEFTat8E9PeoniDB7vmW7a2w6qdm4KJUQ7AgAAeliRzJ7EVlnxJ/NVj5DBLYt7WcQUHCkgjcBAx9OMUTogmfDfC3c3YuH0NJG3mVBnnEij2/DHdSwcrtAOBPKKf2NL6Px24t28wXTS+0mWMCFj0Gcnvzmi6nxO5atvb/KIa2pm4TvE21+ETn296o0j6ZQMylE8Ob/SNcLnaqg7CB1yM9s4NWPHtMgSwtxtrJpLMDdBnaTx3g/OoWo8QdtOtuNMAqqJBO9goBCt6oORMRzPc0PV33uku7WiTALKSTIUKoKgnELGBiOlSBRhcNonXTC6SoDE7VgEwrbZk8epm47Up4cYY3cfl5E9WOF/X1fSqHit0MVUW1ti1bCHIO5kDEsSFEljPf5mpl/Cqg5+IkdSQMfQY+9YiFggQWkyT1PX71Z8M1F1zcRRcub4dlUFpIkFtoUzzyQeetZb0gU+WSpBglwWjhpG7b05I/em/wAO+OXNHdt37RtMbJa16gWBt3NxEgDKhtxn4pIHYUqKPqPEb9goBb1VoiNm97kCGEMFZBMEj/3FTzz5jXOzOxYsWZixZssxOdxJySTn619A1P4wuu9zV3LmlNxrW0WxLbRwFVQPSRJaZIy2TivAm4bjru43R7xif0itZZKTW1NH1Fr1uFHDGPlMVyto53emMGR17R3rFhAlaU/p3teWwCv5soVYkQB6t2IzJiO0HmqOh8DbUW3feiKrkEkgEnmBMDr3qKJIJG0LI6gHPtyRjoKqpdY6dlDbALpZjnhtojAJmQK6sDSpuqgG4gk+nfykeTFlJ1Fos4VfYKCfsM1q3oWlpBheSM8Vw+CT24nv/emVsObIIcQzkbd5nA5K8AQefnRqCm97jlO5tw9ERICWvXTEAbV/f5mqPgXhT3WhELPKxIBRVJ27nJMD1EASCCcQaRdUAgZPX/OtG0vi9+2jWrdxlRo3KOsEMD8wQM84rgrB5b4NeaZW/H/BrljUXLV2/LoQG2q0TA4nbj6Ct1DubrhL3AXdjLMzEknuSeTWVNuHq5RJ9gtKVa7ujd9+tdm3PwxVjU+BMLNu41rYjKWF1W8xSJ/iVZZCOM7ahXLRUwcGr06zagJbfv0/PFZGVyvE9yD+4/yaXLGZ+tPaZ0f/AHXC9m2n/wDmf2pQEgkqZGR9DVjmDRJtyIP5QT9oOrBlDbYiecwNwwMD27U14RdtJdV79vzLQ3hk6mQwBBkRDQeRXfgXjTad1wCrMs8cA+4kc0hdVi8IpYknAEk9eOuK6seymWtAcYMyNMpIHYSMJvZC1V1C82gQoPp3DMdAduCY9qJq1uA7XwsSNsFQHjqJ5jvSsA4Hpbt79vai2rYwXeCTBjMDHqxzHaoYcGMoPnoPP2TFH1mmdVCEGV2kxnmevzNM6bTQ4F1BtYH1KRnvtMYYdunUUXxKwdN+Ul1XW7aRtyiARuYjmcgjkH7ZFIWNbcAZARnOfb9OKDqYzERHAa+R0RBTOpsoLjokgkqibyMKRLuzAAcQOB6WPbNfxrQadVtDT3bW7a07mVQVgLO4ctMkdMV5u6WIFw7i0eozBxgfLA/SudRqmfDk+ldo3AYAOBMfOucyiqupsWmVh5iiANphRJj1ZB+xzPtUlGI+Y3fsRT+h0195Y23IaWB8uF/iODthRycQMe1La8es4g/KM8cQO1M1ByYvmPbcYOOhgd/lTF7SeXYBuAiSF9MTBBMfpk/KuLSyLitunb6QFnOMSVwCJ4zxRNZeu4UncCoK4DCYKkARzIPvkU7hErApBTYni5tjHwzM/tVP8SW0VxvLF/LSIiAAqjP2NJpa1Mqy2rhLD0fkfEOcDZB+Yp7xtb7FdqOyEKJFvd6z/Du2zPSJ/es37HeSO6U8NFpriqgeSCCGiDAJ/pj3iub9lrdza38RnH8o4j6/Lis82/bJ3qyMscoEIMTHAMwR9xTVyQzm4zMwthZA3esESCSvA9XGZgHrStEhYqbqzECMCDB/91d+F2kLFrjAYO0GMn685oGoQ4mcj37nORVJNPcZF8u27YgbEluGHAXt1z9xRelatpatl7bF7SpNs3AQAxhs7RxtgznkU5+JLNhLgKfAUKXFUAMDkq22ABnaec/WvOXHdYW5uUrMAiCN0GcicjP1xXTs90+qSe7En2+Uf2qclMqzWx5CbbX5rASRJ3DdiBwOBx25pG7o3DrwYBJCmdsST845JH3rn/Uuu7YxCgAAc4I9/wCtDsahlk72BZSpgkSDyMHIPUHBqpZ4b67cO9VpXWss7TuDAlhu9J45OexmuNWpGzcytInBBgkmQT1P3HGad8W02nQ2wtxnZkRrsAQhZVbaPcEke0dyQJ50pUBzu2nCGDmPfiumo0geH0BmOqQKpZ8VVtM1gWlDF1drsy0Lu9IxgZ4BjHGZoFvRXbiflqxG8yeg6mT7YNJ7WInAXcBEgHOeJk/OKoDxV7dlbaEjc7sSCRyEHT5Go4NlFtS5IBmY1v2Ai6YspuqtnoMKBMTE8TnqaGjmI6du/wAq7uoxJ6xEwOswB/nejWbqImUffJAbAH6gk5+VUqgGq7LYc+z/AGsNEN7UZML7c4/ehPdHTnvXDZzn6mav/hrwU3yPLKTuQb3yqbmVRKFSWMkDgrnkVx1KoptkmyZefZzOayrPjmn8nUXbRfcUcqSqKoJHMBSQPkDWUgrFwkbrIY/EmpFtbXmnYiNbQED0qxBYKY3CSBmeMcEgzVMQYEfvXXnyMif7Visp6x7ESKZtNjZgQsj2zbLAkFcgkAxj2MGPnFCe762AJCktEndg98ZMAZjpWXNOeRBHcGs09tIYu20jAXbJMg/ar0pPhbHmY97LFN6XUW1UrcQMTEEz6fln6/SmdDdRL6vct+ZbBbcgIBIIIEE8Qcz7Vnh96wSBeUk4CkMRtPU468H6UrqLbl4thnMnAEkxngewJ+9df+SpjIwSC29xroNefBSpnVDv3lZmZNyBfh+/pkjrXWDe9bM4JBZiMnjdzPuOaWUBjtML06c+8nApzw8mzcllDFDkCCD1iRz9+9TwjCXtadJFzp6b/KZ9gqF+3p1F0SSptKbUANneJk8qYDZB6/SptsbzbA2k5WFJDEECJn5kY7cVT8aKX2F3S2fLQW1LJGAd7KTjAyR2GO9SNK+xluCCcmM4IjnHB9posyHEuk2JEgaAW0302WvlTVzaMTCkDkg/qMGp+r0jIc5BAIPcHg+1WvG9Qt+4biW0tW4thlQelTtjAETlSYqeSWWXafhA3cwJx7VB7Gy4jbv9JgVU/DwtOWRg9whCw2nZETIgnI4zzzjFKau1O65tZVY7lJj4SSFye+1v/wBcYmpuk0xd+YEyzE/CuJY9YANel172S6i15Vsm5M+qNp9C4KTtCoznBP5y9RAm10LESp2nKtBO2R6G3ED5coexHPQU74gfyxctbBsvADY26JXcDxj1IT2zXXieotWtQfK2gMsMLe4iTmfzpM8f0ol295li4mSSpYEj+Ta8YAHCsB19R9qcCWyhurY0zeToyL7GWVdoKSqupAAkZOVmTAkcyK2dI/mWBvKhrzzBSPQGzkfFMATgkxiufDPBPDm0Fq6WT/UM1veDeKmPOG8FQwgbAcx2IzFUbX4f0B1Ftb729hW8CTeK/C9pbUwwwV3Gep74qQNinXmfFbJbXi2bnmLu3ljGVCBm6QPQkfSkNQbbhZ2Bj8RVlMmSScz9h2HzLy6e1a1epNiGtW4RMlwd+2RIMkQHEg8fKkfEdeQpUs3q9PC8dsiqMHhlKTdTw29sKTjCgj4QMx3hQfqPpVbTlLdm4L1mWtRnzgvxwV9OS2CCAvST0NH1qW0t2LlvZ5a5ZAt2CwBYBmZ2jcRsO0gDd7TU78QWbbhPI2/l7gwAYTbL/luS5M4YLHPpkiZpS6y0XUW/BIKljjO6AZA9XH+ZFOrpvKgMfWYMAHj59es/8UrolHWBz+oj6c80e1b3NBJ3DGRiFB4M/SOKLWAsLiiSu9RaUoGBA4DHduzzwBjHTNG0OsQPdLguXtuqsqqkEiAYxgc4z86L4v4q961ZtkKEtW1RdogkgKDuJwSYx86U0fh73C4tzttq7tIg7VEkkSf3q+MDBTF4ECYte/fVI1G8Va35ai2PUoG9hPJAgHAyII61OISBMk7ciR8Uk/t05mav+OeKm5bt2vKW2iIqzxvYKkscdwT9T3qA9tQobcCzZjMjJ5xGY710Y5oMERpfaLnj87oU1RXxMtpzY2IPzFdrmdxChgF7bcz/ANmuU8QayPSJLSJgHtgSD36e1Ii25EkqBIEbgDnrtJ3EY5iPvVOzr0t2/wDbVmckSyzAAERnGST9u1c2AAZWljsupJN/30Rf9ukqTqBGDOQMf3oi6hfLUFVlSTIEEyep6xXbX0JPmK8ECIMcT0+vWh6fRMy7oO0fxQSP0p8Q0fUP0zmBnrr035It0uuLl4tHAA4jpWluOJCs2YmCcxxMe9d3GUdGP6ChrePQAVxlo0hNK7Fhusz86ylyayt4Vl6e1+G2OntXjafY4ch1cZ2x/C6jA9mMz9K8/d05HGR3AMfqJoo8TvKvli64QbgFkxDRuxxDQJHWhPcwBABzkDb94xUaX1ROYzw1WhH0L3EuAQckA+gOfop5PtigXV9bAg7txBBG2DPaefauv9W45M/OlnaSTxJmuo1CWAOvdaLp2yygg3N3sVxn3nkU5oNSLV4XXtLdVd0224aQQOhEgnd9KY8N8NtXype95ZUAfCSWMscdBAipurLbiqyYZhgTP+ATXVj8O9jGtqDwnQjew37jipscDMIOp1AdpChV6KMwMwJPMdzzTehsebeIQEHb6AD/ABKojnuR+tJLcWQHED2/f360ez+Xc9Jaeh2kGCAQYPealhGtD25vtkdf2mdpZUvEkv2IS+blt7iDeNw9S72gHaSCvpmDGR90tExFxN5lR6hmO05H8WB9hT2o13mljq/MuXBaCKYAIcNIDTBA2kiRnPvSmism49u0HbrEtgYBj2zz9MYq9D/cWF5FzubalKftui+Miybo8h3a2VSHuj1AwJ3QOjYnr70XUauw2lS2LKi8GAN0Nt3W4bBXvuIJbrj68eNeG3NPdFptq3AEJhpEsJEGP+p560W/qdM2ltqLRW+rAXLm4hWSHgQJAaYzHSmYfvlY7JEqyL8LLvUiSCAQwHwmcyPpnrWaHXPZuoySdvQMwIBBBg2yGXk8ET1kGDV1AvsdKmqZvKURbcEOAnpnZtw0GARJziRU/wAR0O03ChLJvZVYrBIDGCQOCe3zqeIwxu9ven7TNcrev1bXEdgVuKzlVKi4JIVWO3fmIn4pPPAip2i1gBRpMQC+7gkAFgIkmRjgZPbNJeH602hB5Mxic5EZ4rGRl2mIVsj5jd/SP0rmBstF16n8J6u3asaqwQdyEvv8y6JRDJhbalZhfiMcj+WvT6nxC3aa47qwUWmJU3NQuHuNtyqfMGeeuRFeX/CiG7qEZbe5timVCkgqPLOHO2XGyfc+5r1v49141VkXU021US3IhILQG5ndIDRA5nntI6wqQvmlq6BaMYNy4X25J25VRPUAhuTOR70bw29+d6O6oNxK+ozAJVurAmQYiltddbcFSBtC21juFCz82Ybp7k1wNX5KsvG6DAjtifo361UGFNwTnjni5NsWlIeCd5Auena7AD1NsMiDIXAIHM1IW4QD/wCYE8mTIbvyPr1ren07NcgAncSMAsZJ4GJ3Tj3p7UWLa6dYY+bvYMpI2BYWCm1viOeZGBHano0C+SdPlEmFvTp/ptSjX7BhGVjauqQSszDAjg8cffqv4jqBduG4ABJ2hAICgCMQoBgQOh61U1jPb1iNrtt1wwa6hubjAJm2zSQMfOJHuKmeJ6lbt0uqLaQkBbYMwAB16x3rsq2Y4DiNu/hTGqZ8T1FlrNtbKuHVE8wsSdzwJ2DhVGfn+81gUMPu38HkRIGDVPxTwkW7Fu6XtnzFtsqKSWWV9W+RiT0+fak9Fetp5n5YbcjBYaNjEfFxkDt+vNSxZcGNls+G3STfr5/MItgzHFUfF/AntWvMuRtuW1e0A+4+oITjEfFxHtJjPn7l6QogAqInvkn+tPeI3bkDeWgqu0M3CjAhSfhI4x+lJuVVVhcmSSSDiSBAHBx1oYrIYDbQLzvf9R5IsndULPit1tO2nhQhdXJ2+olQQqzPGf27UvcuBVgoCSTDGccTEcnigG1c+I9COoHOQYmfrVbRppjaJvh/M3sFKsONqwCDgjcT75qOCpF1QtpEAmZnTn5ovIAuo18Rz1+Rx7RxTHlbrSbeSzY3kwO20iB9zQvEDuckDAA4+1A8xtsSY7UawyVHt6/KzbgItzSbY3ED616L8MeGWrrKC9q1NxAXugMYMgkK8KUBGcNHWvNCVIIkHof7VlxGJJgn37/euGqxzm5QYTJzxHat11RgyhiAwgAieR6RisoNu0I9QE9c/wDNZRFMgQtKCLrR0Pzrk3JjAwa9APw03+mt6gkC2+8z5gmEjd6dvIkdczUW/btz6CY/8hk9+Mc/0+dM2q2oPCdLLBGtm25zFs98x+grmwUDMCNwIZREHrg54+fvXVlURldLhBUgiDtIIzIJ4NL3rvrY5aWJkndz1JjJ94rqY9rWzAnz79kCCi6e2zEbNxIzAyftzFMaLWeTeW41sXQpaUbgzIzHETP0p38PXTbYOiM90DE5RZJAPGTHuM/LEnVO249yzTHeafFMBpNDpvrrGg7KVupWajV7mLQM9IwB2GelG8MKNem4AEIIMAYldsjESJ3fSlC+BKzOeBx7f3p7T2Ga6LaLuBiFBI6TyyjpOYo4Njc7ZuJFr9x6ov0T3jmlG5Rprj30S0CzmMDe+DjABI578xAEu0IYSrCZGDknuI4wf84p3xjSPp22EG0HQHar7pXe4hiIB9SnHGBSOlwQdw6jnniccgZ+ue1UaD/5GWYE+nrf4Sn7US/f4KyQAMPkmJ9v8xVXXf6c6WyyWnW7Kq7EflMArzEZLzE56CkvHPEXv3fMuxceFUsuR6RAiOmP3rV1rXkptLhw0ODlDO71L1ngRRa7/wCmh/tbgqV2xdQ6droW7bZSyKTuDKQu4CBKROSQDIYg4BotnTq6sLJDqzXG/wBOoYm1/uBHBOLkIAZHqMQRGaV0uncPY8pwzMDHlH1g7RuVwxAJAJUCfUBB5po37bO4v7rdzzbha4vxbiXgva3bZDEAlTHTMZ7RqZ9/JKpmt0KEhrbbkwJ6g9Rn3zwARxQgoZYJVSp4HxNubmY4GMcjNei0OouOPPuDMwbigMRgD8y2BBBBABIHJPqMVL8Y0Eeu2RmTgyP4gYPXGSD6h1EgmuOvhszfqU/ROHbFUfwhcuuVsKJVnDOpAj0gnqpiJOOs/WvQ+MaK7pba3bYWQVUkQSF8vZ1TgxHOJ461J/AFu8z7rPBJ3nEiMQCREx0+Vew/Eem1XkkW2LCQDuCSZxgKMmSK4CBITh1l8lS2GeWbbk+ppPvJ6k4PziuGteYd0KpYkgYAEziI9zHYAUSzY3uUU+kGJPHWPn1gda9JbtBUNpJM+qAYAgN6rjyAgXJ2+xkrCmuvD4b6hJdp8pC5T9LpQADb5UWg16MW38yJXMk4AgBifWQBBFC1zILb27K7lV2JveWd7KY2bjBCgw0QRMmeBR7mpBaNQdxVlWyqmLewXJaGUTsA3AbASZBBwJD4i9w6Ykgpb85wLasEUMVUlQh9cggTOPhjJNdxLcluB/PcpN1vU6cW9Xbt3mF/1LvVGJkEmUDyOR24kCcGkvH9SDfIt2xZRQF2YkQAsHu2MnqazWrbF8A3BdWRv2DaDkyqzBGOPf5TSmsdSxNq3tSQACZjAGTiWMT86hXccr+o66dz6ItFwi6qwwQMbTpuCw7SAw9MESMjHInmhWNHcuFggX0IzkBuFUSTk5xTOt1DvbtrcckBAEXafSo4juDziYFTWChiJmD0ECRjE9PtXPiRDRlO3Lidu9UzVd8Sv6c2glhXN1kti6WJPqVUnbPSZ+mBAqCNQ0ATgD9Oav8AjHgz29OlybRVkRpUEN61Vhu6GOJ96ivuhSomBJMc+o8wTOI7f1Nsa0eERFvWT114/CDN0ceI3TZNgR5ZdXMgTuG4fEcxk4rY0DNaN2PQrlZ/8vTj7EUo9huYxI6981V0F5hZddyFCxm25wTC5A74GQQcDpXJg6TTULWjWZjjz/KZ2imreIVlCj1RyDIGOsx96MAFtLcKGWJAb0xj9f0FKaloYwAAcwMj9a6t3k2qGWYngAfryfrTPqQSDtMW5/3sFgEO7qWYgkmRx/gFcAzyT96PcuISISBHerPgb6e5cQaki0oZRuCK0r/ETuHIGes1xvfkaXEeSYrzu2sp7XOnmP5eU3HaSoBInBitUofImEUu9xh6ZO0HAzHzjiuCff6UdZKyW+QpfeZmaoW5boIlyw38rfY0OIOfqOPpXY1D/wAzH6muVPqz3zmKAuUU5ZvwwwI6wY6fOiaTV+VdW6UW4FYkoxw3TMGetL6ZJJHyz/atXXI6xzMVevUfVbkdpf31hKABdbfVlmJGJkwBIHWADmJ96N4ZeuJdDoRu4E9ZgRiuNTo7qHayurRJDDaYPGDnindEhfUkIo4EAEJBGwDMGPVGRmq4RhFRuuoj3QeRCL4r4kLzF9Qp3hFVFUAKCGmHEzEFuMzFLeEuvmJKBlkkrOGOMEfNQY4qz+ItLqdRfRXREvLYHmsGXbC+YfMdh6VkQPnHcCougtb3CtcxtbI7AAjpPM10Umk4qTeXaWueEfpISMie/Ffidu9qBdtg212IFC4iBnp3mlytkWFj/c3qSTJhYbG2dpBPXnHuaY/EFlVuCLliUS2PQjAOYOQCCN3G4sRJ6HNIDaEzAYlTIWTEExO6O2I+1a4dUkfxfv8AaI0EJnxHSWktWNl0OzBi427dh9OJGW65J6CIqp4Xbu7Ui7YZDddQl1g0EpcDMyNwCJjOTHOKWK2k8iDddCHmUB5CCFncpG7rtHMGaMEUEB0MeZcJ3JaU4LwdzJkLHqWCJPTiuoUsryfaRwHf9JZkJqzp8K5tMGhZa0zK0xaAABJDfFyCBk9MVzrLZViWxjqpQzJMNMoIOANwaBzXVjT2ysm2VGPVcbbEeWSARbEzOJP8XMfFxqNUACq4CbhAZjClmglgwDcxycdSJroDRKyuf+lzka24q/C1osQON25II56Twc+8A17v8Yuy6K+VkHZE9pIB+sHnpXgf/TF58QaSR+S2SSf4l7k/vXvvx0I0Gok/wiB/71rxsS1orxz/ACqA2XxvQW/SFXnsJJyDjasvnHAWRiTVZ9KTCsjMJkA/lIOZ4JkjBn0wOTmpWgv4WQ2BJ9TERBPG8fPAOR3qnb8p5YrZLkwFJYbuIgE9jwB+9ewGiBCmUBQwgI9iwC9kcBW+MkMGBdtqsNxbdJAUxxXn/EbYDNNxbhkgsJIbsQTkz8qu33VBPllCNhBYzEM0soZIKwIC/D7HFKeJXVW3cUIwZmbbDoQABbLAhRxAB7Y4BmoVqYc3WOyiDC34j5CaseWz3LW8M3mqpnOQwWCfT0x9Kj61re/0A7TkZPX2JP71U8Wa0uolBcAJlg21vUSTEEbYiIEH3qadu4KzMqyTKqDn5Fh1A64k88GGKEB4gajn7/KLdla8W8b87SWrO1fyVRd3UkQMZxAxx/Solq+AW32w8gxysMQYfuYJmDg1W8UNprFtvMLXBZRNu0KEAIG30mWmWMmpum0Iurcdbg3IN2xsFlzu2ljBKiMcnpMVPGg5G5reHjFpKDIvHFNeJvqDZt+aXFrbttAiJUBT1/hED7CKjBT0k47/ANOten8b3vYV2v23IsW0W2u4G2iKg2nMAnryGMnGI86w3KgLD0qQASf5mPU456R95J2Mpu8OYbWk8++7o0yLwi29ZdNryCxFncH2x/EAQD34J6xXBuELAMZmfvRNZ4WyKjwpS4AQVYNB6q0H0tg4Oa5AwY56fLM/SuCkCx3+nry91SxSl1yYEzA6/wBPatpp5zuUD3NauGFA+tbSyxAgE0KhJdJ1WC3eSDypHsa48v3UfWsuWGWJETxRxYKD1oYbgxyPY8Gg1pcsTC3atpA3bSe+81ulCo71lCB2Vl6jwXw6xbt2tTqNl22zOptb3VvSARPlqSszjv7VI8Tv23cslsIpPpUEwo6CWJP68zxSFxM+mSOhiul9PxCR2mgxzw0tJkH2Wi8o97Wn+Vft/wA0rtLGe5/U03o9Ol1oLhCTA3EAAe5OBQbun9bIMkMQIIIIBI5H0zxVG0yROy0ogywVTzA4/vRrGqNq6twKjbG3bXEq0dCOtM+C662jhbogEgEnp0JpTWtDttONzZHacV14ukxzGkOkmZHDlx1JSNcZNkPVau5eZnaSzGSf7e3SBRtG2wg8E4ZiJAX0kY64zW/EPCLthtl8G28Btr4IBAK/UgzQUIL9l9pxAAxJ5+tDC5mVAN7Rfv8AorOghUfxBZFpgqX1uA213NbODJJKmPcAwfap2jQb1+LPtzxjuZ9qaveQoO3zSNo8s+kevdndj4YnAzMZoFneSrGYztjHA4nvEYpwZxXi1kc+G+63/Gye8bsoLoNq2yIFQ+XeBUqTypkywmSCOhHUUMbVshpBferQC24QHmQRs2ExnJx2NM/iPwt7d0Bn/wBRKJcZ0aQQxIHqzxxnriOlAe5FhcKsXJBWDcJE7ZPIXJ6xMQogmnAh1SR5+eqANgufSgQ7SQJ3BiCp/wBvAAIPJyJkY4qhb/LYeW6yLzCUEAfEIS5tJZWWYxjmM0K4bgt6a6yuFltjbyd5UpuC8hIn75zRQ7G63Qm8ZkTcDEnJe36iRJMKORIBrrbra3l/134fCVMWLzYAG0lVTeQdwwuMkkEQOCMYgAme7tk7CcHBPQdvvjJAIC+nkkLQtOFbaPhIjqCTC9QSAoySeeMmsuXiQIbcT3kcGMEROCSeJOetdDTEysnvwjYtm4z3Gj07QI98n/PevQeLaPTmy4DAEiAYHcV5jwuyS/X5mqXiemOw14WLpf8AtCSrNPhUDQWySR6ZAjMD1cD6biJJEe4GQ9eZre7a0zCspWJB3ciD34zAbjmkcrmSBM9cEKwGBzOB9B3NMttaSWb0su3I5nAIY4Ek9GAmOOfdMhsbhRS9y64CxKjdbEL6V3DdtET5eOfV1ngTCmuA8uVIIZ3MtbCtiIlhK5JJChjBGelOXXOGAKkFADDMoyxBBbk+mIMg56A0prXJt7fUPzGM7pk4zskBe+4czxioVQYMXt149/yssuRbvrNsogcEqwJAMz6lMbvSeMSOtIX7a7tiMCsyCVgtjnrE9veqWvD2tWQ21Gt3AN1ti6I4IJOZ394nmaUvWnvXiFCO5YsCkgkAbsBsxAJyJ7kmubEQWugbwCNNO/2mamfF0HkWSLOwbB69yk3WPxE7cgAwoU8cmo5tQwlSO2areLaOytu15V0O7W0a6OBbdgCF3HHuc478gT9Pd2swZRdEMskn0mMMCpyVOR0PvXNjCAG9Bw5osVDxS9ZCWxZuXC5tr5obCBgFlQDzmc8dpnEi6uZBUdQJ9zj9PbpTequowhF2sBBO4+owOhMD6UqIMBi0qIHbkmB2yT96riy4wCQeY6/PFZiKmputb8ou3lBg4QZG4AgH7E/c13/p2KblEw0HMYo+v8EKW7d1GW5bcCWTcfLb/wC25KgB/bMitjxU27PlqMs7En2KoAP0P3Fc+Gp0m1SKpgbxxRc4x4VMvRicGIPWhrcYcE/Q0Y/zGJHQg00rW1sIxRy5ZhJA2R7HkmlqNzOJnn3CINkv5rDMmO5zXoPC/wAUStvT6prj6VXDbQ7AgZkKMj5cR+3mPNMQePas2A5n7j+1czgXNLQTfhZGyJqLqlmKiFJMA5MdM1qmbNyAB+T9QJ+sispIItCyW3HqST1zQ/LOPevX+EGxpLdnVA271whyLT2vMCuNoAcEjBEmRMEDvUDxHxRrztcc+pjJgAfQRwAMfKrsqU6rNbgwheUNNGVIJgQZyAR9jgj50qzQ5ODk8YB+3SsYkt1/eiKAFIKyTjk4+nWqNbmtp6raJ3TLZ2nzFO4gbSpiDmZnnpXFnXGzdW4qoxUnDqGUyIyDzz94omj0BJThyYIXeF68erFL6wlXaAAdzCIBjPAmuv8AyFM/TaHMAn3EDXb0SUzc3XF28bjFnOTkk9flW2slX2F1IABlSGGQDyDnn6ZoTWYjceQDgzE9Mdfbp1o2jlrkKGOMD4icDEfTiuagJe0Hcjj7pzotraLKTbUkAS0CdomCT2EkZxyK1pl9ahZJkmMnpwO5qh4ul5YN1TZZ0B2xsldzADbA5Kz9Aanodu0bNrSTv3HI9Pbtnjv7VRrMlfkCLx3Hn56JSZanvFLjTsCNZUhQ9pQw+EtyrGSczk9a0rfkf7YADgpcBi4SAQFI34X1TMcgZNd+IX2CEF94cKDcZZbaC5wWJKicYOQBWW9SnkNa8vcwIK3FJ4BcbYPG4uMj+UYM1W2apmMHyiZ03t0Q4QuktBbVm5CMC7yoczI2YcH4faOeZxTlsF7v5YRn838q2GZhHqYiWOVwMEhjPWlrOmAWybdxDce7IVfiU+kAMZXa07hnGMHNM+LWXQ3luWyXF4h7rMWMwQUwdhk5J5x2rta6Glx7sPMdlDdEFsbU23A6kgbn3BlO3eQEDFtikn1AZwMcF/w3QbhvZSC0kTMwSTmTyZ6e1L+H6Q3nUfEoAJf1SuI8rJAjk4B+LnEV7S1YjpWFSXk7Dv2RiyX8F8LG6Yqt4l4ZKEQOPam/C7PH3qjrbWK8PEVC6tmVmjwr5vf8LEEEYODURrLK20kKQ6iWB2eqBumDCxg5M5gcx9Av2ckR71538ReGyA6puZOFjnIMHOR/zXsOqnIKg2t5fwpRsvO37CRMzbBTzCdrHdkDypYs9vYMDqFBPApXVMTaUMqn1t+ZtKsTiBuOCOyiINMEMb1kKu9iV222WQTI/LCzJSfSACAY4rWs0rLaUswQecwayG9SOCebR+AdAfmMxVXPDw6OH4S8Eq7KmrJtG04V/Q4WLcggztIMp7R/Yo6xCbjbgNwYyVgLHsoAgf06YqkNQlnVF7G28FYupcEAn4oIYAsIwcLJ7dUrV9hdW4ko+6PQNgCwBAI9iR79ea460FrpN52sNOmqI2THia3fJts6qEAUWz6Nx+HmDujtu+nWp2m0+8kpA2qWILAYGSBJ9R7AZPvRtdC7Yy8LIMERtXbGMY+dDNlmYuRInJRfSCZgGBAmDHyqOKzOiNQBw74W1RbAWamyQCSjKIlSRG7jIPWg3ERVXLbisnEANLCJ/iECZ94q94/4Les2rbXSClxFa1LZ9SIxEHgCR+ledU4iBI6/370cTTDSA3caxz78kWmV2t24VKhmKSCQD6ZEwSPqY+Zp7Ta42gSAPVKyVBx1ieOf2pBrXBWduAccMZ9M8GYMfI4EVRUqLQ3scuwCBQeBbltxyJmI/wDGp4Hw1vCQDxtb1Wqfap2pYkwDIgGJrdlre0BgZHJo1w7XPlkwRBznAznoMc1o+HXDbF0KdjEgMZgkcieJ9vnT4hhzudMm8xp1CDTYBDvWVJG0z7cfvVPUfhjUJp01IUNZc7QysrQ38rAGVNSWDLyDVDwXxkWXBdFuJuUsrKGkAgwCfhmIMRIxXK6oGtLokpoUogVlN+Ia/wAy67qoRWYkKOAOgyayoBxNyEUmENETaAZz8q4a5966tWSYPTvTwsnND4lsuK3l2yoIJVgSp/8AyjMfKg6nUBrtwwoVnZgFBgZMBZgxmIx0nii3r6qRtEkcHikviboJP0En9qrmgZWnfotCp6XS7huN4JtgrIySe3yig33IcPCttbcQwkHIOR1B6itWgCy7jtUETg5H2ousubXJVQRuaNw6dMd8jFdGLylggX6zNuE25JGTKRU98D9fpTiMEuxbYkAKVJG0ztB4k8E4+QoviHhjaYxc2MxUEhWDQWEgSMTHMTExSejWWkRIAxEntgde9bDAtqNbzHpy4ouNivSeM+PXmupe1CWjdtqEVdquhzdILLMGN575C15/aIVpWZiJJMgAgkdBmPvVe7p7beSq3V2kbblx0KhHlycAEzt2gETMj3qPpUDXBIAE5I6AD5x71TLmxGUXuIBv8IT4ZVnxPUIqErbKswUAMf8AbMuzQBggjoYiTil7d22th0ZN1wsCH3SIG6RAGPUwMzOBVP8AEGn01lAtq6L/AOWu1lUbWuF7m4N/KAnYEzHzqNp7yrbcPggYTaPUfVJJ6AHbjr7RT5g11S/HbS6GsJzU2LSWrPl3i11mJddhXyzAgFiSH68ARHvRbumc2dq6hHXzdosq5ydp/NFsjC9A0TmMcVK08EKrA7S4np89uDBIxwflXpPDPDkNw3irIJ9CsZiMCSANx96LnmpTJaLfwO+aIEFX/CbOxQLhZnPLGegAAg8AAARVUOOBOcf59Km2rhpi05LD2z/b+tdOQ06cTPNbUr03hzj3p7WOI61K8NM0/rOOa+fqferjRQtWw3de1J33X3NE17HJ7ZpJ7le7hbshQOq8p4p4btuqWuMlrcACdx8tDExEkgZMDPtUrVC2pG255nrgQCoIB9LgmCZHQiRHvXrfE9Kt5dr95EczXmdXbCBVFuGV43+piVPQgmABMgxP9YNpvp5m66/H6RdFii3NXYt6rfpkd7fOy8F3zyQwQgR7D96nafU7L6sAmWIZNpKifTwT0DY7QDXGh1AVjuDFSJIRvUIIyDBzHcH9K68O1W26pcb1b0lQ0GY2hpjoSD7x9lqVg9jjO/p3+SlDYKL4tdBCKRtQCPSSc43MQTAJifTFLWNaQWRWY2niV+ENtJ2syqYkcjkCTVn8QNp3W0NOri9sQXJwGcKg9AnqQeImpGkQAOjl1vBgqjAAXPmKwPXiI7H2pcWAA2+w9evf5RYj+MXbhQb7z3IUKFYEBAAoCrOIgDI/lz0qa7gogCQQuWBMk7mg5wPTAgYxPM1U8aa2zMVQptVVeHBLFUUbojExP/NSbLkRuwrD9PanxcZmxoRxnfie9phZh1WWgxHLbJBxMbukjvE5p60bQH5qbp3AHcRB/rkih6xbI8s2HuepR5ikQA8nCmfUvUHkTFbvONqoVBh2YGYInaDPSPSI+vtXLhRlqwIPUSEXXCS1JjAESBRme41lEltoJIG8xmQSF4B9xQdQB9R79O1Ds3GHwmKWrIqO58OqLdF27suDnHXNDAB9qav3A3xCI6j+tBGmaCyglBywBgZAz2yQKk4QdLfCKxbOPiX6kD96yhfb9aypwsn7FtEQO+26XVoQNBtsGHqYdcA44g84ilN5Pc9AM0NUPPHvW0OcUWhwRT+h8Ne66WxtUsYAJA+56UpqbJt3HQ8qxU/QkUa3pjukw0HO6Y+sGTS11/UcL9BjnmKu8QPF9yXVNJbdgAokDJkit6kn0kCYLEgnp6fea40drcVWDBPqMHA+nandZcVbk7QwBaJ4OBHv2MYPyp8QS5jTeevxp8rNtKmL3IPHA/r2FOh996baeWYGJJj0qJznkE/XsKZ8Y0X+kYILi3GZAWKHcoZgGiYyQCJGcz2pPw21vuQxbaAC0H+HA+2RVcMyKrWcxwHS6Vx8JKo6vTHyUW2SQQWEsCSJKx6cZbpSWRtt+Z6d27bERgZPXoBFVtVrbNlrd7RK0I25fNAeHyOCIK8c9evFQ0fIMPv3dO0CI67p/pRzNFcujcaTEcJ59FoML0PjnhjWkm+qWjsVxan1EMzIAu0RugFvYdzipqi0NNc9R88kegoY2ySSHnkQAVI7Zwa7vo921vYuyoobcxyF3sgiem8kD5HtQbJBtuzkSxkS53DJJaCIM8TM9etUe7M555HvggBEIGjV2BCYMiTPSCK9nYG1AoOB+/U/eo3hAAXcODxjkdCaqI1LgASSZsncqNp6Pp7mT/nGP3mpq3YzRrNyK9GsfCkC9P4dfI7U9qtSY6V5zRakD/o01qNWCP8Aivn6jf8AUVxogaq7SIfHyxWr1750qbmT75/p/avawpgKLl2z5rz3jmnbzVdTgkbx9R/b9Ksu1L3W/wC6njmk05GyLV5rwa+Ld5WcEoMMEgEjqAWEAx3FHsG350kNbtOxAiHZXCjauSCRu2ycdY4iuxfC3cj1CQfTux3iROOk80vo9MDdCkhVyVdgVEqu7bifUSFECYJ7ZrjpEiiSOOvl+ViLqh+JtFst2T5i3AyK4UNlCwBZWEkL7ERPbuhptBK+cobYhALQT6mnYpgYmCB8q34lorlraz24VlS4rGYdWCkGSRIyAY4/WltO7K8EhQxkqDjEkYnp0/5NUxTy7UbAe/MeSVoTPi7IS+0jcAJ9MbsAkGTkgyOBSjPcdVBYFVWAMYBZmjA5kn71Y8b1we2Ee1at7B6HVRLnEkwJ3EgST3PNRH07oqORC3Fkdiu5lOJnlSO+Kpi7EE8LgSN9x+d9VmbodlWIn1bQRwMA+/Qdc/OmdRaE+pipklREiffOOnem/E79krbOn3qSii8pK7TcBMMoAmCBPsSR1FM3PDy9jf5lq2Edsu5BYwPSoAz3+ZNcdGnFUgQ7vyTl3huvPXzOeaonyhpk3W7nmbzLY2bSMAZndOemJ5qa6HLdP70Sy6bYYZ7jr7UpdBM7rLThcFSSOoPIrrS6rYepUkbkmAwBBhu4rerswAYie39KCgnBqT6YJyi6MrWouBnZgoUEkhRwJPA9hWUUWPf/AONZSRFkZT3hHhF/VuLentNcc5hc4HJPYUHWaVbNwqTJUwYMyRgwcYnirx8StWLNv/SXLgdrJXUZI9RPAiBtIjknr9fLC2SR7mJNO2u2oyYMzvayWDK3qL+49h2H+ZrenUAgtx2Oe4/fvTXh+ot27ilkF0AywLbA0dAenzpY3x5pcDaNxYDmMkgcZ/rTtygB07+iKo+FeJvYINl3VyYYcqQOJB5zPy+tc+J3G3hh8Ulp7YQk54rPCXiFBUtcO0Su4/TtM0TW7Eu/mAuAWG0GJMADI4EwfpXTiwfotMzytbT3OuyRkSVMUnJicdTx9/2ous1Dtd3XCC0KCQAMKqqPhAGAAKN43oksuqW7i3fSCzpO0sckAnnbxOMg0jJGOh5j6H696gPAY75JtVd0hS6UGoYpbYwz87BjMKBOBge4qfDYfi3JUZByQf1gzNasWWa3sGWLSMjsO9DCLvAM4+Lrx0BmqsqPqVM5NyR5n4QIACt+P665qSrXFRNltVItiFCAvEiTGXgifak9Dpje3MzY3cQB1npgf90XxG7aAVdO14WnVVcXDliHYkenGzeAfnNO6c7UAAA+VXhrnvnTlvp5eyw0CatrHFGQ0pbuGjq/tXTQyNbDUDKOzcfP9s0VXpVWzx/n+RRA3t+3961V4IWCoWL0UV7+KnJc9j+ldNc9jXkP+5VGi7e5QHfj/P8AMxWi/t+1Dc44/avSoPgKZXbmhNWeZjihu9dL3NIugEprNAHIPBEifbtUjR6bdc8tSCQS4MwIUFjz7LjvxzFXVumaleJQGkgcgj+tee9lNtMubxTarXieta4LaXLpKqqqAci0PTgAciAp79Ola0mptqj2oDuxGy7xCjcGWIkgyCJiNv0onjF8MltBYtowRIdMs5MZaP4jnHM/ShaLRF0e76VFohWUwMtMRJB/hboY460uK58Bx48++CVqT1rSzAEcnsOOZNBAAjJBghv87f2rWogs3eSf3rgJPB4Ga53VJMuuU8Lu0k5zgjpjnr2qvc07t6rYUlcwYyNzHrz8q512vV7aeUgU7VW9658xgW23NpypAEEj9N0HeudVRMAvuMiP4MRB+e6q4UMFU5jblY/3KV0wptx/STII3f36dq3/APT3NvzVU+WWKT/5AAxI6wQaDfbJEROaLbNzy4BbaGnbuwDAE7e8Rmg45nGRP7RGiCt0jHTsf8xXp9JZ0mo0jSLq6tGVVg7luKSAAQx3BhwIxAGJzXndROA4APfuPes02sa2QU6EHPEj2FRc6pSDmxfmtAN1vWaJ7bslxWVlMFSII9iDmsomv8WuXrjXbh3O5liep+taqDS+L6ooWmvuk7WjPMA5EgRIxgn70W/4lcubQzSFIge+Mnv0rKyrREFZNNrjbAAgYgLAOJ6mKSPiFz+b9B8+1brKLqheZPwFohVNLbvuNyNAE5x/CC5+wM0r4jdZXUryJgkA8BTOcGsrK9D/ACFFjKbS0cfwp03EkqcrGccwB8qx1hiAZ7/OsrK8xVVHwzWvp4u2nIdWwR3xE985oYUwF2IDu3buWmI2z/L1j9aysr0P8fQbUfJ2I/P6U3mE0om4NxJ2DaoJn/oZ4p8cVusqNJ5e5zjunIgItujCtVlei3RIurZ/X/P2ooNZWVzvNkV0prc1lZXnO+5OuJrkmt1ld1HRIUEHn5/8/wBa5cVlZXU3RBAPNKa+2GUz8x86ysrixH2nqmakXICqSxVhwR1I4MgczQzdO/LFtxkz1nMnufetVlcxrF4AI03372RiEC+JZoHU1pACMCCoOe4/vWqypDVFatrmT/hqvfuooBdC2SBDbf4mnoaysroouLHy39/KU3ClapxOJjpXCXCpxWVlLVcXOJWai33DCRgjkdPmKxtOyRvGGAYZ6Hg44rKytTEyTss6y2DGJH1Wa3WVlM+kwOIhCV//2Q=="/>
          <p:cNvSpPr>
            <a:spLocks noChangeAspect="1" noChangeArrowheads="1"/>
          </p:cNvSpPr>
          <p:nvPr/>
        </p:nvSpPr>
        <p:spPr bwMode="auto">
          <a:xfrm>
            <a:off x="63500" y="-1555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5124" name="Picture 4" descr="http://cdn.slashgear.com/wp-content/uploads/2012/10/google-datacenter-tech-13-580x386.jpg"/>
          <p:cNvPicPr>
            <a:picLocks noChangeAspect="1" noChangeArrowheads="1"/>
          </p:cNvPicPr>
          <p:nvPr/>
        </p:nvPicPr>
        <p:blipFill>
          <a:blip r:embed="rId2" cstate="print"/>
          <a:srcRect/>
          <a:stretch>
            <a:fillRect/>
          </a:stretch>
        </p:blipFill>
        <p:spPr bwMode="auto">
          <a:xfrm>
            <a:off x="281368" y="3669026"/>
            <a:ext cx="3570552" cy="2376264"/>
          </a:xfrm>
          <a:prstGeom prst="rect">
            <a:avLst/>
          </a:prstGeom>
          <a:noFill/>
        </p:spPr>
      </p:pic>
      <p:sp>
        <p:nvSpPr>
          <p:cNvPr id="7" name="TextBox 6"/>
          <p:cNvSpPr txBox="1"/>
          <p:nvPr/>
        </p:nvSpPr>
        <p:spPr>
          <a:xfrm>
            <a:off x="827584" y="3140968"/>
            <a:ext cx="3096344" cy="461665"/>
          </a:xfrm>
          <a:prstGeom prst="rect">
            <a:avLst/>
          </a:prstGeom>
          <a:noFill/>
        </p:spPr>
        <p:txBody>
          <a:bodyPr wrap="square" rtlCol="0">
            <a:spAutoFit/>
          </a:bodyPr>
          <a:lstStyle/>
          <a:p>
            <a:r>
              <a:rPr lang="en-US" altLang="zh-CN" sz="2400" dirty="0"/>
              <a:t>Google datacenter</a:t>
            </a:r>
            <a:endParaRPr lang="zh-CN" altLang="en-US" sz="2400" dirty="0"/>
          </a:p>
        </p:txBody>
      </p:sp>
      <p:pic>
        <p:nvPicPr>
          <p:cNvPr id="46082" name="Picture 2" descr="å¾®è½¯æ°´ä¸æ°æ®ä¸­å¿"/>
          <p:cNvPicPr>
            <a:picLocks noChangeAspect="1" noChangeArrowheads="1"/>
          </p:cNvPicPr>
          <p:nvPr/>
        </p:nvPicPr>
        <p:blipFill>
          <a:blip r:embed="rId3" cstate="print"/>
          <a:srcRect/>
          <a:stretch>
            <a:fillRect/>
          </a:stretch>
        </p:blipFill>
        <p:spPr bwMode="auto">
          <a:xfrm>
            <a:off x="4286248" y="3714752"/>
            <a:ext cx="4158456" cy="2338379"/>
          </a:xfrm>
          <a:prstGeom prst="rect">
            <a:avLst/>
          </a:prstGeom>
          <a:noFill/>
        </p:spPr>
      </p:pic>
      <p:sp>
        <p:nvSpPr>
          <p:cNvPr id="11" name="TextBox 10"/>
          <p:cNvSpPr txBox="1"/>
          <p:nvPr/>
        </p:nvSpPr>
        <p:spPr>
          <a:xfrm>
            <a:off x="4427984" y="3143248"/>
            <a:ext cx="4392488" cy="461665"/>
          </a:xfrm>
          <a:prstGeom prst="rect">
            <a:avLst/>
          </a:prstGeom>
          <a:noFill/>
        </p:spPr>
        <p:txBody>
          <a:bodyPr wrap="square" rtlCol="0">
            <a:spAutoFit/>
          </a:bodyPr>
          <a:lstStyle/>
          <a:p>
            <a:r>
              <a:rPr lang="en-US" altLang="zh-CN" sz="2400" dirty="0"/>
              <a:t>Microsoft</a:t>
            </a:r>
            <a:r>
              <a:rPr lang="zh-CN" altLang="en-US" sz="2400" dirty="0"/>
              <a:t> </a:t>
            </a:r>
            <a:r>
              <a:rPr lang="en-US" altLang="zh-CN" sz="2400" dirty="0"/>
              <a:t>underwater datacenter</a:t>
            </a:r>
            <a:endParaRPr lang="zh-CN" altLang="en-US" sz="2400" dirty="0"/>
          </a:p>
        </p:txBody>
      </p:sp>
      <p:sp>
        <p:nvSpPr>
          <p:cNvPr id="10" name="灯片编号占位符 9"/>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rotWithShape="1">
          <a:blip r:embed="rId2" cstate="print"/>
          <a:srcRect t="-1" b="1860"/>
          <a:stretch/>
        </p:blipFill>
        <p:spPr bwMode="auto">
          <a:xfrm>
            <a:off x="916367" y="952492"/>
            <a:ext cx="7388669" cy="4021056"/>
          </a:xfrm>
          <a:prstGeom prst="rect">
            <a:avLst/>
          </a:prstGeom>
          <a:noFill/>
          <a:ln w="9525">
            <a:noFill/>
            <a:miter lim="800000"/>
            <a:headEnd/>
            <a:tailEnd/>
          </a:ln>
        </p:spPr>
      </p:pic>
      <p:sp>
        <p:nvSpPr>
          <p:cNvPr id="5" name="矩形 4"/>
          <p:cNvSpPr/>
          <p:nvPr/>
        </p:nvSpPr>
        <p:spPr>
          <a:xfrm>
            <a:off x="971600" y="4941168"/>
            <a:ext cx="7964488" cy="1384995"/>
          </a:xfrm>
          <a:prstGeom prst="rect">
            <a:avLst/>
          </a:prstGeom>
        </p:spPr>
        <p:txBody>
          <a:bodyPr wrap="none">
            <a:spAutoFit/>
          </a:bodyPr>
          <a:lstStyle/>
          <a:p>
            <a:r>
              <a:rPr lang="en-US" altLang="zh-CN" sz="2800" dirty="0"/>
              <a:t>Generating upper aggregation switch routing table;</a:t>
            </a:r>
          </a:p>
          <a:p>
            <a:endParaRPr lang="en-US" altLang="zh-CN" sz="2800" dirty="0"/>
          </a:p>
          <a:p>
            <a:r>
              <a:rPr lang="en-US" altLang="zh-CN" sz="2800" dirty="0"/>
              <a:t>For lower switches, z in [0, (</a:t>
            </a:r>
            <a:r>
              <a:rPr lang="en-US" altLang="zh-CN" sz="2800" i="1" dirty="0"/>
              <a:t>k</a:t>
            </a:r>
            <a:r>
              <a:rPr lang="en-US" altLang="zh-CN" sz="2800" dirty="0"/>
              <a:t>/2)-1], and omit line 3-5.</a:t>
            </a:r>
            <a:endParaRPr lang="zh-CN" altLang="en-US" sz="2800"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40</a:t>
            </a:fld>
            <a:endParaRPr kumimoji="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Routing Algorithm</a:t>
            </a:r>
            <a:endParaRPr lang="zh-CN" altLang="en-US" dirty="0"/>
          </a:p>
        </p:txBody>
      </p:sp>
      <p:sp>
        <p:nvSpPr>
          <p:cNvPr id="3" name="内容占位符 2"/>
          <p:cNvSpPr>
            <a:spLocks noGrp="1"/>
          </p:cNvSpPr>
          <p:nvPr>
            <p:ph idx="1"/>
          </p:nvPr>
        </p:nvSpPr>
        <p:spPr/>
        <p:txBody>
          <a:bodyPr>
            <a:normAutofit/>
          </a:bodyPr>
          <a:lstStyle/>
          <a:p>
            <a:r>
              <a:rPr lang="en-US" altLang="zh-CN" sz="2800" dirty="0"/>
              <a:t>Core switches</a:t>
            </a:r>
          </a:p>
          <a:p>
            <a:pPr lvl="1"/>
            <a:r>
              <a:rPr lang="en-US" altLang="zh-CN" sz="2800" dirty="0"/>
              <a:t>Once a packet reaches a core switch, there is exactly one link to its destination pod, and that switch will include a terminating /16 prefix for the pod of that packet (10.</a:t>
            </a:r>
            <a:r>
              <a:rPr lang="en-US" altLang="zh-CN" sz="2800" i="1" dirty="0"/>
              <a:t>pod</a:t>
            </a:r>
            <a:r>
              <a:rPr lang="en-US" altLang="zh-CN" sz="2800" dirty="0"/>
              <a:t>.0.0/16, </a:t>
            </a:r>
            <a:r>
              <a:rPr lang="en-US" altLang="zh-CN" sz="2800" i="1" dirty="0"/>
              <a:t>port</a:t>
            </a:r>
            <a:r>
              <a:rPr lang="en-US" altLang="zh-CN" sz="2800" dirty="0"/>
              <a:t>).</a:t>
            </a:r>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41</a:t>
            </a:fld>
            <a:endParaRPr kumimoji="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539552" y="1268760"/>
            <a:ext cx="7672393" cy="3024336"/>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42</a:t>
            </a:fld>
            <a:endParaRPr kumimoji="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p:txBody>
          <a:bodyPr>
            <a:normAutofit/>
          </a:bodyPr>
          <a:lstStyle/>
          <a:p>
            <a:r>
              <a:rPr lang="en-US" altLang="zh-CN" sz="3200" dirty="0"/>
              <a:t>Source: 10.0.1.2; destination: 10.2.0.3</a:t>
            </a:r>
          </a:p>
          <a:p>
            <a:pPr lvl="1"/>
            <a:r>
              <a:rPr lang="en-US" altLang="zh-CN" sz="3000" dirty="0"/>
              <a:t>At the gateway switch (10.0.1.1), </a:t>
            </a:r>
            <a:r>
              <a:rPr lang="en-US" altLang="zh-CN" sz="2800" dirty="0"/>
              <a:t>matches with the /0 first-level prefix, then matches with the 0.0.0.3/8 secondary-level suffix, then forward to port 2, and routed to the pod switch 10.0.2.1.</a:t>
            </a:r>
          </a:p>
          <a:p>
            <a:pPr lvl="2"/>
            <a:r>
              <a:rPr lang="en-US" altLang="zh-CN" sz="2500" dirty="0"/>
              <a:t>(</a:t>
            </a:r>
            <a:r>
              <a:rPr lang="en-US" altLang="zh-CN" sz="2500" dirty="0" err="1"/>
              <a:t>i</a:t>
            </a:r>
            <a:r>
              <a:rPr lang="en-US" altLang="zh-CN" sz="2500" dirty="0"/>
              <a:t>=3, z=1)</a:t>
            </a:r>
          </a:p>
          <a:p>
            <a:pPr lvl="2"/>
            <a:endParaRPr lang="en-US" altLang="zh-CN" sz="2500" dirty="0"/>
          </a:p>
          <a:p>
            <a:pPr lvl="1"/>
            <a:endParaRPr lang="en-US" altLang="zh-CN" sz="2800" dirty="0"/>
          </a:p>
          <a:p>
            <a:pPr lvl="1"/>
            <a:endParaRPr lang="en-US" altLang="zh-CN" sz="2800" dirty="0"/>
          </a:p>
          <a:p>
            <a:pPr lvl="1"/>
            <a:endParaRPr lang="zh-CN" altLang="en-US" sz="2800" dirty="0"/>
          </a:p>
        </p:txBody>
      </p:sp>
      <p:pic>
        <p:nvPicPr>
          <p:cNvPr id="3074" name="Picture 2"/>
          <p:cNvPicPr>
            <a:picLocks noChangeAspect="1" noChangeArrowheads="1"/>
          </p:cNvPicPr>
          <p:nvPr/>
        </p:nvPicPr>
        <p:blipFill>
          <a:blip r:embed="rId2" cstate="print"/>
          <a:srcRect/>
          <a:stretch>
            <a:fillRect/>
          </a:stretch>
        </p:blipFill>
        <p:spPr bwMode="auto">
          <a:xfrm>
            <a:off x="0" y="5373216"/>
            <a:ext cx="5067300" cy="1133475"/>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796136" y="4365104"/>
            <a:ext cx="2102807" cy="234888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042AED99-7FB4-404E-8A97-64753DCE42EC}" type="slidenum">
              <a:rPr kumimoji="0" lang="en-US" smtClean="0"/>
              <a:pPr/>
              <a:t>43</a:t>
            </a:fld>
            <a:endParaRPr kumimoji="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cstate="print"/>
          <a:srcRect/>
          <a:stretch>
            <a:fillRect/>
          </a:stretch>
        </p:blipFill>
        <p:spPr bwMode="auto">
          <a:xfrm>
            <a:off x="539552" y="4725144"/>
            <a:ext cx="7210425" cy="1724025"/>
          </a:xfrm>
          <a:prstGeom prst="rect">
            <a:avLst/>
          </a:prstGeom>
          <a:noFill/>
          <a:ln w="9525">
            <a:noFill/>
            <a:miter lim="800000"/>
            <a:headEnd/>
            <a:tailEnd/>
          </a:ln>
        </p:spPr>
      </p:pic>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p:txBody>
          <a:bodyPr>
            <a:normAutofit/>
          </a:bodyPr>
          <a:lstStyle/>
          <a:p>
            <a:pPr lvl="1"/>
            <a:r>
              <a:rPr lang="en-US" altLang="zh-CN" sz="3000" dirty="0"/>
              <a:t>At the gateway switch (10.0.2.1), </a:t>
            </a:r>
            <a:r>
              <a:rPr lang="en-US" altLang="zh-CN" sz="2800" dirty="0"/>
              <a:t>matches with the /0 first-level prefix, then matches with the 0.0.0.3/8 secondary-level suffix, then forward to port 3, and routed to the core switch 10.4.1.1.</a:t>
            </a:r>
          </a:p>
          <a:p>
            <a:pPr lvl="2"/>
            <a:r>
              <a:rPr lang="en-US" altLang="zh-CN" sz="2500" dirty="0"/>
              <a:t>(</a:t>
            </a:r>
            <a:r>
              <a:rPr lang="en-US" altLang="zh-CN" sz="2500" dirty="0" err="1"/>
              <a:t>i</a:t>
            </a:r>
            <a:r>
              <a:rPr lang="en-US" altLang="zh-CN" sz="2500" dirty="0"/>
              <a:t>=3, z=2)</a:t>
            </a:r>
          </a:p>
          <a:p>
            <a:pPr lvl="1"/>
            <a:endParaRPr lang="en-US" altLang="zh-CN" sz="2800" dirty="0"/>
          </a:p>
          <a:p>
            <a:pPr lvl="1"/>
            <a:endParaRPr lang="en-US" altLang="zh-CN" sz="2800" dirty="0"/>
          </a:p>
          <a:p>
            <a:pPr lvl="1"/>
            <a:endParaRPr lang="zh-CN" altLang="en-US" sz="2800" dirty="0"/>
          </a:p>
        </p:txBody>
      </p:sp>
      <p:pic>
        <p:nvPicPr>
          <p:cNvPr id="5" name="Picture 2"/>
          <p:cNvPicPr>
            <a:picLocks noChangeAspect="1" noChangeArrowheads="1"/>
          </p:cNvPicPr>
          <p:nvPr/>
        </p:nvPicPr>
        <p:blipFill>
          <a:blip r:embed="rId3" cstate="print"/>
          <a:srcRect/>
          <a:stretch>
            <a:fillRect/>
          </a:stretch>
        </p:blipFill>
        <p:spPr bwMode="auto">
          <a:xfrm>
            <a:off x="4076700" y="3789040"/>
            <a:ext cx="5067300" cy="1133475"/>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042AED99-7FB4-404E-8A97-64753DCE42EC}" type="slidenum">
              <a:rPr kumimoji="0" lang="en-US" smtClean="0"/>
              <a:pPr/>
              <a:t>44</a:t>
            </a:fld>
            <a:endParaRPr kumimoji="0"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a:xfrm>
            <a:off x="457200" y="1935480"/>
            <a:ext cx="8229600" cy="4805888"/>
          </a:xfrm>
        </p:spPr>
        <p:txBody>
          <a:bodyPr>
            <a:normAutofit fontScale="92500"/>
          </a:bodyPr>
          <a:lstStyle/>
          <a:p>
            <a:pPr lvl="1"/>
            <a:endParaRPr lang="en-US" altLang="zh-CN" sz="2800" dirty="0"/>
          </a:p>
          <a:p>
            <a:pPr lvl="1"/>
            <a:endParaRPr lang="en-US" altLang="zh-CN" sz="2800" dirty="0"/>
          </a:p>
          <a:p>
            <a:pPr lvl="1"/>
            <a:r>
              <a:rPr lang="en-US" altLang="zh-CN" sz="2800"/>
              <a:t>At 10.4.1.1, </a:t>
            </a:r>
            <a:r>
              <a:rPr lang="en-US" altLang="zh-CN" sz="2800" dirty="0"/>
              <a:t>matches a terminating 10.2.0.0/16 prefix, which points to pod 2 on port 2, and switch 10.2.2.1.</a:t>
            </a:r>
          </a:p>
          <a:p>
            <a:pPr lvl="1"/>
            <a:r>
              <a:rPr lang="en-US" altLang="zh-CN" sz="2800" dirty="0"/>
              <a:t>At 10.2.2.1, matches a terminating prefix 10.2.0.0/24, which points to the switch responsible for that subnet, 10.2.0.1 on port 0.</a:t>
            </a:r>
          </a:p>
          <a:p>
            <a:r>
              <a:rPr lang="en-US" altLang="zh-CN" sz="3000" dirty="0"/>
              <a:t>How about the destination becomes </a:t>
            </a:r>
            <a:r>
              <a:rPr lang="en-US" altLang="zh-CN" sz="2800" dirty="0"/>
              <a:t>10.2.0.2?</a:t>
            </a:r>
          </a:p>
          <a:p>
            <a:r>
              <a:rPr lang="en-US" altLang="zh-CN" sz="2800" dirty="0"/>
              <a:t>Centralized algorithm, not a distributed one.</a:t>
            </a:r>
          </a:p>
          <a:p>
            <a:pPr lvl="1"/>
            <a:r>
              <a:rPr lang="en-US" altLang="zh-CN" sz="2800" dirty="0"/>
              <a:t>Why feasible?</a:t>
            </a:r>
            <a:endParaRPr lang="zh-CN" altLang="en-US" sz="2800" dirty="0"/>
          </a:p>
        </p:txBody>
      </p:sp>
      <p:pic>
        <p:nvPicPr>
          <p:cNvPr id="1026" name="Picture 2"/>
          <p:cNvPicPr>
            <a:picLocks noChangeAspect="1" noChangeArrowheads="1"/>
          </p:cNvPicPr>
          <p:nvPr/>
        </p:nvPicPr>
        <p:blipFill>
          <a:blip r:embed="rId2" cstate="print"/>
          <a:srcRect/>
          <a:stretch>
            <a:fillRect/>
          </a:stretch>
        </p:blipFill>
        <p:spPr bwMode="auto">
          <a:xfrm>
            <a:off x="251520" y="2132856"/>
            <a:ext cx="6076950" cy="561975"/>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6660232" y="404664"/>
            <a:ext cx="2163442" cy="234888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042AED99-7FB4-404E-8A97-64753DCE42EC}" type="slidenum">
              <a:rPr kumimoji="0" lang="en-US" smtClean="0"/>
              <a:pPr/>
              <a:t>45</a:t>
            </a:fld>
            <a:endParaRPr kumimoji="0"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a:t>
            </a:r>
            <a:endParaRPr lang="zh-CN" altLang="en-US" dirty="0"/>
          </a:p>
        </p:txBody>
      </p:sp>
      <p:sp>
        <p:nvSpPr>
          <p:cNvPr id="3" name="内容占位符 2"/>
          <p:cNvSpPr>
            <a:spLocks noGrp="1"/>
          </p:cNvSpPr>
          <p:nvPr>
            <p:ph idx="1"/>
          </p:nvPr>
        </p:nvSpPr>
        <p:spPr>
          <a:xfrm>
            <a:off x="457200" y="1935480"/>
            <a:ext cx="8229600" cy="4805888"/>
          </a:xfrm>
        </p:spPr>
        <p:txBody>
          <a:bodyPr>
            <a:normAutofit/>
          </a:bodyPr>
          <a:lstStyle/>
          <a:p>
            <a:r>
              <a:rPr lang="en-US" altLang="zh-CN" sz="3000" dirty="0"/>
              <a:t>For the destination </a:t>
            </a:r>
            <a:r>
              <a:rPr lang="en-US" altLang="zh-CN" sz="2800" dirty="0"/>
              <a:t>10.2.0.2</a:t>
            </a:r>
            <a:r>
              <a:rPr lang="zh-CN" altLang="en-US" sz="2800" dirty="0"/>
              <a:t>：</a:t>
            </a:r>
            <a:endParaRPr lang="en-US" altLang="zh-CN" sz="2800" dirty="0"/>
          </a:p>
          <a:p>
            <a:pPr lvl="1"/>
            <a:r>
              <a:rPr lang="en-US" altLang="zh-CN" sz="2600" dirty="0"/>
              <a:t>At gateway switch </a:t>
            </a:r>
            <a:r>
              <a:rPr lang="en-US" altLang="zh-CN" sz="2800" dirty="0"/>
              <a:t>(10.0.1.1),</a:t>
            </a:r>
            <a:r>
              <a:rPr lang="en-US" altLang="zh-CN" sz="2600" dirty="0"/>
              <a:t> matches port 3, next hop (10.0.3.1).</a:t>
            </a:r>
          </a:p>
          <a:p>
            <a:pPr lvl="1"/>
            <a:r>
              <a:rPr lang="en-US" altLang="zh-CN" sz="2600" dirty="0"/>
              <a:t>At gateway switch (10.0.3.1), matches port 3, next hop (10.4.2.2).</a:t>
            </a:r>
          </a:p>
          <a:p>
            <a:pPr lvl="1"/>
            <a:r>
              <a:rPr lang="en-US" altLang="zh-CN" sz="2600" dirty="0"/>
              <a:t>The following routing matches terminating first-level prefixes.</a:t>
            </a:r>
          </a:p>
        </p:txBody>
      </p:sp>
      <p:sp>
        <p:nvSpPr>
          <p:cNvPr id="8" name="灯片编号占位符 7"/>
          <p:cNvSpPr>
            <a:spLocks noGrp="1"/>
          </p:cNvSpPr>
          <p:nvPr>
            <p:ph type="sldNum" sz="quarter" idx="12"/>
          </p:nvPr>
        </p:nvSpPr>
        <p:spPr/>
        <p:txBody>
          <a:bodyPr/>
          <a:lstStyle/>
          <a:p>
            <a:fld id="{042AED99-7FB4-404E-8A97-64753DCE42EC}" type="slidenum">
              <a:rPr kumimoji="0" lang="en-US" smtClean="0"/>
              <a:pPr/>
              <a:t>46</a:t>
            </a:fld>
            <a:endParaRPr kumimoji="0" lang="en-US"/>
          </a:p>
        </p:txBody>
      </p:sp>
    </p:spTree>
    <p:extLst>
      <p:ext uri="{BB962C8B-B14F-4D97-AF65-F5344CB8AC3E}">
        <p14:creationId xmlns:p14="http://schemas.microsoft.com/office/powerpoint/2010/main" val="2981374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Flow Classification</a:t>
            </a:r>
            <a:endParaRPr lang="zh-CN" altLang="en-US" dirty="0"/>
          </a:p>
        </p:txBody>
      </p:sp>
      <p:sp>
        <p:nvSpPr>
          <p:cNvPr id="3" name="内容占位符 2"/>
          <p:cNvSpPr>
            <a:spLocks noGrp="1"/>
          </p:cNvSpPr>
          <p:nvPr>
            <p:ph idx="1"/>
          </p:nvPr>
        </p:nvSpPr>
        <p:spPr/>
        <p:txBody>
          <a:bodyPr>
            <a:normAutofit/>
          </a:bodyPr>
          <a:lstStyle/>
          <a:p>
            <a:r>
              <a:rPr lang="en-US" altLang="zh-CN" dirty="0"/>
              <a:t>The two-level routing technique is </a:t>
            </a:r>
            <a:r>
              <a:rPr lang="en-US" altLang="zh-CN" dirty="0">
                <a:solidFill>
                  <a:srgbClr val="FF0000"/>
                </a:solidFill>
              </a:rPr>
              <a:t>static</a:t>
            </a:r>
            <a:r>
              <a:rPr lang="en-US" altLang="zh-CN" dirty="0"/>
              <a:t>, but traffics are </a:t>
            </a:r>
            <a:r>
              <a:rPr lang="en-US" altLang="zh-CN" dirty="0">
                <a:solidFill>
                  <a:srgbClr val="FF0000"/>
                </a:solidFill>
              </a:rPr>
              <a:t>not evenly distributed </a:t>
            </a:r>
            <a:r>
              <a:rPr lang="en-US" altLang="zh-CN" dirty="0"/>
              <a:t>among the hosts.</a:t>
            </a:r>
          </a:p>
          <a:p>
            <a:r>
              <a:rPr lang="en-US" altLang="zh-CN" dirty="0"/>
              <a:t>Edge switch</a:t>
            </a:r>
          </a:p>
          <a:p>
            <a:pPr marL="850392" lvl="1" indent="-457200">
              <a:buFont typeface="+mj-lt"/>
              <a:buAutoNum type="arabicPeriod"/>
            </a:pPr>
            <a:r>
              <a:rPr lang="en-US" altLang="zh-CN" dirty="0"/>
              <a:t>Recognize subsequent packets of the same flow, and forward them on the same outgoing port. (packets of same &lt;</a:t>
            </a:r>
            <a:r>
              <a:rPr lang="en-US" altLang="zh-CN" dirty="0" err="1"/>
              <a:t>src</a:t>
            </a:r>
            <a:r>
              <a:rPr lang="en-US" altLang="zh-CN" dirty="0"/>
              <a:t> IP, </a:t>
            </a:r>
            <a:r>
              <a:rPr lang="en-US" altLang="zh-CN" dirty="0" err="1"/>
              <a:t>dst</a:t>
            </a:r>
            <a:r>
              <a:rPr lang="en-US" altLang="zh-CN" dirty="0"/>
              <a:t> IP, </a:t>
            </a:r>
            <a:r>
              <a:rPr lang="en-US" altLang="zh-CN" dirty="0" err="1"/>
              <a:t>src</a:t>
            </a:r>
            <a:r>
              <a:rPr lang="en-US" altLang="zh-CN" dirty="0"/>
              <a:t> port, </a:t>
            </a:r>
            <a:r>
              <a:rPr lang="en-US" altLang="zh-CN" dirty="0" err="1"/>
              <a:t>dst</a:t>
            </a:r>
            <a:r>
              <a:rPr lang="en-US" altLang="zh-CN" dirty="0"/>
              <a:t> port, proto&gt; belong to a same flow)</a:t>
            </a:r>
          </a:p>
          <a:p>
            <a:pPr marL="850392" lvl="1" indent="-457200">
              <a:buFont typeface="+mj-lt"/>
              <a:buAutoNum type="arabicPeriod"/>
            </a:pPr>
            <a:r>
              <a:rPr lang="en-US" altLang="zh-CN" dirty="0"/>
              <a:t>Periodically reassign a minimal number of flow output ports to minimize any disparity between the aggregate flow capacity of different ports.</a:t>
            </a:r>
            <a:endParaRPr lang="zh-CN" alt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47</a:t>
            </a:fld>
            <a:endParaRPr kumimoji="0"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Flow Scheduling</a:t>
            </a:r>
            <a:endParaRPr lang="zh-CN" altLang="en-US" dirty="0"/>
          </a:p>
        </p:txBody>
      </p:sp>
      <p:sp>
        <p:nvSpPr>
          <p:cNvPr id="3" name="内容占位符 2"/>
          <p:cNvSpPr>
            <a:spLocks noGrp="1"/>
          </p:cNvSpPr>
          <p:nvPr>
            <p:ph idx="1"/>
          </p:nvPr>
        </p:nvSpPr>
        <p:spPr/>
        <p:txBody>
          <a:bodyPr/>
          <a:lstStyle/>
          <a:p>
            <a:r>
              <a:rPr lang="en-US" altLang="zh-CN" dirty="0"/>
              <a:t>Traffics are dominated by few </a:t>
            </a:r>
            <a:r>
              <a:rPr lang="en-US" altLang="zh-CN" dirty="0">
                <a:solidFill>
                  <a:srgbClr val="FF0000"/>
                </a:solidFill>
              </a:rPr>
              <a:t>large long-lived flows</a:t>
            </a:r>
          </a:p>
          <a:p>
            <a:r>
              <a:rPr lang="en-US" altLang="zh-CN" dirty="0"/>
              <a:t>Edge switch</a:t>
            </a:r>
          </a:p>
          <a:p>
            <a:pPr lvl="1"/>
            <a:r>
              <a:rPr lang="en-US" altLang="zh-CN" dirty="0"/>
              <a:t>Additionally detect any outgoing flow whose size grows above a predefined threshold, and periodically send notifications to a </a:t>
            </a:r>
            <a:r>
              <a:rPr lang="en-US" altLang="zh-CN" dirty="0">
                <a:solidFill>
                  <a:srgbClr val="FF0000"/>
                </a:solidFill>
              </a:rPr>
              <a:t>central scheduler </a:t>
            </a:r>
            <a:r>
              <a:rPr lang="en-US" altLang="zh-CN" dirty="0"/>
              <a:t>specifying the source and destination for all active large flows.</a:t>
            </a:r>
          </a:p>
          <a:p>
            <a:endParaRPr lang="zh-CN" alt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48</a:t>
            </a:fld>
            <a:endParaRPr kumimoji="0"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Flow Scheduling</a:t>
            </a:r>
            <a:endParaRPr lang="zh-CN" altLang="en-US" dirty="0"/>
          </a:p>
        </p:txBody>
      </p:sp>
      <p:sp>
        <p:nvSpPr>
          <p:cNvPr id="3" name="内容占位符 2"/>
          <p:cNvSpPr>
            <a:spLocks noGrp="1"/>
          </p:cNvSpPr>
          <p:nvPr>
            <p:ph idx="1"/>
          </p:nvPr>
        </p:nvSpPr>
        <p:spPr/>
        <p:txBody>
          <a:bodyPr>
            <a:normAutofit/>
          </a:bodyPr>
          <a:lstStyle/>
          <a:p>
            <a:r>
              <a:rPr lang="en-US" altLang="zh-CN" dirty="0"/>
              <a:t>Central Scheduler</a:t>
            </a:r>
          </a:p>
          <a:p>
            <a:pPr lvl="1"/>
            <a:r>
              <a:rPr lang="en-US" altLang="zh-CN" dirty="0"/>
              <a:t>Maintains </a:t>
            </a:r>
            <a:r>
              <a:rPr lang="en-US" altLang="zh-CN" dirty="0" err="1"/>
              <a:t>boolean</a:t>
            </a:r>
            <a:r>
              <a:rPr lang="en-US" altLang="zh-CN" dirty="0"/>
              <a:t> state for all links in the network their availability to carry large flows.</a:t>
            </a:r>
          </a:p>
          <a:p>
            <a:pPr lvl="1"/>
            <a:r>
              <a:rPr lang="en-US" altLang="zh-CN" dirty="0"/>
              <a:t>When the scheduler receives a notification of a new flow, it linearly searches through the core switches to find one whose corresponding path components do not include a reserved link.</a:t>
            </a:r>
          </a:p>
          <a:p>
            <a:pPr lvl="1"/>
            <a:r>
              <a:rPr lang="en-US" altLang="zh-CN" dirty="0"/>
              <a:t>Upon finding such a path, the scheduler marks those links as </a:t>
            </a:r>
            <a:r>
              <a:rPr lang="en-US" altLang="zh-CN" dirty="0">
                <a:solidFill>
                  <a:srgbClr val="0000FF"/>
                </a:solidFill>
              </a:rPr>
              <a:t>reserved</a:t>
            </a:r>
            <a:r>
              <a:rPr lang="en-US" altLang="zh-CN" dirty="0"/>
              <a:t>, and notifies the relevant lower- and upper-layer switches in the source pod with the correct outgoing port that corresponds to that flow’s chosen path.</a:t>
            </a:r>
            <a:endParaRPr lang="zh-CN" altLang="en-US"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49</a:t>
            </a:fld>
            <a:endParaRPr kumimoji="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5" name="TextBox 4"/>
          <p:cNvSpPr txBox="1"/>
          <p:nvPr/>
        </p:nvSpPr>
        <p:spPr>
          <a:xfrm>
            <a:off x="928662" y="6253249"/>
            <a:ext cx="3527784" cy="369332"/>
          </a:xfrm>
          <a:prstGeom prst="rect">
            <a:avLst/>
          </a:prstGeom>
          <a:noFill/>
        </p:spPr>
        <p:txBody>
          <a:bodyPr wrap="square" rtlCol="0">
            <a:spAutoFit/>
          </a:bodyPr>
          <a:lstStyle/>
          <a:p>
            <a:r>
              <a:rPr lang="zh-CN" altLang="en-US" dirty="0"/>
              <a:t>腾讯贵安七星数据中心</a:t>
            </a:r>
          </a:p>
        </p:txBody>
      </p:sp>
      <p:pic>
        <p:nvPicPr>
          <p:cNvPr id="1030" name="Picture 6" descr="https://timgsa.baidu.com/timg?image&amp;quality=80&amp;size=b9999_10000&amp;sec=1551022960427&amp;di=18b2bc60cf8a10058afe381f19a14d17&amp;imgtype=0&amp;src=http%3A%2F%2Fmmbiz.qpic.cn%2Fmmbiz%2FWnbJRVnA42l7nKDnlaPFtTwszYFRUltJd0g7ibN9CXictq7HZuL21xSiaffKXibSEOYp6bfjEAKhR6hquXN2WIrLicQ%2F640%3Fwx_fmt%3Dpng%26wxfrom%3D5%26wx_lazy%3D1"/>
          <p:cNvPicPr>
            <a:picLocks noChangeAspect="1" noChangeArrowheads="1"/>
          </p:cNvPicPr>
          <p:nvPr/>
        </p:nvPicPr>
        <p:blipFill>
          <a:blip r:embed="rId2" cstate="print"/>
          <a:srcRect/>
          <a:stretch>
            <a:fillRect/>
          </a:stretch>
        </p:blipFill>
        <p:spPr bwMode="auto">
          <a:xfrm>
            <a:off x="785785" y="357166"/>
            <a:ext cx="3876657" cy="2568286"/>
          </a:xfrm>
          <a:prstGeom prst="rect">
            <a:avLst/>
          </a:prstGeom>
          <a:noFill/>
        </p:spPr>
      </p:pic>
      <p:sp>
        <p:nvSpPr>
          <p:cNvPr id="8" name="TextBox 7"/>
          <p:cNvSpPr txBox="1"/>
          <p:nvPr/>
        </p:nvSpPr>
        <p:spPr>
          <a:xfrm>
            <a:off x="1000099" y="2988230"/>
            <a:ext cx="3383111" cy="369332"/>
          </a:xfrm>
          <a:prstGeom prst="rect">
            <a:avLst/>
          </a:prstGeom>
          <a:noFill/>
        </p:spPr>
        <p:txBody>
          <a:bodyPr wrap="square" rtlCol="0">
            <a:spAutoFit/>
          </a:bodyPr>
          <a:lstStyle/>
          <a:p>
            <a:r>
              <a:rPr lang="zh-CN" altLang="en-US" dirty="0"/>
              <a:t>阿里巴巴千岛湖数据中心</a:t>
            </a:r>
          </a:p>
        </p:txBody>
      </p:sp>
      <p:pic>
        <p:nvPicPr>
          <p:cNvPr id="1034" name="Picture 10" descr="https://timgsa.baidu.com/timg?image&amp;quality=80&amp;size=b9999_10000&amp;sec=1551023035756&amp;di=e28041be0f9a32358217fabbbc438bb2&amp;imgtype=0&amp;src=http%3A%2F%2Fwww.enkj.com%2Fidcnews%2Fkindeditor-4.1.7%2Fattached%2Fimage%2F20150909%2F20150909101938_2920.jpg"/>
          <p:cNvPicPr>
            <a:picLocks noChangeAspect="1" noChangeArrowheads="1"/>
          </p:cNvPicPr>
          <p:nvPr/>
        </p:nvPicPr>
        <p:blipFill>
          <a:blip r:embed="rId3" cstate="print"/>
          <a:srcRect/>
          <a:stretch>
            <a:fillRect/>
          </a:stretch>
        </p:blipFill>
        <p:spPr bwMode="auto">
          <a:xfrm>
            <a:off x="4857751" y="357166"/>
            <a:ext cx="3961207" cy="2643206"/>
          </a:xfrm>
          <a:prstGeom prst="rect">
            <a:avLst/>
          </a:prstGeom>
          <a:noFill/>
        </p:spPr>
      </p:pic>
      <p:sp>
        <p:nvSpPr>
          <p:cNvPr id="48132" name="AutoShape 4" descr="貴州數字經濟增速連續五年全國第一騰訊與貴州共樹新基建標桿-新華網"/>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48134" name="AutoShape 6" descr="貴州數字經濟增速連續五年全國第一騰訊與貴州共樹新基建標桿-新華網"/>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48136" name="Picture 8" descr="http://www.gz.xinhuanet.com/2020-07/16/1126246590_15948840786931n.jpg"/>
          <p:cNvPicPr>
            <a:picLocks noChangeAspect="1" noChangeArrowheads="1"/>
          </p:cNvPicPr>
          <p:nvPr/>
        </p:nvPicPr>
        <p:blipFill>
          <a:blip r:embed="rId4" cstate="print"/>
          <a:srcRect/>
          <a:stretch>
            <a:fillRect/>
          </a:stretch>
        </p:blipFill>
        <p:spPr bwMode="auto">
          <a:xfrm>
            <a:off x="5364088" y="3645024"/>
            <a:ext cx="3314733" cy="2486050"/>
          </a:xfrm>
          <a:prstGeom prst="rect">
            <a:avLst/>
          </a:prstGeom>
          <a:noFill/>
        </p:spPr>
      </p:pic>
      <p:pic>
        <p:nvPicPr>
          <p:cNvPr id="48137" name="Picture 9"/>
          <p:cNvPicPr>
            <a:picLocks noChangeAspect="1" noChangeArrowheads="1"/>
          </p:cNvPicPr>
          <p:nvPr/>
        </p:nvPicPr>
        <p:blipFill>
          <a:blip r:embed="rId5" cstate="print"/>
          <a:srcRect/>
          <a:stretch>
            <a:fillRect/>
          </a:stretch>
        </p:blipFill>
        <p:spPr bwMode="auto">
          <a:xfrm>
            <a:off x="467544" y="3429000"/>
            <a:ext cx="4667541" cy="2795786"/>
          </a:xfrm>
          <a:prstGeom prst="rect">
            <a:avLst/>
          </a:prstGeom>
          <a:noFill/>
          <a:ln w="9525">
            <a:noFill/>
            <a:miter lim="800000"/>
            <a:headEnd/>
            <a:tailEnd/>
          </a:ln>
        </p:spPr>
      </p:pic>
      <p:sp>
        <p:nvSpPr>
          <p:cNvPr id="15" name="灯片编号占位符 14"/>
          <p:cNvSpPr>
            <a:spLocks noGrp="1"/>
          </p:cNvSpPr>
          <p:nvPr>
            <p:ph type="sldNum" sz="quarter" idx="12"/>
          </p:nvPr>
        </p:nvSpPr>
        <p:spPr/>
        <p:txBody>
          <a:bodyPr/>
          <a:lstStyle/>
          <a:p>
            <a:fld id="{042AED99-7FB4-404E-8A97-64753DCE42EC}" type="slidenum">
              <a:rPr kumimoji="0" lang="en-US" smtClean="0"/>
              <a:pPr/>
              <a:t>5</a:t>
            </a:fld>
            <a:endParaRPr kumimoji="0"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F97AC-C706-4C95-83D1-B55B8F16E0B7}"/>
              </a:ext>
            </a:extLst>
          </p:cNvPr>
          <p:cNvSpPr>
            <a:spLocks noGrp="1"/>
          </p:cNvSpPr>
          <p:nvPr>
            <p:ph type="title"/>
          </p:nvPr>
        </p:nvSpPr>
        <p:spPr/>
        <p:txBody>
          <a:bodyPr/>
          <a:lstStyle/>
          <a:p>
            <a:r>
              <a:rPr lang="en-US" altLang="zh-CN" dirty="0"/>
              <a:t>Fault-Tolerance</a:t>
            </a:r>
            <a:endParaRPr lang="zh-CN" altLang="en-US" dirty="0"/>
          </a:p>
        </p:txBody>
      </p:sp>
      <p:sp>
        <p:nvSpPr>
          <p:cNvPr id="3" name="内容占位符 2">
            <a:extLst>
              <a:ext uri="{FF2B5EF4-FFF2-40B4-BE49-F238E27FC236}">
                <a16:creationId xmlns:a16="http://schemas.microsoft.com/office/drawing/2014/main" id="{0D1F7636-8DE7-4E4C-A467-E3F2FD0DFD5F}"/>
              </a:ext>
            </a:extLst>
          </p:cNvPr>
          <p:cNvSpPr>
            <a:spLocks noGrp="1"/>
          </p:cNvSpPr>
          <p:nvPr>
            <p:ph idx="1"/>
          </p:nvPr>
        </p:nvSpPr>
        <p:spPr/>
        <p:txBody>
          <a:bodyPr/>
          <a:lstStyle/>
          <a:p>
            <a:r>
              <a:rPr lang="en-US" altLang="zh-CN" dirty="0"/>
              <a:t>Lower- to Upper-layer Switches</a:t>
            </a:r>
          </a:p>
          <a:p>
            <a:pPr lvl="1"/>
            <a:r>
              <a:rPr lang="en-US" altLang="zh-CN" b="0" i="0" dirty="0">
                <a:solidFill>
                  <a:srgbClr val="000000"/>
                </a:solidFill>
                <a:effectLst/>
                <a:latin typeface="PingFang SC"/>
              </a:rPr>
              <a:t> impacts outgoing inter/intra-pod traffic, intra-pod traffic using the upper-layer switch as an intermediary, and incoming inter-pod traffic</a:t>
            </a:r>
          </a:p>
          <a:p>
            <a:pPr lvl="1"/>
            <a:r>
              <a:rPr lang="en-US" altLang="zh-CN" b="0" i="0" dirty="0">
                <a:solidFill>
                  <a:srgbClr val="000000"/>
                </a:solidFill>
                <a:effectLst/>
                <a:latin typeface="PingFang SC"/>
              </a:rPr>
              <a:t>The response involves local cost adjustment, broadcast of failure tags within the pod to lower-layer switches, and propagation of the failure status to core switches and subsequently to upper-layer switches in other pods to avoid the affected path.</a:t>
            </a:r>
            <a:endParaRPr lang="en-US" altLang="zh-CN" dirty="0"/>
          </a:p>
        </p:txBody>
      </p:sp>
      <p:sp>
        <p:nvSpPr>
          <p:cNvPr id="4" name="灯片编号占位符 3">
            <a:extLst>
              <a:ext uri="{FF2B5EF4-FFF2-40B4-BE49-F238E27FC236}">
                <a16:creationId xmlns:a16="http://schemas.microsoft.com/office/drawing/2014/main" id="{A64D9933-1D86-4079-B7FA-1F6437985884}"/>
              </a:ext>
            </a:extLst>
          </p:cNvPr>
          <p:cNvSpPr>
            <a:spLocks noGrp="1"/>
          </p:cNvSpPr>
          <p:nvPr>
            <p:ph type="sldNum" sz="quarter" idx="12"/>
          </p:nvPr>
        </p:nvSpPr>
        <p:spPr/>
        <p:txBody>
          <a:bodyPr/>
          <a:lstStyle/>
          <a:p>
            <a:fld id="{042AED99-7FB4-404E-8A97-64753DCE42EC}" type="slidenum">
              <a:rPr kumimoji="0" lang="en-US" smtClean="0"/>
              <a:pPr/>
              <a:t>50</a:t>
            </a:fld>
            <a:endParaRPr kumimoji="0" lang="en-US"/>
          </a:p>
        </p:txBody>
      </p:sp>
    </p:spTree>
    <p:extLst>
      <p:ext uri="{BB962C8B-B14F-4D97-AF65-F5344CB8AC3E}">
        <p14:creationId xmlns:p14="http://schemas.microsoft.com/office/powerpoint/2010/main" val="3690127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2F97AC-C706-4C95-83D1-B55B8F16E0B7}"/>
              </a:ext>
            </a:extLst>
          </p:cNvPr>
          <p:cNvSpPr>
            <a:spLocks noGrp="1"/>
          </p:cNvSpPr>
          <p:nvPr>
            <p:ph type="title"/>
          </p:nvPr>
        </p:nvSpPr>
        <p:spPr/>
        <p:txBody>
          <a:bodyPr/>
          <a:lstStyle/>
          <a:p>
            <a:r>
              <a:rPr lang="en-US" altLang="zh-CN" dirty="0"/>
              <a:t>Fault-Tolerance</a:t>
            </a:r>
            <a:endParaRPr lang="zh-CN" altLang="en-US" dirty="0"/>
          </a:p>
        </p:txBody>
      </p:sp>
      <p:sp>
        <p:nvSpPr>
          <p:cNvPr id="3" name="内容占位符 2">
            <a:extLst>
              <a:ext uri="{FF2B5EF4-FFF2-40B4-BE49-F238E27FC236}">
                <a16:creationId xmlns:a16="http://schemas.microsoft.com/office/drawing/2014/main" id="{0D1F7636-8DE7-4E4C-A467-E3F2FD0DFD5F}"/>
              </a:ext>
            </a:extLst>
          </p:cNvPr>
          <p:cNvSpPr>
            <a:spLocks noGrp="1"/>
          </p:cNvSpPr>
          <p:nvPr>
            <p:ph idx="1"/>
          </p:nvPr>
        </p:nvSpPr>
        <p:spPr/>
        <p:txBody>
          <a:bodyPr/>
          <a:lstStyle/>
          <a:p>
            <a:r>
              <a:rPr lang="en-US" altLang="zh-CN" dirty="0"/>
              <a:t>Upper-layer to Core Switches</a:t>
            </a:r>
          </a:p>
          <a:p>
            <a:pPr lvl="1"/>
            <a:r>
              <a:rPr lang="en-US" altLang="zh-CN" b="0" i="0" dirty="0">
                <a:solidFill>
                  <a:srgbClr val="000000"/>
                </a:solidFill>
                <a:effectLst/>
                <a:latin typeface="PingFang SC"/>
              </a:rPr>
              <a:t>affects outgoing and incoming inter-pod traffic</a:t>
            </a:r>
          </a:p>
          <a:p>
            <a:pPr lvl="1"/>
            <a:r>
              <a:rPr lang="en-US" altLang="zh-CN" b="0" i="0" dirty="0">
                <a:solidFill>
                  <a:srgbClr val="000000"/>
                </a:solidFill>
                <a:effectLst/>
                <a:latin typeface="PingFang SC"/>
              </a:rPr>
              <a:t> The response involves local rerouting and a core switch broadcasting a failure tag to all its connected upper-layer switches in other pods, instructing them to avoid it for traffic destined to the affected pod.</a:t>
            </a:r>
            <a:endParaRPr lang="zh-CN" altLang="en-US" dirty="0"/>
          </a:p>
        </p:txBody>
      </p:sp>
      <p:sp>
        <p:nvSpPr>
          <p:cNvPr id="4" name="灯片编号占位符 3">
            <a:extLst>
              <a:ext uri="{FF2B5EF4-FFF2-40B4-BE49-F238E27FC236}">
                <a16:creationId xmlns:a16="http://schemas.microsoft.com/office/drawing/2014/main" id="{A64D9933-1D86-4079-B7FA-1F6437985884}"/>
              </a:ext>
            </a:extLst>
          </p:cNvPr>
          <p:cNvSpPr>
            <a:spLocks noGrp="1"/>
          </p:cNvSpPr>
          <p:nvPr>
            <p:ph type="sldNum" sz="quarter" idx="12"/>
          </p:nvPr>
        </p:nvSpPr>
        <p:spPr/>
        <p:txBody>
          <a:bodyPr/>
          <a:lstStyle/>
          <a:p>
            <a:fld id="{042AED99-7FB4-404E-8A97-64753DCE42EC}" type="slidenum">
              <a:rPr kumimoji="0" lang="en-US" smtClean="0"/>
              <a:pPr/>
              <a:t>51</a:t>
            </a:fld>
            <a:endParaRPr kumimoji="0" lang="en-US"/>
          </a:p>
        </p:txBody>
      </p:sp>
    </p:spTree>
    <p:extLst>
      <p:ext uri="{BB962C8B-B14F-4D97-AF65-F5344CB8AC3E}">
        <p14:creationId xmlns:p14="http://schemas.microsoft.com/office/powerpoint/2010/main" val="1971280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0" y="1598284"/>
            <a:ext cx="4506145" cy="3126860"/>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4621614" y="1556792"/>
            <a:ext cx="4342874" cy="3280181"/>
          </a:xfrm>
          <a:prstGeom prst="rect">
            <a:avLst/>
          </a:prstGeom>
          <a:noFill/>
          <a:ln w="9525">
            <a:noFill/>
            <a:miter lim="800000"/>
            <a:headEnd/>
            <a:tailEnd/>
          </a:ln>
        </p:spPr>
      </p:pic>
      <p:sp>
        <p:nvSpPr>
          <p:cNvPr id="2" name="标题 1"/>
          <p:cNvSpPr>
            <a:spLocks noGrp="1"/>
          </p:cNvSpPr>
          <p:nvPr>
            <p:ph type="title"/>
          </p:nvPr>
        </p:nvSpPr>
        <p:spPr>
          <a:xfrm>
            <a:off x="457200" y="557808"/>
            <a:ext cx="8229600" cy="1143000"/>
          </a:xfrm>
        </p:spPr>
        <p:txBody>
          <a:bodyPr/>
          <a:lstStyle/>
          <a:p>
            <a:r>
              <a:rPr lang="en-US" altLang="zh-CN" dirty="0"/>
              <a:t>Power and Heat Issues</a:t>
            </a:r>
            <a:endParaRPr lang="zh-CN" altLang="en-US" dirty="0"/>
          </a:p>
        </p:txBody>
      </p:sp>
      <p:sp>
        <p:nvSpPr>
          <p:cNvPr id="3" name="内容占位符 2"/>
          <p:cNvSpPr>
            <a:spLocks noGrp="1"/>
          </p:cNvSpPr>
          <p:nvPr>
            <p:ph idx="1"/>
          </p:nvPr>
        </p:nvSpPr>
        <p:spPr/>
        <p:txBody>
          <a:bodyPr>
            <a:no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不同</a:t>
            </a:r>
            <a:r>
              <a:rPr lang="en-US" altLang="zh-CN" dirty="0"/>
              <a:t>Switch</a:t>
            </a:r>
            <a:r>
              <a:rPr lang="zh-CN" altLang="en-US" dirty="0"/>
              <a:t>的能耗效率，后三个是</a:t>
            </a:r>
            <a:r>
              <a:rPr lang="en-US" altLang="zh-CN" dirty="0"/>
              <a:t>10GigE</a:t>
            </a:r>
            <a:r>
              <a:rPr lang="zh-CN" altLang="en-US" dirty="0"/>
              <a:t>的</a:t>
            </a:r>
            <a:r>
              <a:rPr lang="en-US" altLang="zh-CN" dirty="0"/>
              <a:t>switch</a:t>
            </a:r>
          </a:p>
          <a:p>
            <a:r>
              <a:rPr lang="en-US" altLang="zh-CN" dirty="0"/>
              <a:t>Employs more individual switches, is superior to those incurred by current data center designs, with 56.6% less power consumption and 56.5% less heat dissipation.</a:t>
            </a:r>
            <a:endParaRPr lang="zh-CN" alt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52</a:t>
            </a:fld>
            <a:endParaRPr kumimoji="0"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Outline</a:t>
            </a:r>
            <a:endParaRPr lang="zh-CN" altLang="en-US" dirty="0"/>
          </a:p>
        </p:txBody>
      </p:sp>
      <p:sp>
        <p:nvSpPr>
          <p:cNvPr id="3" name="内容占位符 2"/>
          <p:cNvSpPr>
            <a:spLocks noGrp="1"/>
          </p:cNvSpPr>
          <p:nvPr>
            <p:ph idx="1"/>
          </p:nvPr>
        </p:nvSpPr>
        <p:spPr/>
        <p:txBody>
          <a:bodyPr>
            <a:normAutofit/>
          </a:bodyPr>
          <a:lstStyle/>
          <a:p>
            <a:r>
              <a:rPr lang="en-US" altLang="zh-CN" sz="2800" dirty="0"/>
              <a:t>Background</a:t>
            </a:r>
          </a:p>
          <a:p>
            <a:r>
              <a:rPr lang="en-US" altLang="zh-CN" sz="2800" dirty="0"/>
              <a:t>Fat tree based solution</a:t>
            </a:r>
          </a:p>
          <a:p>
            <a:r>
              <a:rPr lang="en-US" altLang="zh-CN" sz="2800" dirty="0">
                <a:solidFill>
                  <a:srgbClr val="FF0000"/>
                </a:solidFill>
              </a:rPr>
              <a:t>Implementation and evaluation</a:t>
            </a:r>
          </a:p>
          <a:p>
            <a:r>
              <a:rPr lang="en-US" altLang="zh-CN" sz="2800" dirty="0"/>
              <a:t>Review</a:t>
            </a:r>
            <a:endParaRPr lang="en-US" altLang="zh-CN" sz="2800" dirty="0">
              <a:solidFill>
                <a:srgbClr val="FF0000"/>
              </a:solidFill>
            </a:endParaRPr>
          </a:p>
          <a:p>
            <a:endParaRPr lang="zh-CN" altLang="en-US"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53</a:t>
            </a:fld>
            <a:endParaRPr kumimoji="0"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Implementation</a:t>
            </a:r>
            <a:endParaRPr lang="zh-CN" altLang="en-US" dirty="0"/>
          </a:p>
        </p:txBody>
      </p:sp>
      <p:sp>
        <p:nvSpPr>
          <p:cNvPr id="3" name="内容占位符 2"/>
          <p:cNvSpPr>
            <a:spLocks noGrp="1"/>
          </p:cNvSpPr>
          <p:nvPr>
            <p:ph idx="1"/>
          </p:nvPr>
        </p:nvSpPr>
        <p:spPr/>
        <p:txBody>
          <a:bodyPr>
            <a:normAutofit/>
          </a:bodyPr>
          <a:lstStyle/>
          <a:p>
            <a:r>
              <a:rPr lang="en-US" altLang="zh-CN" dirty="0"/>
              <a:t>Implement router prototype with Click.</a:t>
            </a:r>
          </a:p>
          <a:p>
            <a:pPr lvl="1"/>
            <a:r>
              <a:rPr lang="en-US" altLang="zh-CN" dirty="0"/>
              <a:t>Support the two-level routing table</a:t>
            </a:r>
          </a:p>
          <a:p>
            <a:pPr lvl="1"/>
            <a:r>
              <a:rPr lang="en-US" altLang="zh-CN" dirty="0"/>
              <a:t>4-ports</a:t>
            </a:r>
          </a:p>
          <a:p>
            <a:pPr lvl="1"/>
            <a:endParaRPr lang="en-US" altLang="zh-CN" dirty="0"/>
          </a:p>
          <a:p>
            <a:endParaRPr lang="en-US" altLang="zh-CN" dirty="0"/>
          </a:p>
          <a:p>
            <a:r>
              <a:rPr lang="en-US" altLang="zh-CN" dirty="0"/>
              <a:t>The Click Modular Router Project</a:t>
            </a:r>
          </a:p>
          <a:p>
            <a:pPr lvl="1"/>
            <a:r>
              <a:rPr lang="en-US" altLang="zh-CN" dirty="0"/>
              <a:t>A software architecture for building flexible and configurable routers</a:t>
            </a:r>
          </a:p>
          <a:p>
            <a:pPr lvl="1"/>
            <a:r>
              <a:rPr lang="en-US" altLang="zh-CN" dirty="0"/>
              <a:t>https://github.com/kohler/click</a:t>
            </a:r>
            <a:endParaRPr lang="zh-CN" alt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54</a:t>
            </a:fld>
            <a:endParaRPr kumimoji="0"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Description</a:t>
            </a:r>
            <a:endParaRPr lang="zh-CN" altLang="en-US" dirty="0"/>
          </a:p>
        </p:txBody>
      </p:sp>
      <p:sp>
        <p:nvSpPr>
          <p:cNvPr id="3" name="内容占位符 2"/>
          <p:cNvSpPr>
            <a:spLocks noGrp="1"/>
          </p:cNvSpPr>
          <p:nvPr>
            <p:ph idx="1"/>
          </p:nvPr>
        </p:nvSpPr>
        <p:spPr/>
        <p:txBody>
          <a:bodyPr>
            <a:noAutofit/>
          </a:bodyPr>
          <a:lstStyle/>
          <a:p>
            <a:r>
              <a:rPr lang="en-US" altLang="zh-CN" sz="2800" dirty="0"/>
              <a:t>Implement a 4-port fat-tree (</a:t>
            </a:r>
            <a:r>
              <a:rPr lang="en-US" altLang="zh-CN" sz="2800" i="1" dirty="0"/>
              <a:t>k</a:t>
            </a:r>
            <a:r>
              <a:rPr lang="en-US" altLang="zh-CN" sz="2800" dirty="0"/>
              <a:t>=4): there are 16 hosts, four pods (each with four switches), and four core switches.</a:t>
            </a:r>
          </a:p>
          <a:p>
            <a:pPr lvl="1"/>
            <a:r>
              <a:rPr lang="en-US" altLang="zh-CN" sz="2800" dirty="0"/>
              <a:t>Multiplex these 36 elements onto ten physical machines, interconnected by a 48-port </a:t>
            </a:r>
            <a:r>
              <a:rPr lang="en-US" altLang="zh-CN" sz="2800" dirty="0" err="1"/>
              <a:t>ProCurve</a:t>
            </a:r>
            <a:r>
              <a:rPr lang="en-US" altLang="zh-CN" sz="2800" dirty="0"/>
              <a:t> 2900 switch with 1 Gigabit Ethernet links.</a:t>
            </a:r>
          </a:p>
          <a:p>
            <a:pPr lvl="1"/>
            <a:r>
              <a:rPr lang="en-US" altLang="zh-CN" sz="2800" dirty="0"/>
              <a:t>Each pod of switches is hosted on one machine; each pod’s hosts are hosted on one machine; and the two remaining machines run two core switches each.</a:t>
            </a:r>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55</a:t>
            </a:fld>
            <a:endParaRPr kumimoji="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Description</a:t>
            </a:r>
            <a:endParaRPr lang="zh-CN" altLang="en-US" dirty="0"/>
          </a:p>
        </p:txBody>
      </p:sp>
      <p:sp>
        <p:nvSpPr>
          <p:cNvPr id="3" name="内容占位符 2"/>
          <p:cNvSpPr>
            <a:spLocks noGrp="1"/>
          </p:cNvSpPr>
          <p:nvPr>
            <p:ph idx="1"/>
          </p:nvPr>
        </p:nvSpPr>
        <p:spPr/>
        <p:txBody>
          <a:bodyPr>
            <a:normAutofit/>
          </a:bodyPr>
          <a:lstStyle/>
          <a:p>
            <a:r>
              <a:rPr lang="en-US" altLang="zh-CN" sz="2800" dirty="0"/>
              <a:t>Hierarchical tree network, </a:t>
            </a:r>
          </a:p>
          <a:p>
            <a:pPr lvl="1"/>
            <a:r>
              <a:rPr lang="en-US" altLang="zh-CN" dirty="0"/>
              <a:t>four machines running four hosts each, and four machines each running pod switches with one additional uplink.</a:t>
            </a:r>
          </a:p>
          <a:p>
            <a:pPr lvl="1"/>
            <a:r>
              <a:rPr lang="en-US" altLang="zh-CN" dirty="0"/>
              <a:t>The four pod switches are connected to a 4-port core switch running on a dedicated machine</a:t>
            </a:r>
          </a:p>
          <a:p>
            <a:endParaRPr lang="zh-CN" altLang="en-US" sz="2800" dirty="0"/>
          </a:p>
          <a:p>
            <a:endParaRPr lang="zh-CN" altLang="en-US" sz="2800" dirty="0"/>
          </a:p>
        </p:txBody>
      </p:sp>
      <p:pic>
        <p:nvPicPr>
          <p:cNvPr id="4" name="Picture 198"/>
          <p:cNvPicPr>
            <a:picLocks noChangeAspect="1" noChangeArrowheads="1"/>
          </p:cNvPicPr>
          <p:nvPr/>
        </p:nvPicPr>
        <p:blipFill>
          <a:blip r:embed="rId2" cstate="print"/>
          <a:srcRect/>
          <a:stretch>
            <a:fillRect/>
          </a:stretch>
        </p:blipFill>
        <p:spPr bwMode="auto">
          <a:xfrm>
            <a:off x="3779912" y="4077072"/>
            <a:ext cx="4932040" cy="2096117"/>
          </a:xfrm>
          <a:prstGeom prst="rect">
            <a:avLst/>
          </a:prstGeom>
          <a:noFill/>
          <a:ln w="19050">
            <a:noFill/>
            <a:miter lim="800000"/>
            <a:headEnd/>
            <a:tailEnd/>
          </a:ln>
        </p:spPr>
      </p:pic>
      <p:sp>
        <p:nvSpPr>
          <p:cNvPr id="5" name="灯片编号占位符 4"/>
          <p:cNvSpPr>
            <a:spLocks noGrp="1"/>
          </p:cNvSpPr>
          <p:nvPr>
            <p:ph type="sldNum" sz="quarter" idx="12"/>
          </p:nvPr>
        </p:nvSpPr>
        <p:spPr/>
        <p:txBody>
          <a:bodyPr/>
          <a:lstStyle/>
          <a:p>
            <a:fld id="{042AED99-7FB4-404E-8A97-64753DCE42EC}" type="slidenum">
              <a:rPr kumimoji="0" lang="en-US" smtClean="0"/>
              <a:pPr/>
              <a:t>56</a:t>
            </a:fld>
            <a:endParaRPr kumimoji="0"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Benchmark Suite</a:t>
            </a:r>
            <a:endParaRPr lang="zh-CN" altLang="en-US" dirty="0"/>
          </a:p>
        </p:txBody>
      </p:sp>
      <p:sp>
        <p:nvSpPr>
          <p:cNvPr id="3" name="内容占位符 2"/>
          <p:cNvSpPr>
            <a:spLocks noGrp="1"/>
          </p:cNvSpPr>
          <p:nvPr>
            <p:ph idx="1"/>
          </p:nvPr>
        </p:nvSpPr>
        <p:spPr/>
        <p:txBody>
          <a:bodyPr>
            <a:normAutofit/>
          </a:bodyPr>
          <a:lstStyle/>
          <a:p>
            <a:r>
              <a:rPr lang="en-US" altLang="zh-CN" sz="2800" dirty="0">
                <a:solidFill>
                  <a:srgbClr val="FF0000"/>
                </a:solidFill>
              </a:rPr>
              <a:t>Random</a:t>
            </a:r>
            <a:r>
              <a:rPr lang="en-US" altLang="zh-CN" sz="2800" dirty="0"/>
              <a:t>: A host sends to any other host in the network with uniform probability.</a:t>
            </a:r>
          </a:p>
          <a:p>
            <a:r>
              <a:rPr lang="en-US" altLang="zh-CN" sz="2800" dirty="0">
                <a:solidFill>
                  <a:srgbClr val="FF0000"/>
                </a:solidFill>
              </a:rPr>
              <a:t>Stride(</a:t>
            </a:r>
            <a:r>
              <a:rPr lang="en-US" altLang="zh-CN" sz="2800" i="1" dirty="0" err="1">
                <a:solidFill>
                  <a:srgbClr val="FF0000"/>
                </a:solidFill>
              </a:rPr>
              <a:t>i</a:t>
            </a:r>
            <a:r>
              <a:rPr lang="en-US" altLang="zh-CN" sz="2800" dirty="0">
                <a:solidFill>
                  <a:srgbClr val="FF0000"/>
                </a:solidFill>
              </a:rPr>
              <a:t>)</a:t>
            </a:r>
            <a:r>
              <a:rPr lang="en-US" altLang="zh-CN" sz="2800" dirty="0"/>
              <a:t>: A host with index </a:t>
            </a:r>
            <a:r>
              <a:rPr lang="en-US" altLang="zh-CN" sz="2800" i="1" dirty="0"/>
              <a:t>x</a:t>
            </a:r>
            <a:r>
              <a:rPr lang="en-US" altLang="zh-CN" sz="2800" dirty="0"/>
              <a:t> will send to the host with index (</a:t>
            </a:r>
            <a:r>
              <a:rPr lang="en-US" altLang="zh-CN" sz="2800" i="1" dirty="0" err="1"/>
              <a:t>x</a:t>
            </a:r>
            <a:r>
              <a:rPr lang="en-US" altLang="zh-CN" sz="2800" dirty="0" err="1"/>
              <a:t>+</a:t>
            </a:r>
            <a:r>
              <a:rPr lang="en-US" altLang="zh-CN" sz="2800" i="1" dirty="0" err="1"/>
              <a:t>i</a:t>
            </a:r>
            <a:r>
              <a:rPr lang="en-US" altLang="zh-CN" sz="2800" dirty="0"/>
              <a:t>) mod 16.</a:t>
            </a:r>
          </a:p>
          <a:p>
            <a:r>
              <a:rPr lang="en-US" altLang="zh-CN" sz="2800" dirty="0">
                <a:solidFill>
                  <a:srgbClr val="FF0000"/>
                </a:solidFill>
              </a:rPr>
              <a:t>Staggered </a:t>
            </a:r>
            <a:r>
              <a:rPr lang="en-US" altLang="zh-CN" sz="2800" dirty="0" err="1">
                <a:solidFill>
                  <a:srgbClr val="FF0000"/>
                </a:solidFill>
              </a:rPr>
              <a:t>Prob</a:t>
            </a:r>
            <a:r>
              <a:rPr lang="en-US" altLang="zh-CN" sz="2800" dirty="0">
                <a:solidFill>
                  <a:srgbClr val="FF0000"/>
                </a:solidFill>
              </a:rPr>
              <a:t> (</a:t>
            </a:r>
            <a:r>
              <a:rPr lang="en-US" altLang="zh-CN" sz="2800" i="1" dirty="0" err="1">
                <a:solidFill>
                  <a:srgbClr val="FF0000"/>
                </a:solidFill>
              </a:rPr>
              <a:t>SubnetP,PodP</a:t>
            </a:r>
            <a:r>
              <a:rPr lang="en-US" altLang="zh-CN" sz="2800" dirty="0">
                <a:solidFill>
                  <a:srgbClr val="FF0000"/>
                </a:solidFill>
              </a:rPr>
              <a:t>)</a:t>
            </a:r>
            <a:r>
              <a:rPr lang="en-US" altLang="zh-CN" sz="2800" dirty="0"/>
              <a:t>: Where a host will send to another host in its subnet with probability </a:t>
            </a:r>
            <a:r>
              <a:rPr lang="en-US" altLang="zh-CN" sz="2800" i="1" dirty="0" err="1"/>
              <a:t>SubnetP</a:t>
            </a:r>
            <a:r>
              <a:rPr lang="en-US" altLang="zh-CN" sz="2800" dirty="0"/>
              <a:t>, and to its pod with probability </a:t>
            </a:r>
            <a:r>
              <a:rPr lang="en-US" altLang="zh-CN" sz="2800" i="1" dirty="0" err="1"/>
              <a:t>PodP</a:t>
            </a:r>
            <a:r>
              <a:rPr lang="en-US" altLang="zh-CN" sz="2800" dirty="0"/>
              <a:t>, and to anyone else with probability 1−</a:t>
            </a:r>
            <a:r>
              <a:rPr lang="en-US" altLang="zh-CN" sz="2800" i="1" dirty="0"/>
              <a:t>SubnetP</a:t>
            </a:r>
            <a:r>
              <a:rPr lang="en-US" altLang="zh-CN" sz="2800" dirty="0"/>
              <a:t>−</a:t>
            </a:r>
            <a:r>
              <a:rPr lang="en-US" altLang="zh-CN" sz="2800" i="1" dirty="0"/>
              <a:t>PodP</a:t>
            </a:r>
            <a:r>
              <a:rPr lang="en-US" altLang="zh-CN" sz="2800" dirty="0"/>
              <a:t>.</a:t>
            </a:r>
            <a:endParaRPr lang="zh-CN" altLang="en-US"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57</a:t>
            </a:fld>
            <a:endParaRPr kumimoji="0"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Benchmark Suite</a:t>
            </a:r>
            <a:endParaRPr lang="zh-CN" altLang="en-US" dirty="0"/>
          </a:p>
        </p:txBody>
      </p:sp>
      <p:sp>
        <p:nvSpPr>
          <p:cNvPr id="3" name="内容占位符 2"/>
          <p:cNvSpPr>
            <a:spLocks noGrp="1"/>
          </p:cNvSpPr>
          <p:nvPr>
            <p:ph idx="1"/>
          </p:nvPr>
        </p:nvSpPr>
        <p:spPr/>
        <p:txBody>
          <a:bodyPr>
            <a:normAutofit/>
          </a:bodyPr>
          <a:lstStyle/>
          <a:p>
            <a:r>
              <a:rPr lang="en-US" altLang="zh-CN" sz="2800" dirty="0">
                <a:solidFill>
                  <a:srgbClr val="FF0000"/>
                </a:solidFill>
              </a:rPr>
              <a:t>Inter-pod Incoming</a:t>
            </a:r>
            <a:r>
              <a:rPr lang="en-US" altLang="zh-CN" sz="2800" dirty="0"/>
              <a:t>: Multiple pods send to different hosts in the same pod, and all happen to choose the same core switch. That core switch’s link to the destination pod will be oversubscribed. The worst-case local oversubscription ratio for this case is (</a:t>
            </a:r>
            <a:r>
              <a:rPr lang="en-US" altLang="zh-CN" sz="2800" i="1" dirty="0"/>
              <a:t>k</a:t>
            </a:r>
            <a:r>
              <a:rPr lang="en-US" altLang="zh-CN" sz="2800" dirty="0"/>
              <a:t>−1):1.</a:t>
            </a:r>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58</a:t>
            </a:fld>
            <a:endParaRPr kumimoji="0"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Benchmark Suite</a:t>
            </a:r>
            <a:endParaRPr lang="zh-CN" altLang="en-US" dirty="0"/>
          </a:p>
        </p:txBody>
      </p:sp>
      <p:sp>
        <p:nvSpPr>
          <p:cNvPr id="3" name="内容占位符 2"/>
          <p:cNvSpPr>
            <a:spLocks noGrp="1"/>
          </p:cNvSpPr>
          <p:nvPr>
            <p:ph idx="1"/>
          </p:nvPr>
        </p:nvSpPr>
        <p:spPr/>
        <p:txBody>
          <a:bodyPr>
            <a:normAutofit/>
          </a:bodyPr>
          <a:lstStyle/>
          <a:p>
            <a:r>
              <a:rPr lang="en-US" altLang="zh-CN" sz="2800" dirty="0">
                <a:solidFill>
                  <a:srgbClr val="FF0000"/>
                </a:solidFill>
              </a:rPr>
              <a:t>Same-ID Outgoing</a:t>
            </a:r>
            <a:r>
              <a:rPr lang="en-US" altLang="zh-CN" sz="2800" dirty="0"/>
              <a:t>: Hosts in the same subnet send to different hosts elsewhere in the network such that the destination hosts have the same host ID byte. Static routing techniques force them to take the same outgoing upward port. The worst-case ratio for this case is (</a:t>
            </a:r>
            <a:r>
              <a:rPr lang="en-US" altLang="zh-CN" sz="2800" i="1" dirty="0"/>
              <a:t>k</a:t>
            </a:r>
            <a:r>
              <a:rPr lang="en-US" altLang="zh-CN" sz="2800" dirty="0"/>
              <a:t>/2):1. </a:t>
            </a:r>
            <a:endParaRPr lang="zh-CN" altLang="en-US" sz="2800" dirty="0"/>
          </a:p>
          <a:p>
            <a:endParaRPr lang="zh-CN" altLang="en-US" sz="2800"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59</a:t>
            </a:fld>
            <a:endParaRPr kumimoji="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4" name="Picture 6" descr="See the source image"/>
          <p:cNvPicPr>
            <a:picLocks noChangeAspect="1" noChangeArrowheads="1"/>
          </p:cNvPicPr>
          <p:nvPr/>
        </p:nvPicPr>
        <p:blipFill>
          <a:blip r:embed="rId2" cstate="print"/>
          <a:srcRect/>
          <a:stretch>
            <a:fillRect/>
          </a:stretch>
        </p:blipFill>
        <p:spPr bwMode="auto">
          <a:xfrm>
            <a:off x="5724128" y="1268760"/>
            <a:ext cx="2962212" cy="2314228"/>
          </a:xfrm>
          <a:prstGeom prst="rect">
            <a:avLst/>
          </a:prstGeom>
          <a:noFill/>
        </p:spPr>
      </p:pic>
      <p:pic>
        <p:nvPicPr>
          <p:cNvPr id="48130" name="Picture 2" descr="See the source image"/>
          <p:cNvPicPr>
            <a:picLocks noChangeAspect="1" noChangeArrowheads="1"/>
          </p:cNvPicPr>
          <p:nvPr/>
        </p:nvPicPr>
        <p:blipFill>
          <a:blip r:embed="rId3" cstate="print"/>
          <a:srcRect/>
          <a:stretch>
            <a:fillRect/>
          </a:stretch>
        </p:blipFill>
        <p:spPr bwMode="auto">
          <a:xfrm>
            <a:off x="5292080" y="404664"/>
            <a:ext cx="3851920" cy="1061785"/>
          </a:xfrm>
          <a:prstGeom prst="rect">
            <a:avLst/>
          </a:prstGeom>
          <a:noFill/>
        </p:spPr>
      </p:pic>
      <p:pic>
        <p:nvPicPr>
          <p:cNvPr id="1026" name="Picture 2" descr="C:\Users\TianYe\Desktop\image2s.jpg"/>
          <p:cNvPicPr>
            <a:picLocks noChangeAspect="1" noChangeArrowheads="1"/>
          </p:cNvPicPr>
          <p:nvPr/>
        </p:nvPicPr>
        <p:blipFill>
          <a:blip r:embed="rId4" cstate="print">
            <a:lum bright="-20000" contrast="40000"/>
          </a:blip>
          <a:srcRect/>
          <a:stretch>
            <a:fillRect/>
          </a:stretch>
        </p:blipFill>
        <p:spPr bwMode="auto">
          <a:xfrm>
            <a:off x="683568" y="2924944"/>
            <a:ext cx="3148366" cy="3744415"/>
          </a:xfrm>
          <a:prstGeom prst="rect">
            <a:avLst/>
          </a:prstGeom>
          <a:noFill/>
        </p:spPr>
      </p:pic>
      <p:sp>
        <p:nvSpPr>
          <p:cNvPr id="2" name="标题 1"/>
          <p:cNvSpPr>
            <a:spLocks noGrp="1"/>
          </p:cNvSpPr>
          <p:nvPr>
            <p:ph type="title"/>
          </p:nvPr>
        </p:nvSpPr>
        <p:spPr/>
        <p:txBody>
          <a:bodyPr/>
          <a:lstStyle/>
          <a:p>
            <a:r>
              <a:rPr lang="en-US" altLang="zh-CN" dirty="0"/>
              <a:t>Data center racks</a:t>
            </a:r>
            <a:endParaRPr lang="zh-CN" altLang="en-US" dirty="0"/>
          </a:p>
        </p:txBody>
      </p:sp>
      <p:pic>
        <p:nvPicPr>
          <p:cNvPr id="48132" name="Picture 4" descr="See the source image"/>
          <p:cNvPicPr>
            <a:picLocks noChangeAspect="1" noChangeArrowheads="1"/>
          </p:cNvPicPr>
          <p:nvPr/>
        </p:nvPicPr>
        <p:blipFill>
          <a:blip r:embed="rId5" cstate="print"/>
          <a:srcRect/>
          <a:stretch>
            <a:fillRect/>
          </a:stretch>
        </p:blipFill>
        <p:spPr bwMode="auto">
          <a:xfrm>
            <a:off x="4139952" y="3743324"/>
            <a:ext cx="3838575" cy="3114676"/>
          </a:xfrm>
          <a:prstGeom prst="rect">
            <a:avLst/>
          </a:prstGeom>
          <a:noFill/>
        </p:spPr>
      </p:pic>
      <p:sp>
        <p:nvSpPr>
          <p:cNvPr id="7" name="灯片编号占位符 6"/>
          <p:cNvSpPr>
            <a:spLocks noGrp="1"/>
          </p:cNvSpPr>
          <p:nvPr>
            <p:ph type="sldNum" sz="quarter" idx="12"/>
          </p:nvPr>
        </p:nvSpPr>
        <p:spPr/>
        <p:txBody>
          <a:bodyPr/>
          <a:lstStyle/>
          <a:p>
            <a:fld id="{042AED99-7FB4-404E-8A97-64753DCE42EC}" type="slidenum">
              <a:rPr kumimoji="0" lang="en-US" smtClean="0"/>
              <a:pPr/>
              <a:t>6</a:t>
            </a:fld>
            <a:endParaRPr kumimoji="0"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Results</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0" y="1772816"/>
            <a:ext cx="9150555" cy="3024336"/>
          </a:xfrm>
          <a:prstGeom prst="rect">
            <a:avLst/>
          </a:prstGeom>
          <a:noFill/>
          <a:ln w="9525">
            <a:noFill/>
            <a:miter lim="800000"/>
            <a:headEnd/>
            <a:tailEnd/>
          </a:ln>
        </p:spPr>
      </p:pic>
      <p:sp>
        <p:nvSpPr>
          <p:cNvPr id="5" name="矩形 4"/>
          <p:cNvSpPr/>
          <p:nvPr/>
        </p:nvSpPr>
        <p:spPr>
          <a:xfrm>
            <a:off x="251520" y="4797152"/>
            <a:ext cx="8640960" cy="646331"/>
          </a:xfrm>
          <a:prstGeom prst="rect">
            <a:avLst/>
          </a:prstGeom>
        </p:spPr>
        <p:txBody>
          <a:bodyPr wrap="square">
            <a:spAutoFit/>
          </a:bodyPr>
          <a:lstStyle/>
          <a:p>
            <a:r>
              <a:rPr lang="en-US" altLang="zh-CN" b="1" dirty="0"/>
              <a:t>Aggregate Bandwidth of the network, as a percentage of ideal bisection bandwidth. The ideal bisection bandwidth for the fat-tree network is 1.536Gbps</a:t>
            </a:r>
            <a:endParaRPr lang="zh-CN" alt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60</a:t>
            </a:fld>
            <a:endParaRPr kumimoji="0"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Review</a:t>
            </a:r>
            <a:endParaRPr lang="zh-CN" altLang="en-US" dirty="0"/>
          </a:p>
        </p:txBody>
      </p:sp>
      <p:sp>
        <p:nvSpPr>
          <p:cNvPr id="3" name="内容占位符 2"/>
          <p:cNvSpPr>
            <a:spLocks noGrp="1"/>
          </p:cNvSpPr>
          <p:nvPr>
            <p:ph idx="1"/>
          </p:nvPr>
        </p:nvSpPr>
        <p:spPr/>
        <p:txBody>
          <a:bodyPr>
            <a:normAutofit lnSpcReduction="10000"/>
          </a:bodyPr>
          <a:lstStyle/>
          <a:p>
            <a:r>
              <a:rPr lang="en-US" altLang="zh-CN" sz="3200" dirty="0"/>
              <a:t>What is the datacenter network? What is the desired property of the datacenter network?</a:t>
            </a:r>
          </a:p>
          <a:p>
            <a:r>
              <a:rPr lang="en-US" altLang="zh-CN" sz="3200" dirty="0"/>
              <a:t>What is the traditional three-tier topology for the datacenter, its limitations?</a:t>
            </a:r>
          </a:p>
          <a:p>
            <a:r>
              <a:rPr lang="en-US" altLang="zh-CN" sz="3200" dirty="0"/>
              <a:t>How Fat-tree differs from the traditional design? In</a:t>
            </a:r>
          </a:p>
          <a:p>
            <a:pPr lvl="1"/>
            <a:r>
              <a:rPr lang="en-US" altLang="zh-CN" sz="2800" dirty="0"/>
              <a:t>Topology</a:t>
            </a:r>
          </a:p>
          <a:p>
            <a:pPr lvl="1"/>
            <a:r>
              <a:rPr lang="en-US" altLang="zh-CN" sz="2800" dirty="0"/>
              <a:t>Addressing</a:t>
            </a:r>
          </a:p>
          <a:p>
            <a:pPr lvl="1"/>
            <a:r>
              <a:rPr lang="en-US" altLang="zh-CN" sz="2800" dirty="0"/>
              <a:t>Routing algorithm</a:t>
            </a:r>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61</a:t>
            </a:fld>
            <a:endParaRPr kumimoji="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A992-4B46-4B69-A47A-D757CB7C15B4}"/>
              </a:ext>
            </a:extLst>
          </p:cNvPr>
          <p:cNvSpPr>
            <a:spLocks noGrp="1"/>
          </p:cNvSpPr>
          <p:nvPr>
            <p:ph type="title"/>
          </p:nvPr>
        </p:nvSpPr>
        <p:spPr/>
        <p:txBody>
          <a:bodyPr/>
          <a:lstStyle/>
          <a:p>
            <a:r>
              <a:rPr lang="en-US" altLang="zh-CN" dirty="0"/>
              <a:t>​​Fundamental Concepts​</a:t>
            </a:r>
            <a:endParaRPr lang="zh-CN" altLang="en-US" dirty="0"/>
          </a:p>
        </p:txBody>
      </p:sp>
      <p:sp>
        <p:nvSpPr>
          <p:cNvPr id="3" name="内容占位符 2">
            <a:extLst>
              <a:ext uri="{FF2B5EF4-FFF2-40B4-BE49-F238E27FC236}">
                <a16:creationId xmlns:a16="http://schemas.microsoft.com/office/drawing/2014/main" id="{F9FFC0F2-D68D-4935-8D5C-764BCCEBDB4C}"/>
              </a:ext>
            </a:extLst>
          </p:cNvPr>
          <p:cNvSpPr>
            <a:spLocks noGrp="1"/>
          </p:cNvSpPr>
          <p:nvPr>
            <p:ph idx="1"/>
          </p:nvPr>
        </p:nvSpPr>
        <p:spPr/>
        <p:txBody>
          <a:bodyPr/>
          <a:lstStyle/>
          <a:p>
            <a:r>
              <a:rPr lang="en-US" altLang="zh-CN" b="0" i="0" dirty="0">
                <a:solidFill>
                  <a:srgbClr val="000000"/>
                </a:solidFill>
                <a:effectLst/>
                <a:latin typeface="PingFang SC"/>
              </a:rPr>
              <a:t>​</a:t>
            </a:r>
            <a:r>
              <a:rPr lang="en-US" altLang="zh-CN" b="1" i="0" dirty="0">
                <a:solidFill>
                  <a:srgbClr val="000000"/>
                </a:solidFill>
                <a:effectLst/>
                <a:latin typeface="PingFang SC"/>
              </a:rPr>
              <a:t>​Switch:​ </a:t>
            </a:r>
            <a:r>
              <a:rPr lang="en-US" altLang="zh-CN" i="0" dirty="0">
                <a:solidFill>
                  <a:srgbClr val="000000"/>
                </a:solidFill>
                <a:effectLst/>
                <a:latin typeface="PingFang SC"/>
              </a:rPr>
              <a:t>In the context of data centers, the term "switch" typically refers to a device that integrates both Layer 2 switching and Layer 3 routing functionalities. This is because it must handle both intra-LAN server communication and cross-subnet server communication.</a:t>
            </a:r>
          </a:p>
          <a:p>
            <a:pPr algn="l" fontAlgn="base" latinLnBrk="0"/>
            <a:r>
              <a:rPr lang="en-US" altLang="zh-CN" b="0" i="0" dirty="0">
                <a:solidFill>
                  <a:srgbClr val="000000"/>
                </a:solidFill>
                <a:effectLst/>
                <a:latin typeface="PingFang SC"/>
              </a:rPr>
              <a:t>​</a:t>
            </a:r>
            <a:r>
              <a:rPr lang="en-US" altLang="zh-CN" b="1" i="0" dirty="0">
                <a:solidFill>
                  <a:srgbClr val="000000"/>
                </a:solidFill>
                <a:effectLst/>
                <a:latin typeface="inherit"/>
              </a:rPr>
              <a:t>​Aggregate Bandwidth:​</a:t>
            </a:r>
            <a:r>
              <a:rPr lang="en-US" altLang="zh-CN" b="0" i="0" dirty="0">
                <a:solidFill>
                  <a:srgbClr val="000000"/>
                </a:solidFill>
                <a:effectLst/>
                <a:latin typeface="PingFang SC"/>
              </a:rPr>
              <a:t>​ The sum of the bandwidth capacities of all connections within a network.</a:t>
            </a:r>
          </a:p>
          <a:p>
            <a:endParaRPr lang="zh-CN" altLang="en-US" dirty="0"/>
          </a:p>
        </p:txBody>
      </p:sp>
      <p:sp>
        <p:nvSpPr>
          <p:cNvPr id="4" name="灯片编号占位符 3">
            <a:extLst>
              <a:ext uri="{FF2B5EF4-FFF2-40B4-BE49-F238E27FC236}">
                <a16:creationId xmlns:a16="http://schemas.microsoft.com/office/drawing/2014/main" id="{DED193A6-5211-45D9-8BCB-BD2E47820565}"/>
              </a:ext>
            </a:extLst>
          </p:cNvPr>
          <p:cNvSpPr>
            <a:spLocks noGrp="1"/>
          </p:cNvSpPr>
          <p:nvPr>
            <p:ph type="sldNum" sz="quarter" idx="12"/>
          </p:nvPr>
        </p:nvSpPr>
        <p:spPr/>
        <p:txBody>
          <a:bodyPr/>
          <a:lstStyle/>
          <a:p>
            <a:fld id="{042AED99-7FB4-404E-8A97-64753DCE42EC}" type="slidenum">
              <a:rPr kumimoji="0" lang="en-US" smtClean="0"/>
              <a:pPr/>
              <a:t>7</a:t>
            </a:fld>
            <a:endParaRPr kumimoji="0" lang="en-US"/>
          </a:p>
        </p:txBody>
      </p:sp>
    </p:spTree>
    <p:extLst>
      <p:ext uri="{BB962C8B-B14F-4D97-AF65-F5344CB8AC3E}">
        <p14:creationId xmlns:p14="http://schemas.microsoft.com/office/powerpoint/2010/main" val="3589458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FA992-4B46-4B69-A47A-D757CB7C15B4}"/>
              </a:ext>
            </a:extLst>
          </p:cNvPr>
          <p:cNvSpPr>
            <a:spLocks noGrp="1"/>
          </p:cNvSpPr>
          <p:nvPr>
            <p:ph type="title"/>
          </p:nvPr>
        </p:nvSpPr>
        <p:spPr/>
        <p:txBody>
          <a:bodyPr/>
          <a:lstStyle/>
          <a:p>
            <a:r>
              <a:rPr lang="en-US" altLang="zh-CN" dirty="0"/>
              <a:t>​​Fundamental Concepts​</a:t>
            </a:r>
            <a:endParaRPr lang="zh-CN" altLang="en-US" dirty="0"/>
          </a:p>
        </p:txBody>
      </p:sp>
      <p:sp>
        <p:nvSpPr>
          <p:cNvPr id="3" name="内容占位符 2">
            <a:extLst>
              <a:ext uri="{FF2B5EF4-FFF2-40B4-BE49-F238E27FC236}">
                <a16:creationId xmlns:a16="http://schemas.microsoft.com/office/drawing/2014/main" id="{F9FFC0F2-D68D-4935-8D5C-764BCCEBDB4C}"/>
              </a:ext>
            </a:extLst>
          </p:cNvPr>
          <p:cNvSpPr>
            <a:spLocks noGrp="1"/>
          </p:cNvSpPr>
          <p:nvPr>
            <p:ph idx="1"/>
          </p:nvPr>
        </p:nvSpPr>
        <p:spPr/>
        <p:txBody>
          <a:bodyPr>
            <a:normAutofit fontScale="92500"/>
          </a:bodyPr>
          <a:lstStyle/>
          <a:p>
            <a:pPr algn="l" fontAlgn="base" latinLnBrk="0"/>
            <a:r>
              <a:rPr lang="en-US" altLang="zh-CN" b="0" i="0" dirty="0">
                <a:solidFill>
                  <a:srgbClr val="000000"/>
                </a:solidFill>
                <a:effectLst/>
                <a:latin typeface="PingFang SC"/>
              </a:rPr>
              <a:t>​</a:t>
            </a:r>
            <a:r>
              <a:rPr lang="en-US" altLang="zh-CN" b="1" i="0" dirty="0">
                <a:solidFill>
                  <a:srgbClr val="000000"/>
                </a:solidFill>
                <a:effectLst/>
                <a:latin typeface="PingFang SC"/>
              </a:rPr>
              <a:t>​</a:t>
            </a:r>
            <a:r>
              <a:rPr lang="en-US" altLang="zh-CN" b="1" i="0" dirty="0">
                <a:solidFill>
                  <a:srgbClr val="000000"/>
                </a:solidFill>
                <a:effectLst/>
                <a:latin typeface="inherit"/>
              </a:rPr>
              <a:t>Bisection Bandwidth:​</a:t>
            </a:r>
            <a:r>
              <a:rPr lang="en-US" altLang="zh-CN" b="0" i="0" dirty="0">
                <a:solidFill>
                  <a:srgbClr val="000000"/>
                </a:solidFill>
                <a:effectLst/>
                <a:latin typeface="PingFang SC"/>
              </a:rPr>
              <a:t>​ Imagine splitting the entire network into two equal parts. The sum of the bandwidth of all links connecting these two halves is the bisection bandwidth, namely the cut in graph theory</a:t>
            </a:r>
            <a:r>
              <a:rPr lang="en-US" altLang="zh-CN" dirty="0">
                <a:solidFill>
                  <a:srgbClr val="000000"/>
                </a:solidFill>
                <a:latin typeface="PingFang SC"/>
              </a:rPr>
              <a:t>.</a:t>
            </a:r>
            <a:r>
              <a:rPr lang="zh-CN" altLang="en-US" dirty="0">
                <a:solidFill>
                  <a:srgbClr val="000000"/>
                </a:solidFill>
                <a:latin typeface="PingFang SC"/>
              </a:rPr>
              <a:t> </a:t>
            </a:r>
            <a:r>
              <a:rPr lang="en-US" altLang="zh-CN" b="0" i="0" dirty="0">
                <a:solidFill>
                  <a:srgbClr val="000000"/>
                </a:solidFill>
                <a:effectLst/>
                <a:latin typeface="PingFang SC"/>
              </a:rPr>
              <a:t>This metric evaluates the overall communication capacity of a network. </a:t>
            </a:r>
          </a:p>
          <a:p>
            <a:pPr fontAlgn="base" latinLnBrk="0"/>
            <a:r>
              <a:rPr lang="en-US" altLang="zh-CN" b="1" dirty="0"/>
              <a:t>​​</a:t>
            </a:r>
            <a:r>
              <a:rPr lang="en-US" altLang="zh-CN" b="0" dirty="0">
                <a:solidFill>
                  <a:srgbClr val="000000"/>
                </a:solidFill>
                <a:effectLst/>
                <a:latin typeface="inherit"/>
              </a:rPr>
              <a:t>​</a:t>
            </a:r>
            <a:r>
              <a:rPr lang="en-US" altLang="zh-CN" b="1" dirty="0">
                <a:solidFill>
                  <a:srgbClr val="000000"/>
                </a:solidFill>
                <a:effectLst/>
                <a:latin typeface="inherit"/>
              </a:rPr>
              <a:t>​Commodity Hardware:​</a:t>
            </a:r>
            <a:r>
              <a:rPr lang="en-US" altLang="zh-CN" b="0" dirty="0">
                <a:solidFill>
                  <a:srgbClr val="000000"/>
                </a:solidFill>
                <a:effectLst/>
                <a:latin typeface="inherit"/>
              </a:rPr>
              <a:t>​ Refers to widely available, relatively low-cost, and functionally standardized general-purpose hardware devices, as opposed to specialized, expensive high-end custom equipment.</a:t>
            </a:r>
          </a:p>
          <a:p>
            <a:pPr marL="0" indent="0">
              <a:buNone/>
            </a:pPr>
            <a:br>
              <a:rPr lang="en-US" altLang="zh-CN" b="0" i="0" dirty="0">
                <a:effectLst/>
                <a:latin typeface="PingFang SC"/>
              </a:rPr>
            </a:br>
            <a:endParaRPr lang="zh-CN" altLang="en-US" dirty="0"/>
          </a:p>
        </p:txBody>
      </p:sp>
      <p:sp>
        <p:nvSpPr>
          <p:cNvPr id="4" name="灯片编号占位符 3">
            <a:extLst>
              <a:ext uri="{FF2B5EF4-FFF2-40B4-BE49-F238E27FC236}">
                <a16:creationId xmlns:a16="http://schemas.microsoft.com/office/drawing/2014/main" id="{DED193A6-5211-45D9-8BCB-BD2E47820565}"/>
              </a:ext>
            </a:extLst>
          </p:cNvPr>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395793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BAC211-91B9-4D67-B175-92E474E19791}"/>
              </a:ext>
            </a:extLst>
          </p:cNvPr>
          <p:cNvSpPr>
            <a:spLocks noGrp="1"/>
          </p:cNvSpPr>
          <p:nvPr>
            <p:ph type="title"/>
          </p:nvPr>
        </p:nvSpPr>
        <p:spPr/>
        <p:txBody>
          <a:bodyPr/>
          <a:lstStyle/>
          <a:p>
            <a:r>
              <a:rPr lang="en-US" altLang="zh-CN" dirty="0"/>
              <a:t>​​Fundamental Concepts​</a:t>
            </a:r>
            <a:endParaRPr lang="zh-CN" altLang="en-US" dirty="0"/>
          </a:p>
        </p:txBody>
      </p:sp>
      <p:sp>
        <p:nvSpPr>
          <p:cNvPr id="3" name="内容占位符 2">
            <a:extLst>
              <a:ext uri="{FF2B5EF4-FFF2-40B4-BE49-F238E27FC236}">
                <a16:creationId xmlns:a16="http://schemas.microsoft.com/office/drawing/2014/main" id="{CEDB5D2C-D4D7-4E3A-ADB4-6A6B17309582}"/>
              </a:ext>
            </a:extLst>
          </p:cNvPr>
          <p:cNvSpPr>
            <a:spLocks noGrp="1"/>
          </p:cNvSpPr>
          <p:nvPr>
            <p:ph idx="1"/>
          </p:nvPr>
        </p:nvSpPr>
        <p:spPr/>
        <p:txBody>
          <a:bodyPr>
            <a:normAutofit/>
          </a:bodyPr>
          <a:lstStyle/>
          <a:p>
            <a:r>
              <a:rPr lang="en-US" altLang="zh-CN" dirty="0"/>
              <a:t> Three-tier Hierarchical Model</a:t>
            </a:r>
          </a:p>
          <a:p>
            <a:pPr lvl="1"/>
            <a:r>
              <a:rPr lang="en-US" altLang="zh-CN" dirty="0"/>
              <a:t>​​Edge (Access Layer)​​: The outermost layer of the network where end devices (e.g., servers, computers) directly connect.</a:t>
            </a:r>
          </a:p>
          <a:p>
            <a:pPr lvl="1"/>
            <a:r>
              <a:rPr lang="en-US" altLang="zh-CN" dirty="0"/>
              <a:t>​​Aggregation (Distribution Layer)​​: The intermediary layer that connects the access and core layers, aggregates traffic, and enforces network policies (e.g., routing, security policies).</a:t>
            </a:r>
          </a:p>
          <a:p>
            <a:pPr lvl="1"/>
            <a:r>
              <a:rPr lang="en-US" altLang="zh-CN" dirty="0"/>
              <a:t>​​Core (Core Layer)​​: The backbone of the network, whose sole purpose is to perform extremely high-speed data forwarding between different aggregation layers.</a:t>
            </a:r>
            <a:endParaRPr lang="zh-CN" altLang="en-US" dirty="0"/>
          </a:p>
        </p:txBody>
      </p:sp>
      <p:sp>
        <p:nvSpPr>
          <p:cNvPr id="4" name="灯片编号占位符 3">
            <a:extLst>
              <a:ext uri="{FF2B5EF4-FFF2-40B4-BE49-F238E27FC236}">
                <a16:creationId xmlns:a16="http://schemas.microsoft.com/office/drawing/2014/main" id="{642FB377-2FEA-49AB-A9C6-015864C16481}"/>
              </a:ext>
            </a:extLst>
          </p:cNvPr>
          <p:cNvSpPr>
            <a:spLocks noGrp="1"/>
          </p:cNvSpPr>
          <p:nvPr>
            <p:ph type="sldNum" sz="quarter" idx="12"/>
          </p:nvPr>
        </p:nvSpPr>
        <p:spPr/>
        <p:txBody>
          <a:bodyPr/>
          <a:lstStyle/>
          <a:p>
            <a:fld id="{042AED99-7FB4-404E-8A97-64753DCE42EC}" type="slidenum">
              <a:rPr kumimoji="0" lang="en-US" smtClean="0"/>
              <a:pPr/>
              <a:t>9</a:t>
            </a:fld>
            <a:endParaRPr kumimoji="0" lang="en-US"/>
          </a:p>
        </p:txBody>
      </p:sp>
    </p:spTree>
    <p:extLst>
      <p:ext uri="{BB962C8B-B14F-4D97-AF65-F5344CB8AC3E}">
        <p14:creationId xmlns:p14="http://schemas.microsoft.com/office/powerpoint/2010/main" val="12602637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4606</TotalTime>
  <Words>3258</Words>
  <Application>Microsoft Office PowerPoint</Application>
  <PresentationFormat>全屏显示(4:3)</PresentationFormat>
  <Paragraphs>348</Paragraphs>
  <Slides>61</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61</vt:i4>
      </vt:variant>
    </vt:vector>
  </HeadingPairs>
  <TitlesOfParts>
    <vt:vector size="66" baseType="lpstr">
      <vt:lpstr>inherit</vt:lpstr>
      <vt:lpstr>PingFang SC</vt:lpstr>
      <vt:lpstr>Calibri</vt:lpstr>
      <vt:lpstr>Wingdings 2</vt:lpstr>
      <vt:lpstr>Flow</vt:lpstr>
      <vt:lpstr>A Scalable, Commodity Data Center Network Architecture</vt:lpstr>
      <vt:lpstr>Outline</vt:lpstr>
      <vt:lpstr>Data centers</vt:lpstr>
      <vt:lpstr>Data centers</vt:lpstr>
      <vt:lpstr>..</vt:lpstr>
      <vt:lpstr>Data center racks</vt:lpstr>
      <vt:lpstr>​​Fundamental Concepts​</vt:lpstr>
      <vt:lpstr>​​Fundamental Concepts​</vt:lpstr>
      <vt:lpstr>​​Fundamental Concepts​</vt:lpstr>
      <vt:lpstr>DC Communications</vt:lpstr>
      <vt:lpstr>DC Communications</vt:lpstr>
      <vt:lpstr>Two approaches for DC network</vt:lpstr>
      <vt:lpstr>Two approaches for DC network</vt:lpstr>
      <vt:lpstr>Desired Properties for a DC Network Architecture</vt:lpstr>
      <vt:lpstr>Current Data Center Network Topologies</vt:lpstr>
      <vt:lpstr>Current Data Center Network Topologies</vt:lpstr>
      <vt:lpstr>Problems of the Topology </vt:lpstr>
      <vt:lpstr>Problems of the Topology </vt:lpstr>
      <vt:lpstr>Problems of the Topology </vt:lpstr>
      <vt:lpstr>Problems of the Topology </vt:lpstr>
      <vt:lpstr>Problems of the Topology </vt:lpstr>
      <vt:lpstr>Outline</vt:lpstr>
      <vt:lpstr>Fat-tree</vt:lpstr>
      <vt:lpstr>Fat-tree</vt:lpstr>
      <vt:lpstr>Fat-tree</vt:lpstr>
      <vt:lpstr>Fat-tree</vt:lpstr>
      <vt:lpstr>Fat-tree</vt:lpstr>
      <vt:lpstr>Architecture Design</vt:lpstr>
      <vt:lpstr>Addressing</vt:lpstr>
      <vt:lpstr>Addressing</vt:lpstr>
      <vt:lpstr>Two-level Routing Table</vt:lpstr>
      <vt:lpstr>Two-level Routing Table</vt:lpstr>
      <vt:lpstr>Two-level Routing Table</vt:lpstr>
      <vt:lpstr>Two-Level Lookup Implementation</vt:lpstr>
      <vt:lpstr>PowerPoint 演示文稿</vt:lpstr>
      <vt:lpstr>PowerPoint 演示文稿</vt:lpstr>
      <vt:lpstr>Routing Algorithm</vt:lpstr>
      <vt:lpstr>Routing Algorithm</vt:lpstr>
      <vt:lpstr>Routing Algorithm</vt:lpstr>
      <vt:lpstr>PowerPoint 演示文稿</vt:lpstr>
      <vt:lpstr>Routing Algorithm</vt:lpstr>
      <vt:lpstr>PowerPoint 演示文稿</vt:lpstr>
      <vt:lpstr>An Example</vt:lpstr>
      <vt:lpstr>An Example</vt:lpstr>
      <vt:lpstr>An Example</vt:lpstr>
      <vt:lpstr>An Example</vt:lpstr>
      <vt:lpstr>Flow Classification</vt:lpstr>
      <vt:lpstr>Flow Scheduling</vt:lpstr>
      <vt:lpstr>Flow Scheduling</vt:lpstr>
      <vt:lpstr>Fault-Tolerance</vt:lpstr>
      <vt:lpstr>Fault-Tolerance</vt:lpstr>
      <vt:lpstr>Power and Heat Issues</vt:lpstr>
      <vt:lpstr>Outline</vt:lpstr>
      <vt:lpstr>Implementation</vt:lpstr>
      <vt:lpstr>Experiment Description</vt:lpstr>
      <vt:lpstr>Experiment Description</vt:lpstr>
      <vt:lpstr>Benchmark Suite</vt:lpstr>
      <vt:lpstr>Benchmark Suite</vt:lpstr>
      <vt:lpstr>Benchmark Suite</vt:lpstr>
      <vt:lpstr>Results</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Scalable, Commodity Data Center Network Architecture</dc:title>
  <dc:creator>TianYe</dc:creator>
  <cp:lastModifiedBy>Edgar Tian</cp:lastModifiedBy>
  <cp:revision>193</cp:revision>
  <cp:lastPrinted>2022-06-12T01:04:56Z</cp:lastPrinted>
  <dcterms:created xsi:type="dcterms:W3CDTF">2013-06-10T12:35:47Z</dcterms:created>
  <dcterms:modified xsi:type="dcterms:W3CDTF">2025-09-14T02:03:26Z</dcterms:modified>
</cp:coreProperties>
</file>