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2"/>
  </p:notesMasterIdLst>
  <p:sldIdLst>
    <p:sldId id="311" r:id="rId2"/>
    <p:sldId id="290" r:id="rId3"/>
    <p:sldId id="305" r:id="rId4"/>
    <p:sldId id="279" r:id="rId5"/>
    <p:sldId id="323" r:id="rId6"/>
    <p:sldId id="334" r:id="rId7"/>
    <p:sldId id="325" r:id="rId8"/>
    <p:sldId id="326" r:id="rId9"/>
    <p:sldId id="327" r:id="rId10"/>
    <p:sldId id="328" r:id="rId11"/>
    <p:sldId id="329" r:id="rId12"/>
    <p:sldId id="330" r:id="rId13"/>
    <p:sldId id="307" r:id="rId14"/>
    <p:sldId id="317" r:id="rId15"/>
    <p:sldId id="318" r:id="rId16"/>
    <p:sldId id="316" r:id="rId17"/>
    <p:sldId id="331" r:id="rId18"/>
    <p:sldId id="332" r:id="rId19"/>
    <p:sldId id="309" r:id="rId20"/>
    <p:sldId id="31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113" d="100"/>
          <a:sy n="113" d="100"/>
        </p:scale>
        <p:origin x="51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CFD6B-74E7-478B-AF42-7A3A69C8B9A6}"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4EB9F-01CB-44C3-86C4-19378000C62A}" type="slidenum">
              <a:rPr lang="en-IN" smtClean="0"/>
              <a:t>‹#›</a:t>
            </a:fld>
            <a:endParaRPr lang="en-IN"/>
          </a:p>
        </p:txBody>
      </p:sp>
    </p:spTree>
    <p:extLst>
      <p:ext uri="{BB962C8B-B14F-4D97-AF65-F5344CB8AC3E}">
        <p14:creationId xmlns:p14="http://schemas.microsoft.com/office/powerpoint/2010/main" val="477288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0613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A7C03C-2152-4298-97EA-BB5F60E13193}" type="datetimeFigureOut">
              <a:rPr lang="en-IN" smtClean="0"/>
              <a:t>30-04-2024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28354ED-3287-4CC6-8A9D-37FDDA6B1E3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4280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7C03C-2152-4298-97EA-BB5F60E13193}"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943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7C03C-2152-4298-97EA-BB5F60E13193}"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14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7C03C-2152-4298-97EA-BB5F60E13193}"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3913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7C03C-2152-4298-97EA-BB5F60E13193}"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1762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A7C03C-2152-4298-97EA-BB5F60E13193}"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354ED-3287-4CC6-8A9D-37FDDA6B1E3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812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A7C03C-2152-4298-97EA-BB5F60E13193}" type="datetimeFigureOut">
              <a:rPr lang="en-IN" smtClean="0"/>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8354ED-3287-4CC6-8A9D-37FDDA6B1E3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2904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A7C03C-2152-4298-97EA-BB5F60E13193}" type="datetimeFigureOut">
              <a:rPr lang="en-IN" smtClean="0"/>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8354ED-3287-4CC6-8A9D-37FDDA6B1E3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701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A7C03C-2152-4298-97EA-BB5F60E13193}" type="datetimeFigureOut">
              <a:rPr lang="en-IN" smtClean="0"/>
              <a:t>30-04-2024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44509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7C03C-2152-4298-97EA-BB5F60E13193}"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354ED-3287-4CC6-8A9D-37FDDA6B1E3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3092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5A7C03C-2152-4298-97EA-BB5F60E13193}" type="datetimeFigureOut">
              <a:rPr lang="en-IN" smtClean="0"/>
              <a:t>30-04-2024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28354ED-3287-4CC6-8A9D-37FDDA6B1E3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2575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5A7C03C-2152-4298-97EA-BB5F60E13193}" type="datetimeFigureOut">
              <a:rPr lang="en-IN" smtClean="0"/>
              <a:t>30-04-2024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28354ED-3287-4CC6-8A9D-37FDDA6B1E3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53310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ACNSJ/Pride-project.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3A2D405-4A4E-8491-75A6-B5F660B04D3A}"/>
              </a:ext>
            </a:extLst>
          </p:cNvPr>
          <p:cNvSpPr txBox="1">
            <a:spLocks/>
          </p:cNvSpPr>
          <p:nvPr/>
        </p:nvSpPr>
        <p:spPr>
          <a:xfrm>
            <a:off x="2018469" y="3874292"/>
            <a:ext cx="8155057" cy="654240"/>
          </a:xfrm>
          <a:prstGeom prst="rect">
            <a:avLst/>
          </a:prstGeom>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91" tIns="34291" rIns="34291" bIns="34291">
            <a:noAutofit/>
          </a:bodyPr>
          <a:lstStyle>
            <a:lvl1pPr marL="0" marR="0" indent="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Calibri"/>
                <a:ea typeface="Calibri"/>
                <a:cs typeface="Calibri"/>
                <a:sym typeface="Calibri"/>
              </a:defRPr>
            </a:lvl1pPr>
            <a:lvl2pPr marL="0" marR="0" indent="4572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Calibri"/>
                <a:ea typeface="Calibri"/>
                <a:cs typeface="Calibri"/>
                <a:sym typeface="Calibri"/>
              </a:defRPr>
            </a:lvl2pPr>
            <a:lvl3pPr marL="0" marR="0" indent="9144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Calibri"/>
                <a:ea typeface="Calibri"/>
                <a:cs typeface="Calibri"/>
                <a:sym typeface="Calibri"/>
              </a:defRPr>
            </a:lvl3pPr>
            <a:lvl4pPr marL="0" marR="0" indent="13716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Calibri"/>
                <a:ea typeface="Calibri"/>
                <a:cs typeface="Calibri"/>
                <a:sym typeface="Calibri"/>
              </a:defRPr>
            </a:lvl4pPr>
            <a:lvl5pPr marL="0" marR="0" indent="18288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Calibri"/>
                <a:ea typeface="Calibri"/>
                <a:cs typeface="Calibri"/>
                <a:sym typeface="Calibri"/>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lang="en-US" sz="4000" b="1" dirty="0">
                <a:solidFill>
                  <a:schemeClr val="tx1"/>
                </a:solidFill>
                <a:latin typeface="Calibri (Body)"/>
                <a:ea typeface="Calibri Light" panose="020F0302020204030204" pitchFamily="34" charset="0"/>
                <a:cs typeface="Calibri Light" panose="020F0302020204030204" pitchFamily="34" charset="0"/>
              </a:rPr>
              <a:t>RICE CLASSIFIER</a:t>
            </a:r>
            <a:endParaRPr lang="en-US" sz="4000" dirty="0">
              <a:solidFill>
                <a:schemeClr val="tx1"/>
              </a:solidFill>
              <a:latin typeface="Calibri (Body)"/>
              <a:ea typeface="Calibri Light" panose="020F0302020204030204" pitchFamily="34" charset="0"/>
              <a:cs typeface="Calibri Light" panose="020F0302020204030204" pitchFamily="34" charset="0"/>
            </a:endParaRPr>
          </a:p>
        </p:txBody>
      </p:sp>
      <p:sp>
        <p:nvSpPr>
          <p:cNvPr id="5" name="Rectangle 3">
            <a:extLst>
              <a:ext uri="{FF2B5EF4-FFF2-40B4-BE49-F238E27FC236}">
                <a16:creationId xmlns:a16="http://schemas.microsoft.com/office/drawing/2014/main" id="{37B707E7-021E-A166-81BE-256F5457AADE}"/>
              </a:ext>
            </a:extLst>
          </p:cNvPr>
          <p:cNvSpPr txBox="1">
            <a:spLocks noChangeArrowheads="1"/>
          </p:cNvSpPr>
          <p:nvPr/>
        </p:nvSpPr>
        <p:spPr>
          <a:xfrm>
            <a:off x="1861351" y="1049953"/>
            <a:ext cx="7200601" cy="3818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91" tIns="34291" rIns="34291" bIns="34291" anchor="b">
            <a:normAutofit fontScale="55000" lnSpcReduction="20000"/>
          </a:bodyPr>
          <a:lstStyle>
            <a:lvl1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a:lstStyle>
          <a:p>
            <a:pPr algn="l" hangingPunct="1"/>
            <a:r>
              <a:rPr lang="en-IN" altLang="en-US" sz="4500">
                <a:solidFill>
                  <a:schemeClr val="tx1"/>
                </a:solidFill>
              </a:rPr>
              <a:t>            </a:t>
            </a:r>
            <a:endParaRPr lang="uk-UA" altLang="en-US" sz="675" dirty="0">
              <a:solidFill>
                <a:schemeClr val="tx1"/>
              </a:solidFill>
            </a:endParaRPr>
          </a:p>
        </p:txBody>
      </p:sp>
      <p:pic>
        <p:nvPicPr>
          <p:cNvPr id="8" name="Picture 7" descr="A close up of a logo&#10;&#10;Description automatically generated">
            <a:extLst>
              <a:ext uri="{FF2B5EF4-FFF2-40B4-BE49-F238E27FC236}">
                <a16:creationId xmlns:a16="http://schemas.microsoft.com/office/drawing/2014/main" id="{9E1B18CF-5036-7BCA-12AB-5F49EE263CF4}"/>
              </a:ext>
            </a:extLst>
          </p:cNvPr>
          <p:cNvPicPr>
            <a:picLocks noChangeAspect="1"/>
          </p:cNvPicPr>
          <p:nvPr/>
        </p:nvPicPr>
        <p:blipFill rotWithShape="1">
          <a:blip r:embed="rId3"/>
          <a:srcRect b="3570"/>
          <a:stretch/>
        </p:blipFill>
        <p:spPr>
          <a:xfrm>
            <a:off x="-2" y="0"/>
            <a:ext cx="12192002" cy="2447126"/>
          </a:xfrm>
          <a:prstGeom prst="rect">
            <a:avLst/>
          </a:prstGeom>
        </p:spPr>
      </p:pic>
      <p:sp>
        <p:nvSpPr>
          <p:cNvPr id="10" name="Date Placeholder 3"/>
          <p:cNvSpPr>
            <a:spLocks noGrp="1"/>
          </p:cNvSpPr>
          <p:nvPr>
            <p:ph type="dt" sz="half" idx="10"/>
          </p:nvPr>
        </p:nvSpPr>
        <p:spPr>
          <a:xfrm>
            <a:off x="8263658" y="6294988"/>
            <a:ext cx="2338200" cy="365125"/>
          </a:xfrm>
        </p:spPr>
        <p:txBody>
          <a:bodyPr/>
          <a:lstStyle/>
          <a:p>
            <a:pPr algn="ctr"/>
            <a:fld id="{00770AC0-521A-4761-B605-21BC84785148}" type="datetime3">
              <a:rPr lang="en-US" sz="1600" b="1">
                <a:solidFill>
                  <a:schemeClr val="bg1"/>
                </a:solidFill>
              </a:rPr>
              <a:pPr algn="ctr"/>
              <a:t>30 April 2024</a:t>
            </a:fld>
            <a:endParaRPr lang="en-US" sz="1600" b="1" dirty="0">
              <a:solidFill>
                <a:schemeClr val="bg1"/>
              </a:solidFill>
            </a:endParaRPr>
          </a:p>
        </p:txBody>
      </p:sp>
      <p:sp>
        <p:nvSpPr>
          <p:cNvPr id="11" name="Footer Placeholder 4"/>
          <p:cNvSpPr>
            <a:spLocks noGrp="1"/>
          </p:cNvSpPr>
          <p:nvPr>
            <p:ph type="ftr" sz="quarter" idx="11"/>
          </p:nvPr>
        </p:nvSpPr>
        <p:spPr>
          <a:xfrm>
            <a:off x="379011" y="6294988"/>
            <a:ext cx="3820541" cy="365125"/>
          </a:xfrm>
        </p:spPr>
        <p:txBody>
          <a:bodyPr/>
          <a:lstStyle/>
          <a:p>
            <a:pPr algn="ctr"/>
            <a:r>
              <a:rPr lang="en-US" sz="1600" b="1" dirty="0">
                <a:solidFill>
                  <a:schemeClr val="bg1"/>
                </a:solidFill>
              </a:rPr>
              <a:t>Department of CSE</a:t>
            </a:r>
          </a:p>
        </p:txBody>
      </p:sp>
      <p:sp>
        <p:nvSpPr>
          <p:cNvPr id="12" name="Title 1">
            <a:extLst>
              <a:ext uri="{FF2B5EF4-FFF2-40B4-BE49-F238E27FC236}">
                <a16:creationId xmlns:a16="http://schemas.microsoft.com/office/drawing/2014/main" id="{59E9DB0A-04D8-44C1-A457-B34AD83FFCAE}"/>
              </a:ext>
            </a:extLst>
          </p:cNvPr>
          <p:cNvSpPr txBox="1">
            <a:spLocks/>
          </p:cNvSpPr>
          <p:nvPr/>
        </p:nvSpPr>
        <p:spPr>
          <a:xfrm>
            <a:off x="0" y="2603013"/>
            <a:ext cx="12192000" cy="1350817"/>
          </a:xfrm>
          <a:prstGeom prst="rect">
            <a:avLst/>
          </a:prstGeom>
          <a:ln>
            <a:noFill/>
          </a:ln>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GB" sz="3800" b="1" dirty="0">
                <a:latin typeface="Calibri (Body)"/>
              </a:rPr>
              <a:t>Department of Computer Science and Engineering</a:t>
            </a:r>
            <a:br>
              <a:rPr lang="en-GB" sz="3800" b="1" dirty="0">
                <a:latin typeface="Calibri (Body)"/>
              </a:rPr>
            </a:br>
            <a:r>
              <a:rPr lang="en-GB" sz="3800" b="1" dirty="0">
                <a:latin typeface="Calibri (Body)"/>
              </a:rPr>
              <a:t>Interdisciplinary </a:t>
            </a:r>
            <a:r>
              <a:rPr lang="en-GB" sz="3800" b="1" dirty="0">
                <a:latin typeface="Calibri (Body)"/>
                <a:ea typeface="Calibri Light" panose="020F0302020204030204" pitchFamily="34" charset="0"/>
                <a:cs typeface="Calibri Light" panose="020F0302020204030204" pitchFamily="34" charset="0"/>
              </a:rPr>
              <a:t>Project</a:t>
            </a:r>
          </a:p>
        </p:txBody>
      </p:sp>
      <p:sp>
        <p:nvSpPr>
          <p:cNvPr id="17" name="Subtitle 2">
            <a:extLst>
              <a:ext uri="{FF2B5EF4-FFF2-40B4-BE49-F238E27FC236}">
                <a16:creationId xmlns:a16="http://schemas.microsoft.com/office/drawing/2014/main" id="{B73531D4-065A-40A9-860E-1D8EED0A8257}"/>
              </a:ext>
            </a:extLst>
          </p:cNvPr>
          <p:cNvSpPr txBox="1">
            <a:spLocks/>
          </p:cNvSpPr>
          <p:nvPr/>
        </p:nvSpPr>
        <p:spPr>
          <a:xfrm>
            <a:off x="-2" y="4593337"/>
            <a:ext cx="12192000" cy="1293235"/>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buNone/>
            </a:pPr>
            <a:r>
              <a:rPr lang="en-US" sz="2400" b="1" dirty="0">
                <a:latin typeface="Calibri (Body)"/>
              </a:rPr>
              <a:t>                 Project Students                                                                                    Guide</a:t>
            </a:r>
          </a:p>
          <a:p>
            <a:pPr marL="0" indent="0">
              <a:lnSpc>
                <a:spcPct val="100000"/>
              </a:lnSpc>
              <a:buNone/>
            </a:pPr>
            <a:r>
              <a:rPr lang="en-US" sz="2400" b="1" dirty="0">
                <a:latin typeface="Calibri (Body)"/>
              </a:rPr>
              <a:t>           NIKHIL SAMUEL JOSEPH J                                                                    Dr. T. JUDGI</a:t>
            </a:r>
          </a:p>
          <a:p>
            <a:pPr marL="0" indent="0">
              <a:lnSpc>
                <a:spcPct val="100000"/>
              </a:lnSpc>
              <a:buNone/>
            </a:pPr>
            <a:r>
              <a:rPr lang="en-US" sz="2400" b="1" dirty="0">
                <a:latin typeface="Calibri (Body)"/>
              </a:rPr>
              <a:t>                        41110881                                                                         Associate Professor, CSE</a:t>
            </a:r>
            <a:endParaRPr lang="en-GB" sz="2400" dirty="0">
              <a:latin typeface="Calibri (Body)"/>
            </a:endParaRPr>
          </a:p>
        </p:txBody>
      </p:sp>
    </p:spTree>
    <p:extLst>
      <p:ext uri="{BB962C8B-B14F-4D97-AF65-F5344CB8AC3E}">
        <p14:creationId xmlns:p14="http://schemas.microsoft.com/office/powerpoint/2010/main" val="254236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Objectives"/>
          <p:cNvSpPr txBox="1">
            <a:spLocks noGrp="1"/>
          </p:cNvSpPr>
          <p:nvPr>
            <p:ph type="title"/>
          </p:nvPr>
        </p:nvSpPr>
        <p:spPr>
          <a:xfrm>
            <a:off x="1445758" y="777933"/>
            <a:ext cx="9603275" cy="1049235"/>
          </a:xfrm>
          <a:prstGeom prst="rect">
            <a:avLst/>
          </a:prstGeom>
        </p:spPr>
        <p:txBody>
          <a:bodyPr>
            <a:normAutofit fontScale="90000"/>
          </a:bodyPr>
          <a:lstStyle>
            <a:lvl1pPr algn="l" defTabSz="914400">
              <a:defRPr sz="7200"/>
            </a:lvl1pPr>
          </a:lstStyle>
          <a:p>
            <a:pPr algn="ctr"/>
            <a:r>
              <a:rPr lang="en-US" sz="3600" b="1" dirty="0">
                <a:latin typeface="Arial" panose="020B0604020202020204" pitchFamily="34" charset="0"/>
                <a:cs typeface="Arial" panose="020B0604020202020204" pitchFamily="34" charset="0"/>
              </a:rPr>
              <a:t>Hardware and Software Requirements</a:t>
            </a:r>
            <a:endParaRPr lang="en-IN" sz="3600" b="1" dirty="0">
              <a:latin typeface="Arial" panose="020B0604020202020204" pitchFamily="34" charset="0"/>
              <a:cs typeface="Arial" panose="020B0604020202020204" pitchFamily="34" charset="0"/>
            </a:endParaRPr>
          </a:p>
        </p:txBody>
      </p:sp>
      <p:sp>
        <p:nvSpPr>
          <p:cNvPr id="7" name="Date Placeholder 3"/>
          <p:cNvSpPr>
            <a:spLocks noGrp="1"/>
          </p:cNvSpPr>
          <p:nvPr>
            <p:ph type="dt" sz="half" idx="10"/>
          </p:nvPr>
        </p:nvSpPr>
        <p:spPr/>
        <p:txBody>
          <a:bodyPr/>
          <a:lstStyle/>
          <a:p>
            <a:fld id="{00770AC0-521A-4761-B605-21BC84785148}" type="datetime3">
              <a:rPr lang="en-US" sz="1600" b="1"/>
              <a:pPr/>
              <a:t>30 April 2024</a:t>
            </a:fld>
            <a:endParaRPr lang="en-US" sz="1600" b="1" dirty="0"/>
          </a:p>
        </p:txBody>
      </p:sp>
      <p:sp>
        <p:nvSpPr>
          <p:cNvPr id="8" name="Footer Placeholder 4"/>
          <p:cNvSpPr>
            <a:spLocks noGrp="1"/>
          </p:cNvSpPr>
          <p:nvPr>
            <p:ph type="ftr" sz="quarter" idx="11"/>
          </p:nvPr>
        </p:nvSpPr>
        <p:spPr/>
        <p:txBody>
          <a:bodyPr/>
          <a:lstStyle/>
          <a:p>
            <a:r>
              <a:rPr lang="en-US" sz="1600" b="1" dirty="0"/>
              <a:t>Department of CSE</a:t>
            </a:r>
          </a:p>
        </p:txBody>
      </p:sp>
      <p:sp>
        <p:nvSpPr>
          <p:cNvPr id="5" name="Slide Number Placeholder 5"/>
          <p:cNvSpPr>
            <a:spLocks noGrp="1"/>
          </p:cNvSpPr>
          <p:nvPr>
            <p:ph type="sldNum" sz="quarter" idx="12"/>
          </p:nvPr>
        </p:nvSpPr>
        <p:spPr/>
        <p:txBody>
          <a:bodyPr/>
          <a:lstStyle/>
          <a:p>
            <a:r>
              <a:rPr lang="en-US" dirty="0"/>
              <a:t>10</a:t>
            </a:r>
          </a:p>
        </p:txBody>
      </p:sp>
      <p:sp>
        <p:nvSpPr>
          <p:cNvPr id="6" name="Rectangle 5"/>
          <p:cNvSpPr/>
          <p:nvPr/>
        </p:nvSpPr>
        <p:spPr>
          <a:xfrm>
            <a:off x="495300" y="2128019"/>
            <a:ext cx="11504193" cy="1552669"/>
          </a:xfrm>
          <a:prstGeom prst="rect">
            <a:avLst/>
          </a:prstGeom>
        </p:spPr>
        <p:txBody>
          <a:bodyPr wrap="square">
            <a:spAutoFit/>
          </a:bodyPr>
          <a:lstStyle/>
          <a:p>
            <a:pPr algn="just">
              <a:lnSpc>
                <a:spcPct val="107000"/>
              </a:lnSpc>
            </a:pPr>
            <a:r>
              <a:rPr lang="en-US" b="1" kern="100" dirty="0">
                <a:latin typeface="Arial" panose="020B0604020202020204" pitchFamily="34" charset="0"/>
                <a:ea typeface="Calibri" panose="020F0502020204030204" pitchFamily="34" charset="0"/>
                <a:cs typeface="Arial" panose="020B0604020202020204" pitchFamily="34" charset="0"/>
              </a:rPr>
              <a:t>Hardware:</a:t>
            </a:r>
          </a:p>
          <a:p>
            <a:pPr marL="171450" indent="-171450" algn="just">
              <a:lnSpc>
                <a:spcPct val="107000"/>
              </a:lnSpc>
              <a:buFont typeface="Symbol" panose="05050102010706020507" pitchFamily="18" charset="2"/>
              <a:buChar char=""/>
            </a:pPr>
            <a:r>
              <a:rPr lang="en-US" kern="100" dirty="0">
                <a:latin typeface="Arial" panose="020B0604020202020204" pitchFamily="34" charset="0"/>
                <a:ea typeface="Calibri" panose="020F0502020204030204" pitchFamily="34" charset="0"/>
                <a:cs typeface="Arial" panose="020B0604020202020204" pitchFamily="34" charset="0"/>
              </a:rPr>
              <a:t>Processor : Minimum 1 GHz ; Recommended 2 GHz or more</a:t>
            </a:r>
          </a:p>
          <a:p>
            <a:pPr marL="171450" indent="-171450" algn="just">
              <a:lnSpc>
                <a:spcPct val="107000"/>
              </a:lnSpc>
              <a:buFont typeface="Symbol" panose="05050102010706020507" pitchFamily="18" charset="2"/>
              <a:buChar char=""/>
            </a:pPr>
            <a:r>
              <a:rPr lang="en-US" kern="100" dirty="0">
                <a:latin typeface="Arial" panose="020B0604020202020204" pitchFamily="34" charset="0"/>
                <a:ea typeface="Calibri" panose="020F0502020204030204" pitchFamily="34" charset="0"/>
                <a:cs typeface="Arial" panose="020B0604020202020204" pitchFamily="34" charset="0"/>
              </a:rPr>
              <a:t>Internet Connection</a:t>
            </a:r>
          </a:p>
          <a:p>
            <a:pPr marL="171450" indent="-171450" algn="just">
              <a:lnSpc>
                <a:spcPct val="107000"/>
              </a:lnSpc>
              <a:buFont typeface="Symbol" panose="05050102010706020507" pitchFamily="18" charset="2"/>
              <a:buChar char=""/>
            </a:pPr>
            <a:r>
              <a:rPr lang="en-US" kern="100" dirty="0">
                <a:latin typeface="Arial" panose="020B0604020202020204" pitchFamily="34" charset="0"/>
                <a:ea typeface="Calibri" panose="020F0502020204030204" pitchFamily="34" charset="0"/>
                <a:cs typeface="Arial" panose="020B0604020202020204" pitchFamily="34" charset="0"/>
              </a:rPr>
              <a:t>Hard drive : Minimum 24 Gb ; Recommended 64 Gb or more</a:t>
            </a:r>
          </a:p>
          <a:p>
            <a:pPr marL="171450" indent="-171450" algn="just">
              <a:lnSpc>
                <a:spcPct val="107000"/>
              </a:lnSpc>
              <a:buFont typeface="Symbol" panose="05050102010706020507" pitchFamily="18" charset="2"/>
              <a:buChar char=""/>
            </a:pPr>
            <a:r>
              <a:rPr lang="en-US" kern="100" dirty="0">
                <a:latin typeface="Arial" panose="020B0604020202020204" pitchFamily="34" charset="0"/>
                <a:ea typeface="Calibri" panose="020F0502020204030204" pitchFamily="34" charset="0"/>
                <a:cs typeface="Arial" panose="020B0604020202020204" pitchFamily="34" charset="0"/>
              </a:rPr>
              <a:t>Memory : Minimum 1Gb ; Recommended 4 Gb or more </a:t>
            </a:r>
          </a:p>
        </p:txBody>
      </p:sp>
      <p:sp>
        <p:nvSpPr>
          <p:cNvPr id="3" name="Rectangle 2"/>
          <p:cNvSpPr/>
          <p:nvPr/>
        </p:nvSpPr>
        <p:spPr>
          <a:xfrm>
            <a:off x="495301" y="3680688"/>
            <a:ext cx="11504194" cy="2050690"/>
          </a:xfrm>
          <a:prstGeom prst="rect">
            <a:avLst/>
          </a:prstGeom>
        </p:spPr>
        <p:txBody>
          <a:bodyPr wrap="square">
            <a:spAutoFit/>
          </a:bodyPr>
          <a:lstStyle/>
          <a:p>
            <a:pPr algn="just">
              <a:lnSpc>
                <a:spcPct val="107000"/>
              </a:lnSpc>
            </a:pPr>
            <a:r>
              <a:rPr lang="en-US" b="1" kern="100" dirty="0">
                <a:latin typeface="Arial" panose="020B0604020202020204" pitchFamily="34" charset="0"/>
                <a:ea typeface="Calibri" panose="020F0502020204030204" pitchFamily="34" charset="0"/>
                <a:cs typeface="Arial" panose="020B0604020202020204" pitchFamily="34" charset="0"/>
              </a:rPr>
              <a:t>Software:</a:t>
            </a:r>
          </a:p>
          <a:p>
            <a:pPr marL="285750" indent="-285750" algn="l">
              <a:buFont typeface="Arial" panose="020B0604020202020204" pitchFamily="34" charset="0"/>
              <a:buChar char="•"/>
            </a:pPr>
            <a:r>
              <a:rPr lang="en-US" b="1" i="0" dirty="0">
                <a:effectLst/>
                <a:latin typeface="Arial" panose="020B0604020202020204" pitchFamily="34" charset="0"/>
                <a:cs typeface="Arial" panose="020B0604020202020204" pitchFamily="34" charset="0"/>
              </a:rPr>
              <a:t>Python</a:t>
            </a:r>
            <a:r>
              <a:rPr lang="en-US" b="0" i="0" dirty="0">
                <a:effectLst/>
                <a:latin typeface="Arial" panose="020B0604020202020204" pitchFamily="34" charset="0"/>
                <a:cs typeface="Arial" panose="020B0604020202020204" pitchFamily="34" charset="0"/>
              </a:rPr>
              <a:t>: Python is the </a:t>
            </a:r>
            <a:r>
              <a:rPr lang="en-US" b="1" i="0" dirty="0">
                <a:effectLst/>
                <a:latin typeface="Arial" panose="020B0604020202020204" pitchFamily="34" charset="0"/>
                <a:cs typeface="Arial" panose="020B0604020202020204" pitchFamily="34" charset="0"/>
              </a:rPr>
              <a:t>leading language</a:t>
            </a:r>
            <a:r>
              <a:rPr lang="en-US" b="0" i="0" dirty="0">
                <a:effectLst/>
                <a:latin typeface="Arial" panose="020B0604020202020204" pitchFamily="34" charset="0"/>
                <a:cs typeface="Arial" panose="020B0604020202020204" pitchFamily="34" charset="0"/>
              </a:rPr>
              <a:t> for ML due to its simple syntax, readability, and extensive libraries. It supports various ML frameworks and tools. Popular Python libraries for ML include:</a:t>
            </a:r>
          </a:p>
          <a:p>
            <a:pPr marL="285750" indent="-285750" algn="l">
              <a:buFont typeface="Arial" panose="020B0604020202020204" pitchFamily="34" charset="0"/>
              <a:buChar char="•"/>
            </a:pPr>
            <a:r>
              <a:rPr lang="en-US" b="1" i="0" dirty="0">
                <a:effectLst/>
                <a:latin typeface="Arial" panose="020B0604020202020204" pitchFamily="34" charset="0"/>
                <a:cs typeface="Arial" panose="020B0604020202020204" pitchFamily="34" charset="0"/>
              </a:rPr>
              <a:t>Scikit-Learn</a:t>
            </a:r>
            <a:r>
              <a:rPr lang="en-US" b="0" i="0" dirty="0">
                <a:effectLst/>
                <a:latin typeface="Arial" panose="020B0604020202020204" pitchFamily="34" charset="0"/>
                <a:cs typeface="Arial" panose="020B0604020202020204" pitchFamily="34" charset="0"/>
              </a:rPr>
              <a:t>: A versatile library for machine learning tasks such as classification, regression, and clustering.</a:t>
            </a:r>
          </a:p>
          <a:p>
            <a:pPr algn="l"/>
            <a:r>
              <a:rPr lang="en-US" dirty="0">
                <a:latin typeface="Arial" panose="020B0604020202020204" pitchFamily="34" charset="0"/>
                <a:cs typeface="Arial" panose="020B0604020202020204" pitchFamily="34" charset="0"/>
              </a:rPr>
              <a:t>     It is helpful for basic ML model creation.</a:t>
            </a: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0" dirty="0">
                <a:effectLst/>
                <a:latin typeface="Arial" panose="020B0604020202020204" pitchFamily="34" charset="0"/>
                <a:cs typeface="Arial" panose="020B0604020202020204" pitchFamily="34" charset="0"/>
              </a:rPr>
              <a:t>Pandas</a:t>
            </a:r>
            <a:r>
              <a:rPr lang="en-US" b="0" i="0" dirty="0">
                <a:effectLst/>
                <a:latin typeface="Arial" panose="020B0604020202020204" pitchFamily="34" charset="0"/>
                <a:cs typeface="Arial" panose="020B0604020202020204" pitchFamily="34" charset="0"/>
              </a:rPr>
              <a:t>: An open-source Python library used for data manipulation and analysis. It simplifies tasks related to structured data, making it well-suited for working with tabular data, spreadsheets, and SQL tables.</a:t>
            </a:r>
          </a:p>
        </p:txBody>
      </p:sp>
    </p:spTree>
    <p:extLst>
      <p:ext uri="{BB962C8B-B14F-4D97-AF65-F5344CB8AC3E}">
        <p14:creationId xmlns:p14="http://schemas.microsoft.com/office/powerpoint/2010/main" val="92972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Objectives"/>
          <p:cNvSpPr txBox="1">
            <a:spLocks noGrp="1"/>
          </p:cNvSpPr>
          <p:nvPr>
            <p:ph type="title"/>
          </p:nvPr>
        </p:nvSpPr>
        <p:spPr>
          <a:xfrm>
            <a:off x="1451579" y="909243"/>
            <a:ext cx="9603275" cy="1049235"/>
          </a:xfrm>
          <a:prstGeom prst="rect">
            <a:avLst/>
          </a:prstGeom>
        </p:spPr>
        <p:txBody>
          <a:bodyPr>
            <a:normAutofit/>
          </a:bodyPr>
          <a:lstStyle>
            <a:lvl1pPr algn="l" defTabSz="914400">
              <a:defRPr sz="7200"/>
            </a:lvl1pPr>
          </a:lstStyle>
          <a:p>
            <a:pPr algn="ctr"/>
            <a:r>
              <a:rPr lang="en-US" sz="3600" b="1" dirty="0">
                <a:latin typeface="Arial" panose="020B0604020202020204" pitchFamily="34" charset="0"/>
                <a:cs typeface="Arial" panose="020B0604020202020204" pitchFamily="34" charset="0"/>
              </a:rPr>
              <a:t>Software Requirements</a:t>
            </a:r>
            <a:endParaRPr lang="en-IN" sz="3600" b="1" dirty="0">
              <a:latin typeface="Arial" panose="020B0604020202020204" pitchFamily="34" charset="0"/>
              <a:cs typeface="Arial" panose="020B0604020202020204" pitchFamily="34" charset="0"/>
            </a:endParaRPr>
          </a:p>
        </p:txBody>
      </p:sp>
      <p:sp>
        <p:nvSpPr>
          <p:cNvPr id="7" name="Date Placeholder 3"/>
          <p:cNvSpPr>
            <a:spLocks noGrp="1"/>
          </p:cNvSpPr>
          <p:nvPr>
            <p:ph type="dt" sz="half" idx="10"/>
          </p:nvPr>
        </p:nvSpPr>
        <p:spPr/>
        <p:txBody>
          <a:bodyPr/>
          <a:lstStyle/>
          <a:p>
            <a:fld id="{00770AC0-521A-4761-B605-21BC84785148}" type="datetime3">
              <a:rPr lang="en-US" sz="1600" b="1"/>
              <a:pPr/>
              <a:t>30 April 2024</a:t>
            </a:fld>
            <a:endParaRPr lang="en-US" sz="1600" b="1" dirty="0"/>
          </a:p>
        </p:txBody>
      </p:sp>
      <p:sp>
        <p:nvSpPr>
          <p:cNvPr id="8" name="Footer Placeholder 4"/>
          <p:cNvSpPr>
            <a:spLocks noGrp="1"/>
          </p:cNvSpPr>
          <p:nvPr>
            <p:ph type="ftr" sz="quarter" idx="11"/>
          </p:nvPr>
        </p:nvSpPr>
        <p:spPr/>
        <p:txBody>
          <a:bodyPr/>
          <a:lstStyle/>
          <a:p>
            <a:r>
              <a:rPr lang="en-US" sz="1600" b="1" dirty="0"/>
              <a:t>Department of CSE</a:t>
            </a:r>
          </a:p>
        </p:txBody>
      </p:sp>
      <p:sp>
        <p:nvSpPr>
          <p:cNvPr id="5" name="Slide Number Placeholder 5"/>
          <p:cNvSpPr>
            <a:spLocks noGrp="1"/>
          </p:cNvSpPr>
          <p:nvPr>
            <p:ph type="sldNum" sz="quarter" idx="12"/>
          </p:nvPr>
        </p:nvSpPr>
        <p:spPr/>
        <p:txBody>
          <a:bodyPr/>
          <a:lstStyle/>
          <a:p>
            <a:r>
              <a:rPr lang="en-US" dirty="0"/>
              <a:t>11</a:t>
            </a:r>
          </a:p>
        </p:txBody>
      </p:sp>
      <p:sp>
        <p:nvSpPr>
          <p:cNvPr id="6" name="Rectangle 5"/>
          <p:cNvSpPr/>
          <p:nvPr/>
        </p:nvSpPr>
        <p:spPr>
          <a:xfrm>
            <a:off x="244900" y="2097904"/>
            <a:ext cx="11702199" cy="4062651"/>
          </a:xfrm>
          <a:prstGeom prst="rect">
            <a:avLst/>
          </a:prstGeom>
        </p:spPr>
        <p:txBody>
          <a:bodyPr wrap="square">
            <a:spAutoFit/>
          </a:bodyPr>
          <a:lstStyle/>
          <a:p>
            <a:pPr marL="285750" indent="-285750">
              <a:spcAft>
                <a:spcPts val="2400"/>
              </a:spcAft>
              <a:buFont typeface="Arial" panose="020B0604020202020204" pitchFamily="34" charset="0"/>
              <a:buChar char="•"/>
            </a:pPr>
            <a:r>
              <a:rPr lang="en-US" b="1" i="0" dirty="0">
                <a:effectLst/>
                <a:latin typeface="Arial" panose="020B0604020202020204" pitchFamily="34" charset="0"/>
                <a:cs typeface="Arial" panose="020B0604020202020204" pitchFamily="34" charset="0"/>
              </a:rPr>
              <a:t>NumPy: </a:t>
            </a:r>
            <a:r>
              <a:rPr lang="en-US" b="0" i="0" dirty="0">
                <a:effectLst/>
                <a:latin typeface="Arial" panose="020B0604020202020204" pitchFamily="34" charset="0"/>
                <a:cs typeface="Arial" panose="020B0604020202020204" pitchFamily="34" charset="0"/>
              </a:rPr>
              <a:t>An open-source Python library used for working with arrays. It also provides functions for linear algebra, Fourier transform, and matrix operations. NumPy was created in 2005 by Travis Oliphant and stands for Numerical Python</a:t>
            </a:r>
            <a:r>
              <a:rPr lang="en-US" b="0" i="0" dirty="0">
                <a:solidFill>
                  <a:srgbClr val="FFFFFF"/>
                </a:solidFill>
                <a:effectLst/>
                <a:latin typeface="Arial" panose="020B0604020202020204" pitchFamily="34" charset="0"/>
                <a:cs typeface="Arial" panose="020B0604020202020204" pitchFamily="34" charset="0"/>
              </a:rPr>
              <a:t>.</a:t>
            </a:r>
          </a:p>
          <a:p>
            <a:pPr marL="285750" indent="-285750">
              <a:spcAft>
                <a:spcPts val="2400"/>
              </a:spcAft>
              <a:buFont typeface="Arial" panose="020B0604020202020204" pitchFamily="34" charset="0"/>
              <a:buChar char="•"/>
            </a:pPr>
            <a:r>
              <a:rPr lang="en-US" b="1" kern="100" dirty="0" err="1">
                <a:latin typeface="Arial" panose="020B0604020202020204" pitchFamily="34" charset="0"/>
                <a:ea typeface="Calibri" panose="020F0502020204030204" pitchFamily="34" charset="0"/>
                <a:cs typeface="Arial" panose="020B0604020202020204" pitchFamily="34" charset="0"/>
              </a:rPr>
              <a:t>Jupyter</a:t>
            </a:r>
            <a:r>
              <a:rPr lang="en-US" b="1" kern="100" dirty="0">
                <a:latin typeface="Arial" panose="020B0604020202020204" pitchFamily="34" charset="0"/>
                <a:ea typeface="Calibri" panose="020F0502020204030204" pitchFamily="34" charset="0"/>
                <a:cs typeface="Arial" panose="020B0604020202020204" pitchFamily="34" charset="0"/>
              </a:rPr>
              <a:t> Notebook: </a:t>
            </a:r>
            <a:r>
              <a:rPr lang="en-US" kern="100" dirty="0">
                <a:latin typeface="Arial" panose="020B0604020202020204" pitchFamily="34" charset="0"/>
                <a:ea typeface="Calibri" panose="020F0502020204030204" pitchFamily="34" charset="0"/>
                <a:cs typeface="Arial" panose="020B0604020202020204" pitchFamily="34" charset="0"/>
              </a:rPr>
              <a:t>An interactive web-based environment that combines code, visualizations, and narrative text, making it ideal for data analysis, machine learning, and scientific computing.</a:t>
            </a:r>
            <a:endParaRPr lang="en-IN" kern="100" dirty="0">
              <a:latin typeface="Arial" panose="020B0604020202020204" pitchFamily="34" charset="0"/>
              <a:ea typeface="Calibri" panose="020F0502020204030204" pitchFamily="34" charset="0"/>
              <a:cs typeface="Arial" panose="020B0604020202020204" pitchFamily="34" charset="0"/>
            </a:endParaRPr>
          </a:p>
          <a:p>
            <a:pPr marL="285750" indent="-285750">
              <a:spcAft>
                <a:spcPts val="2400"/>
              </a:spcAft>
              <a:buFont typeface="Arial" panose="020B0604020202020204" pitchFamily="34" charset="0"/>
              <a:buChar char="•"/>
            </a:pPr>
            <a:r>
              <a:rPr lang="en-US" b="1" kern="100" dirty="0" err="1">
                <a:latin typeface="Arial" panose="020B0604020202020204" pitchFamily="34" charset="0"/>
                <a:ea typeface="Calibri" panose="020F0502020204030204" pitchFamily="34" charset="0"/>
                <a:cs typeface="Arial" panose="020B0604020202020204" pitchFamily="34" charset="0"/>
              </a:rPr>
              <a:t>Gradio</a:t>
            </a:r>
            <a:r>
              <a:rPr lang="en-US" b="1" kern="100" dirty="0">
                <a:latin typeface="Arial" panose="020B0604020202020204" pitchFamily="34" charset="0"/>
                <a:ea typeface="Calibri" panose="020F0502020204030204" pitchFamily="34" charset="0"/>
                <a:cs typeface="Arial" panose="020B0604020202020204" pitchFamily="34" charset="0"/>
              </a:rPr>
              <a:t>: </a:t>
            </a:r>
            <a:r>
              <a:rPr lang="en-US" kern="100" dirty="0">
                <a:latin typeface="Arial" panose="020B0604020202020204" pitchFamily="34" charset="0"/>
                <a:ea typeface="Calibri" panose="020F0502020204030204" pitchFamily="34" charset="0"/>
                <a:cs typeface="Arial" panose="020B0604020202020204" pitchFamily="34" charset="0"/>
              </a:rPr>
              <a:t>An open-source Python library used to create machine learning (ML) and deep learning (DL) web applications. It offers a user-friendly interface that allows developers to build and deploy interactive and customizable interfaces for their machine learning models quickly.</a:t>
            </a:r>
            <a:endParaRPr lang="en-IN" kern="100" dirty="0">
              <a:latin typeface="Arial" panose="020B0604020202020204" pitchFamily="34" charset="0"/>
              <a:ea typeface="Calibri" panose="020F0502020204030204" pitchFamily="34" charset="0"/>
              <a:cs typeface="Arial" panose="020B0604020202020204" pitchFamily="34" charset="0"/>
            </a:endParaRPr>
          </a:p>
          <a:p>
            <a:pPr marL="285750" indent="-285750">
              <a:spcAft>
                <a:spcPts val="2400"/>
              </a:spcAft>
              <a:buFont typeface="Arial" panose="020B0604020202020204" pitchFamily="34" charset="0"/>
              <a:buChar char="•"/>
            </a:pPr>
            <a:r>
              <a:rPr lang="en-IN" b="1" kern="100" dirty="0">
                <a:latin typeface="Arial" panose="020B0604020202020204" pitchFamily="34" charset="0"/>
                <a:ea typeface="Calibri" panose="020F0502020204030204" pitchFamily="34" charset="0"/>
                <a:cs typeface="Arial" panose="020B0604020202020204" pitchFamily="34" charset="0"/>
              </a:rPr>
              <a:t>GitHub: </a:t>
            </a:r>
            <a:r>
              <a:rPr lang="en-IN" kern="100" dirty="0">
                <a:latin typeface="Arial" panose="020B0604020202020204" pitchFamily="34" charset="0"/>
                <a:ea typeface="Calibri" panose="020F0502020204030204" pitchFamily="34" charset="0"/>
                <a:cs typeface="Arial" panose="020B0604020202020204" pitchFamily="34" charset="0"/>
              </a:rPr>
              <a:t>GitHub is a web-based platform for version control and collaboration, widely used by developers to manage and share code repositories, track changes, and collaborate on software projects. It provides tools for code hosting, issue tracking, and continuous integration, among other features.</a:t>
            </a:r>
          </a:p>
        </p:txBody>
      </p:sp>
    </p:spTree>
    <p:extLst>
      <p:ext uri="{BB962C8B-B14F-4D97-AF65-F5344CB8AC3E}">
        <p14:creationId xmlns:p14="http://schemas.microsoft.com/office/powerpoint/2010/main" val="3183832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1B17-1547-466A-AF55-27AD20A3E6D7}"/>
              </a:ext>
            </a:extLst>
          </p:cNvPr>
          <p:cNvSpPr>
            <a:spLocks noGrp="1"/>
          </p:cNvSpPr>
          <p:nvPr>
            <p:ph type="title"/>
          </p:nvPr>
        </p:nvSpPr>
        <p:spPr>
          <a:xfrm>
            <a:off x="1451579" y="777933"/>
            <a:ext cx="9603275" cy="1049235"/>
          </a:xfrm>
        </p:spPr>
        <p:txBody>
          <a:bodyPr>
            <a:normAutofit fontScale="90000"/>
          </a:bodyPr>
          <a:lstStyle/>
          <a:p>
            <a:pPr algn="ctr"/>
            <a:r>
              <a:rPr lang="en-US" sz="4000" b="1" dirty="0">
                <a:latin typeface="Arial" panose="020B0604020202020204" pitchFamily="34" charset="0"/>
                <a:cs typeface="Arial" panose="020B0604020202020204" pitchFamily="34" charset="0"/>
              </a:rPr>
              <a:t>Ideation Map</a:t>
            </a:r>
            <a:br>
              <a:rPr lang="en-US" b="1" dirty="0">
                <a:latin typeface="Arial" panose="020B0604020202020204" pitchFamily="34" charset="0"/>
                <a:cs typeface="Arial" panose="020B0604020202020204" pitchFamily="34" charset="0"/>
              </a:rPr>
            </a:br>
            <a:endParaRPr lang="en-IN" b="1"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FF5702B-C066-449A-A2E2-319540402B8D}"/>
              </a:ext>
            </a:extLst>
          </p:cNvPr>
          <p:cNvSpPr>
            <a:spLocks noGrp="1"/>
          </p:cNvSpPr>
          <p:nvPr>
            <p:ph type="dt" sz="half" idx="10"/>
          </p:nvPr>
        </p:nvSpPr>
        <p:spPr/>
        <p:txBody>
          <a:bodyPr/>
          <a:lstStyle/>
          <a:p>
            <a:fld id="{A2414E9F-A237-4082-B37B-D926ADB268EE}" type="datetime3">
              <a:rPr lang="en-US" smtClean="0"/>
              <a:pPr/>
              <a:t>30 April 2024</a:t>
            </a:fld>
            <a:endParaRPr lang="en-US"/>
          </a:p>
        </p:txBody>
      </p:sp>
      <p:sp>
        <p:nvSpPr>
          <p:cNvPr id="5" name="Footer Placeholder 4">
            <a:extLst>
              <a:ext uri="{FF2B5EF4-FFF2-40B4-BE49-F238E27FC236}">
                <a16:creationId xmlns:a16="http://schemas.microsoft.com/office/drawing/2014/main" id="{C60CF103-9117-419E-9C48-6DBA6C5721F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5C376F6-CA8A-42BB-9178-52529FD96770}"/>
              </a:ext>
            </a:extLst>
          </p:cNvPr>
          <p:cNvSpPr>
            <a:spLocks noGrp="1"/>
          </p:cNvSpPr>
          <p:nvPr>
            <p:ph type="sldNum" sz="quarter" idx="12"/>
          </p:nvPr>
        </p:nvSpPr>
        <p:spPr/>
        <p:txBody>
          <a:bodyPr/>
          <a:lstStyle/>
          <a:p>
            <a:fld id="{7B28076C-CE04-4A00-BFAA-A90EA8355859}" type="slidenum">
              <a:rPr lang="en-US" smtClean="0"/>
              <a:pPr/>
              <a:t>12</a:t>
            </a:fld>
            <a:endParaRPr lang="en-US" dirty="0"/>
          </a:p>
        </p:txBody>
      </p:sp>
      <p:pic>
        <p:nvPicPr>
          <p:cNvPr id="7" name="Picture 6">
            <a:extLst>
              <a:ext uri="{FF2B5EF4-FFF2-40B4-BE49-F238E27FC236}">
                <a16:creationId xmlns:a16="http://schemas.microsoft.com/office/drawing/2014/main" id="{014D6469-790D-4FC6-8067-33D507F6F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5879" y="2143616"/>
            <a:ext cx="5634674" cy="3806823"/>
          </a:xfrm>
          <a:prstGeom prst="rect">
            <a:avLst/>
          </a:prstGeom>
        </p:spPr>
      </p:pic>
    </p:spTree>
    <p:extLst>
      <p:ext uri="{BB962C8B-B14F-4D97-AF65-F5344CB8AC3E}">
        <p14:creationId xmlns:p14="http://schemas.microsoft.com/office/powerpoint/2010/main" val="2591503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1B17-1547-466A-AF55-27AD20A3E6D7}"/>
              </a:ext>
            </a:extLst>
          </p:cNvPr>
          <p:cNvSpPr>
            <a:spLocks noGrp="1"/>
          </p:cNvSpPr>
          <p:nvPr>
            <p:ph type="title"/>
          </p:nvPr>
        </p:nvSpPr>
        <p:spPr>
          <a:xfrm>
            <a:off x="1451579" y="777933"/>
            <a:ext cx="9603275" cy="1049235"/>
          </a:xfrm>
        </p:spPr>
        <p:txBody>
          <a:bodyPr>
            <a:normAutofit fontScale="90000"/>
          </a:bodyPr>
          <a:lstStyle/>
          <a:p>
            <a:pPr algn="ctr"/>
            <a:r>
              <a:rPr lang="en-US" sz="4000" b="1" dirty="0">
                <a:latin typeface="Arial" panose="020B0604020202020204" pitchFamily="34" charset="0"/>
                <a:cs typeface="Arial" panose="020B0604020202020204" pitchFamily="34" charset="0"/>
              </a:rPr>
              <a:t>Ideation Map</a:t>
            </a:r>
            <a:br>
              <a:rPr lang="en-US" b="1" dirty="0">
                <a:latin typeface="Arial" panose="020B0604020202020204" pitchFamily="34" charset="0"/>
                <a:cs typeface="Arial" panose="020B0604020202020204" pitchFamily="34" charset="0"/>
              </a:rPr>
            </a:br>
            <a:endParaRPr lang="en-IN" b="1"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FF5702B-C066-449A-A2E2-319540402B8D}"/>
              </a:ext>
            </a:extLst>
          </p:cNvPr>
          <p:cNvSpPr>
            <a:spLocks noGrp="1"/>
          </p:cNvSpPr>
          <p:nvPr>
            <p:ph type="dt" sz="half" idx="10"/>
          </p:nvPr>
        </p:nvSpPr>
        <p:spPr/>
        <p:txBody>
          <a:bodyPr/>
          <a:lstStyle/>
          <a:p>
            <a:fld id="{A2414E9F-A237-4082-B37B-D926ADB268EE}" type="datetime3">
              <a:rPr lang="en-US" smtClean="0"/>
              <a:pPr/>
              <a:t>30 April 2024</a:t>
            </a:fld>
            <a:endParaRPr lang="en-US"/>
          </a:p>
        </p:txBody>
      </p:sp>
      <p:sp>
        <p:nvSpPr>
          <p:cNvPr id="5" name="Footer Placeholder 4">
            <a:extLst>
              <a:ext uri="{FF2B5EF4-FFF2-40B4-BE49-F238E27FC236}">
                <a16:creationId xmlns:a16="http://schemas.microsoft.com/office/drawing/2014/main" id="{C60CF103-9117-419E-9C48-6DBA6C5721F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5C376F6-CA8A-42BB-9178-52529FD96770}"/>
              </a:ext>
            </a:extLst>
          </p:cNvPr>
          <p:cNvSpPr>
            <a:spLocks noGrp="1"/>
          </p:cNvSpPr>
          <p:nvPr>
            <p:ph type="sldNum" sz="quarter" idx="12"/>
          </p:nvPr>
        </p:nvSpPr>
        <p:spPr/>
        <p:txBody>
          <a:bodyPr/>
          <a:lstStyle/>
          <a:p>
            <a:fld id="{7B28076C-CE04-4A00-BFAA-A90EA8355859}" type="slidenum">
              <a:rPr lang="en-US" smtClean="0"/>
              <a:pPr/>
              <a:t>13</a:t>
            </a:fld>
            <a:endParaRPr lang="en-US"/>
          </a:p>
        </p:txBody>
      </p:sp>
      <p:pic>
        <p:nvPicPr>
          <p:cNvPr id="1026" name="Picture 2">
            <a:extLst>
              <a:ext uri="{FF2B5EF4-FFF2-40B4-BE49-F238E27FC236}">
                <a16:creationId xmlns:a16="http://schemas.microsoft.com/office/drawing/2014/main" id="{BB819B6E-CB78-4F5C-8F74-0D535DAA4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5619" y="2018702"/>
            <a:ext cx="7275194" cy="3933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318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Objectives"/>
          <p:cNvSpPr txBox="1">
            <a:spLocks noGrp="1"/>
          </p:cNvSpPr>
          <p:nvPr>
            <p:ph type="title"/>
          </p:nvPr>
        </p:nvSpPr>
        <p:spPr>
          <a:xfrm>
            <a:off x="1451579" y="777933"/>
            <a:ext cx="9603275" cy="1049235"/>
          </a:xfrm>
          <a:prstGeom prst="rect">
            <a:avLst/>
          </a:prstGeom>
        </p:spPr>
        <p:txBody>
          <a:bodyPr>
            <a:normAutofit/>
          </a:bodyPr>
          <a:lstStyle>
            <a:lvl1pPr algn="l" defTabSz="914400">
              <a:defRPr sz="7200"/>
            </a:lvl1pPr>
          </a:lstStyle>
          <a:p>
            <a:pPr algn="ctr"/>
            <a:r>
              <a:rPr lang="en-US" sz="3600" b="1" dirty="0">
                <a:latin typeface="Arial" panose="020B0604020202020204" pitchFamily="34" charset="0"/>
                <a:cs typeface="Arial" panose="020B0604020202020204" pitchFamily="34" charset="0"/>
              </a:rPr>
              <a:t>Application Snapshots</a:t>
            </a:r>
            <a:endParaRPr lang="en-IN" sz="3600" b="1" dirty="0">
              <a:latin typeface="Arial" panose="020B0604020202020204" pitchFamily="34" charset="0"/>
              <a:cs typeface="Arial" panose="020B0604020202020204" pitchFamily="34" charset="0"/>
            </a:endParaRPr>
          </a:p>
        </p:txBody>
      </p:sp>
      <p:sp>
        <p:nvSpPr>
          <p:cNvPr id="8" name="Date Placeholder 3"/>
          <p:cNvSpPr>
            <a:spLocks noGrp="1"/>
          </p:cNvSpPr>
          <p:nvPr>
            <p:ph type="dt" sz="half" idx="10"/>
          </p:nvPr>
        </p:nvSpPr>
        <p:spPr/>
        <p:txBody>
          <a:bodyPr/>
          <a:lstStyle/>
          <a:p>
            <a:fld id="{A2414E9F-A237-4082-B37B-D926ADB268EE}" type="datetime3">
              <a:rPr lang="en-US" smtClean="0"/>
              <a:pPr/>
              <a:t>30 April 2024</a:t>
            </a:fld>
            <a:endParaRPr lang="en-US"/>
          </a:p>
        </p:txBody>
      </p:sp>
      <p:sp>
        <p:nvSpPr>
          <p:cNvPr id="9" name="Footer Placeholder 4"/>
          <p:cNvSpPr>
            <a:spLocks noGrp="1"/>
          </p:cNvSpPr>
          <p:nvPr>
            <p:ph type="ftr" sz="quarter" idx="11"/>
          </p:nvPr>
        </p:nvSpPr>
        <p:spPr>
          <a:xfrm>
            <a:off x="1451579" y="309072"/>
            <a:ext cx="5938836" cy="309201"/>
          </a:xfrm>
        </p:spPr>
        <p:txBody>
          <a:bodyPr/>
          <a:lstStyle/>
          <a:p>
            <a:r>
              <a:rPr lang="en-US"/>
              <a:t>Department of CSE</a:t>
            </a:r>
          </a:p>
        </p:txBody>
      </p:sp>
      <p:sp>
        <p:nvSpPr>
          <p:cNvPr id="7" name="Slide Number Placeholder 5"/>
          <p:cNvSpPr>
            <a:spLocks noGrp="1"/>
          </p:cNvSpPr>
          <p:nvPr>
            <p:ph type="sldNum" sz="quarter" idx="12"/>
          </p:nvPr>
        </p:nvSpPr>
        <p:spPr/>
        <p:txBody>
          <a:bodyPr/>
          <a:lstStyle/>
          <a:p>
            <a:r>
              <a:rPr lang="en-US" dirty="0"/>
              <a:t>14</a:t>
            </a:r>
          </a:p>
        </p:txBody>
      </p:sp>
      <p:sp>
        <p:nvSpPr>
          <p:cNvPr id="5" name="TextBox 4"/>
          <p:cNvSpPr txBox="1"/>
          <p:nvPr/>
        </p:nvSpPr>
        <p:spPr>
          <a:xfrm>
            <a:off x="3414345" y="1391561"/>
            <a:ext cx="5363308" cy="4206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1219169" hangingPunct="0"/>
            <a:r>
              <a:rPr lang="en-US" sz="2400" b="1" dirty="0">
                <a:solidFill>
                  <a:schemeClr val="tx1">
                    <a:lumMod val="65000"/>
                    <a:lumOff val="35000"/>
                  </a:schemeClr>
                </a:solidFill>
                <a:latin typeface="Arial" panose="020B0604020202020204" pitchFamily="34" charset="0"/>
                <a:cs typeface="Arial" panose="020B0604020202020204" pitchFamily="34" charset="0"/>
              </a:rPr>
              <a:t>Data Wrangler data display</a:t>
            </a:r>
          </a:p>
        </p:txBody>
      </p:sp>
      <p:pic>
        <p:nvPicPr>
          <p:cNvPr id="3" name="Picture 2">
            <a:extLst>
              <a:ext uri="{FF2B5EF4-FFF2-40B4-BE49-F238E27FC236}">
                <a16:creationId xmlns:a16="http://schemas.microsoft.com/office/drawing/2014/main" id="{9641EFE8-2FC1-4858-961E-4358147AB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590" y="2018702"/>
            <a:ext cx="7128820" cy="3933142"/>
          </a:xfrm>
          <a:prstGeom prst="rect">
            <a:avLst/>
          </a:prstGeom>
        </p:spPr>
      </p:pic>
    </p:spTree>
    <p:extLst>
      <p:ext uri="{BB962C8B-B14F-4D97-AF65-F5344CB8AC3E}">
        <p14:creationId xmlns:p14="http://schemas.microsoft.com/office/powerpoint/2010/main" val="314683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14346" y="1392698"/>
            <a:ext cx="5363308" cy="4206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1219169" hangingPunct="0"/>
            <a:r>
              <a:rPr lang="en-US" sz="2400" b="1" dirty="0">
                <a:solidFill>
                  <a:schemeClr val="tx1">
                    <a:lumMod val="65000"/>
                    <a:lumOff val="35000"/>
                  </a:schemeClr>
                </a:solidFill>
                <a:latin typeface="Arial" panose="020B0604020202020204" pitchFamily="34" charset="0"/>
                <a:cs typeface="Arial" panose="020B0604020202020204" pitchFamily="34" charset="0"/>
                <a:sym typeface="Helvetica Neue"/>
              </a:rPr>
              <a:t>Correlation among features</a:t>
            </a:r>
            <a:endParaRPr lang="en-IN" sz="2400" b="1" dirty="0">
              <a:solidFill>
                <a:schemeClr val="tx1">
                  <a:lumMod val="65000"/>
                  <a:lumOff val="35000"/>
                </a:schemeClr>
              </a:solidFill>
              <a:latin typeface="Arial" panose="020B0604020202020204" pitchFamily="34" charset="0"/>
              <a:cs typeface="Arial" panose="020B0604020202020204" pitchFamily="34" charset="0"/>
              <a:sym typeface="Helvetica Neue"/>
            </a:endParaRPr>
          </a:p>
        </p:txBody>
      </p:sp>
      <p:sp>
        <p:nvSpPr>
          <p:cNvPr id="7" name="Objectives"/>
          <p:cNvSpPr txBox="1">
            <a:spLocks/>
          </p:cNvSpPr>
          <p:nvPr/>
        </p:nvSpPr>
        <p:spPr>
          <a:xfrm>
            <a:off x="2647733" y="510293"/>
            <a:ext cx="6896534"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kern="1200">
                <a:solidFill>
                  <a:schemeClr val="tx1"/>
                </a:solidFill>
                <a:latin typeface="+mj-lt"/>
                <a:ea typeface="+mj-ea"/>
                <a:cs typeface="+mj-cs"/>
              </a:defRPr>
            </a:lvl1pPr>
          </a:lstStyle>
          <a:p>
            <a:pPr algn="ctr"/>
            <a:r>
              <a:rPr lang="en-US" sz="3600" b="1" dirty="0">
                <a:latin typeface="Arial" panose="020B0604020202020204" pitchFamily="34" charset="0"/>
                <a:cs typeface="Arial" panose="020B0604020202020204" pitchFamily="34" charset="0"/>
              </a:rPr>
              <a:t>APPLICATION SNAPSHOTS</a:t>
            </a:r>
            <a:endParaRPr lang="en-IN" sz="3600" b="1" dirty="0">
              <a:latin typeface="Arial" panose="020B0604020202020204" pitchFamily="34" charset="0"/>
              <a:cs typeface="Arial" panose="020B0604020202020204" pitchFamily="34" charset="0"/>
            </a:endParaRPr>
          </a:p>
        </p:txBody>
      </p:sp>
      <p:sp>
        <p:nvSpPr>
          <p:cNvPr id="9" name="Date Placeholder 3"/>
          <p:cNvSpPr>
            <a:spLocks noGrp="1"/>
          </p:cNvSpPr>
          <p:nvPr>
            <p:ph type="dt" sz="half" idx="10"/>
          </p:nvPr>
        </p:nvSpPr>
        <p:spPr/>
        <p:txBody>
          <a:bodyPr/>
          <a:lstStyle/>
          <a:p>
            <a:fld id="{A2414E9F-A237-4082-B37B-D926ADB268EE}" type="datetime3">
              <a:rPr lang="en-US" smtClean="0"/>
              <a:pPr/>
              <a:t>30 April 2024</a:t>
            </a:fld>
            <a:endParaRPr lang="en-US"/>
          </a:p>
        </p:txBody>
      </p:sp>
      <p:sp>
        <p:nvSpPr>
          <p:cNvPr id="10" name="Footer Placeholder 4"/>
          <p:cNvSpPr>
            <a:spLocks noGrp="1"/>
          </p:cNvSpPr>
          <p:nvPr>
            <p:ph type="ftr" sz="quarter" idx="11"/>
          </p:nvPr>
        </p:nvSpPr>
        <p:spPr/>
        <p:txBody>
          <a:bodyPr/>
          <a:lstStyle/>
          <a:p>
            <a:r>
              <a:rPr lang="en-US"/>
              <a:t>Department of CSE</a:t>
            </a:r>
          </a:p>
        </p:txBody>
      </p:sp>
      <p:sp>
        <p:nvSpPr>
          <p:cNvPr id="8" name="Slide Number Placeholder 5"/>
          <p:cNvSpPr>
            <a:spLocks noGrp="1"/>
          </p:cNvSpPr>
          <p:nvPr>
            <p:ph type="sldNum" sz="quarter" idx="12"/>
          </p:nvPr>
        </p:nvSpPr>
        <p:spPr/>
        <p:txBody>
          <a:bodyPr/>
          <a:lstStyle/>
          <a:p>
            <a:r>
              <a:rPr lang="en-US" dirty="0"/>
              <a:t>15</a:t>
            </a:r>
          </a:p>
        </p:txBody>
      </p:sp>
      <p:pic>
        <p:nvPicPr>
          <p:cNvPr id="3" name="Picture 2">
            <a:extLst>
              <a:ext uri="{FF2B5EF4-FFF2-40B4-BE49-F238E27FC236}">
                <a16:creationId xmlns:a16="http://schemas.microsoft.com/office/drawing/2014/main" id="{EDE008E3-BC4B-4502-8A25-D63B92F1E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901" y="1947332"/>
            <a:ext cx="4232198" cy="3974025"/>
          </a:xfrm>
          <a:prstGeom prst="rect">
            <a:avLst/>
          </a:prstGeom>
        </p:spPr>
      </p:pic>
    </p:spTree>
    <p:extLst>
      <p:ext uri="{BB962C8B-B14F-4D97-AF65-F5344CB8AC3E}">
        <p14:creationId xmlns:p14="http://schemas.microsoft.com/office/powerpoint/2010/main" val="2233083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Objectives"/>
          <p:cNvSpPr txBox="1">
            <a:spLocks noGrp="1"/>
          </p:cNvSpPr>
          <p:nvPr>
            <p:ph type="title"/>
          </p:nvPr>
        </p:nvSpPr>
        <p:spPr>
          <a:xfrm>
            <a:off x="1451579" y="777933"/>
            <a:ext cx="9603275" cy="1049235"/>
          </a:xfrm>
          <a:prstGeom prst="rect">
            <a:avLst/>
          </a:prstGeom>
        </p:spPr>
        <p:txBody>
          <a:bodyPr>
            <a:normAutofit/>
          </a:bodyPr>
          <a:lstStyle>
            <a:lvl1pPr algn="l" defTabSz="914400">
              <a:defRPr sz="7200"/>
            </a:lvl1pPr>
          </a:lstStyle>
          <a:p>
            <a:pPr algn="ctr"/>
            <a:r>
              <a:rPr lang="en-US" sz="3600" b="1" dirty="0">
                <a:latin typeface="Arial" panose="020B0604020202020204" pitchFamily="34" charset="0"/>
                <a:cs typeface="Arial" panose="020B0604020202020204" pitchFamily="34" charset="0"/>
              </a:rPr>
              <a:t>Application Snapshots</a:t>
            </a:r>
            <a:endParaRPr lang="en-IN" sz="3600" b="1" dirty="0">
              <a:latin typeface="Arial" panose="020B0604020202020204" pitchFamily="34" charset="0"/>
              <a:cs typeface="Arial" panose="020B0604020202020204" pitchFamily="34" charset="0"/>
            </a:endParaRPr>
          </a:p>
        </p:txBody>
      </p:sp>
      <p:sp>
        <p:nvSpPr>
          <p:cNvPr id="7" name="Date Placeholder 3"/>
          <p:cNvSpPr>
            <a:spLocks noGrp="1"/>
          </p:cNvSpPr>
          <p:nvPr>
            <p:ph type="dt" sz="half" idx="10"/>
          </p:nvPr>
        </p:nvSpPr>
        <p:spPr/>
        <p:txBody>
          <a:bodyPr/>
          <a:lstStyle/>
          <a:p>
            <a:fld id="{A2414E9F-A237-4082-B37B-D926ADB268EE}" type="datetime3">
              <a:rPr lang="en-US" smtClean="0"/>
              <a:pPr/>
              <a:t>30 April 2024</a:t>
            </a:fld>
            <a:endParaRPr lang="en-US"/>
          </a:p>
        </p:txBody>
      </p:sp>
      <p:sp>
        <p:nvSpPr>
          <p:cNvPr id="8"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r>
              <a:rPr lang="en-US" dirty="0"/>
              <a:t>16</a:t>
            </a:r>
          </a:p>
        </p:txBody>
      </p:sp>
      <p:sp>
        <p:nvSpPr>
          <p:cNvPr id="5" name="TextBox 4"/>
          <p:cNvSpPr txBox="1"/>
          <p:nvPr/>
        </p:nvSpPr>
        <p:spPr>
          <a:xfrm>
            <a:off x="3414345" y="1329136"/>
            <a:ext cx="5363308" cy="4206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1219169" hangingPunct="0"/>
            <a:r>
              <a:rPr lang="en-US" sz="2400" b="1" dirty="0">
                <a:solidFill>
                  <a:schemeClr val="tx1">
                    <a:lumMod val="65000"/>
                    <a:lumOff val="35000"/>
                  </a:schemeClr>
                </a:solidFill>
                <a:latin typeface="Arial" panose="020B0604020202020204" pitchFamily="34" charset="0"/>
                <a:cs typeface="Arial" panose="020B0604020202020204" pitchFamily="34" charset="0"/>
                <a:sym typeface="Helvetica Neue"/>
              </a:rPr>
              <a:t>Logistic regression plot</a:t>
            </a:r>
            <a:endParaRPr lang="en-IN" sz="2400" b="1" dirty="0">
              <a:solidFill>
                <a:schemeClr val="tx1">
                  <a:lumMod val="65000"/>
                  <a:lumOff val="35000"/>
                </a:schemeClr>
              </a:solidFill>
              <a:latin typeface="Arial" panose="020B0604020202020204" pitchFamily="34" charset="0"/>
              <a:cs typeface="Arial" panose="020B0604020202020204" pitchFamily="34" charset="0"/>
              <a:sym typeface="Helvetica Neue"/>
            </a:endParaRPr>
          </a:p>
        </p:txBody>
      </p:sp>
      <p:pic>
        <p:nvPicPr>
          <p:cNvPr id="4" name="Picture 3">
            <a:extLst>
              <a:ext uri="{FF2B5EF4-FFF2-40B4-BE49-F238E27FC236}">
                <a16:creationId xmlns:a16="http://schemas.microsoft.com/office/drawing/2014/main" id="{17D13C17-3E0D-474A-9441-3FF33FE1B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519" y="2018702"/>
            <a:ext cx="7188961" cy="3919653"/>
          </a:xfrm>
          <a:prstGeom prst="rect">
            <a:avLst/>
          </a:prstGeom>
        </p:spPr>
      </p:pic>
    </p:spTree>
    <p:extLst>
      <p:ext uri="{BB962C8B-B14F-4D97-AF65-F5344CB8AC3E}">
        <p14:creationId xmlns:p14="http://schemas.microsoft.com/office/powerpoint/2010/main" val="199291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Objectives"/>
          <p:cNvSpPr txBox="1">
            <a:spLocks noGrp="1"/>
          </p:cNvSpPr>
          <p:nvPr>
            <p:ph type="title"/>
          </p:nvPr>
        </p:nvSpPr>
        <p:spPr>
          <a:xfrm>
            <a:off x="1451579" y="777933"/>
            <a:ext cx="9603275" cy="1049235"/>
          </a:xfrm>
          <a:prstGeom prst="rect">
            <a:avLst/>
          </a:prstGeom>
        </p:spPr>
        <p:txBody>
          <a:bodyPr>
            <a:normAutofit/>
          </a:bodyPr>
          <a:lstStyle>
            <a:lvl1pPr algn="l" defTabSz="914400">
              <a:defRPr sz="7200"/>
            </a:lvl1pPr>
          </a:lstStyle>
          <a:p>
            <a:pPr algn="ctr"/>
            <a:r>
              <a:rPr lang="en-US" sz="3600" b="1" dirty="0">
                <a:latin typeface="Arial" panose="020B0604020202020204" pitchFamily="34" charset="0"/>
                <a:cs typeface="Arial" panose="020B0604020202020204" pitchFamily="34" charset="0"/>
              </a:rPr>
              <a:t>Application Snapshots</a:t>
            </a:r>
            <a:endParaRPr lang="en-IN" sz="3600" b="1" dirty="0">
              <a:latin typeface="Arial" panose="020B0604020202020204" pitchFamily="34" charset="0"/>
              <a:cs typeface="Arial" panose="020B0604020202020204" pitchFamily="34" charset="0"/>
            </a:endParaRPr>
          </a:p>
        </p:txBody>
      </p:sp>
      <p:sp>
        <p:nvSpPr>
          <p:cNvPr id="7" name="Date Placeholder 3"/>
          <p:cNvSpPr>
            <a:spLocks noGrp="1"/>
          </p:cNvSpPr>
          <p:nvPr>
            <p:ph type="dt" sz="half" idx="10"/>
          </p:nvPr>
        </p:nvSpPr>
        <p:spPr/>
        <p:txBody>
          <a:bodyPr/>
          <a:lstStyle/>
          <a:p>
            <a:fld id="{A2414E9F-A237-4082-B37B-D926ADB268EE}" type="datetime3">
              <a:rPr lang="en-US" smtClean="0"/>
              <a:pPr/>
              <a:t>30 April 2024</a:t>
            </a:fld>
            <a:endParaRPr lang="en-US"/>
          </a:p>
        </p:txBody>
      </p:sp>
      <p:sp>
        <p:nvSpPr>
          <p:cNvPr id="8"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r>
              <a:rPr lang="en-US" dirty="0"/>
              <a:t>17</a:t>
            </a:r>
          </a:p>
        </p:txBody>
      </p:sp>
      <p:sp>
        <p:nvSpPr>
          <p:cNvPr id="5" name="TextBox 4"/>
          <p:cNvSpPr txBox="1"/>
          <p:nvPr/>
        </p:nvSpPr>
        <p:spPr>
          <a:xfrm>
            <a:off x="3414345" y="1329136"/>
            <a:ext cx="5363308" cy="4206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1219169" hangingPunct="0"/>
            <a:r>
              <a:rPr lang="en-US" sz="2400" b="1" dirty="0">
                <a:solidFill>
                  <a:schemeClr val="tx1">
                    <a:lumMod val="65000"/>
                    <a:lumOff val="35000"/>
                  </a:schemeClr>
                </a:solidFill>
                <a:latin typeface="Arial" panose="020B0604020202020204" pitchFamily="34" charset="0"/>
                <a:cs typeface="Arial" panose="020B0604020202020204" pitchFamily="34" charset="0"/>
                <a:sym typeface="Helvetica Neue"/>
              </a:rPr>
              <a:t>Decision Tree</a:t>
            </a:r>
            <a:endParaRPr lang="en-IN" sz="2400" b="1" dirty="0">
              <a:solidFill>
                <a:schemeClr val="tx1">
                  <a:lumMod val="65000"/>
                  <a:lumOff val="35000"/>
                </a:schemeClr>
              </a:solidFill>
              <a:latin typeface="Arial" panose="020B0604020202020204" pitchFamily="34" charset="0"/>
              <a:cs typeface="Arial" panose="020B0604020202020204" pitchFamily="34" charset="0"/>
              <a:sym typeface="Helvetica Neue"/>
            </a:endParaRPr>
          </a:p>
        </p:txBody>
      </p:sp>
      <p:pic>
        <p:nvPicPr>
          <p:cNvPr id="3" name="Picture 2">
            <a:extLst>
              <a:ext uri="{FF2B5EF4-FFF2-40B4-BE49-F238E27FC236}">
                <a16:creationId xmlns:a16="http://schemas.microsoft.com/office/drawing/2014/main" id="{35CD9722-EF23-4F75-92A2-4767F8681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4344" y="1956335"/>
            <a:ext cx="5363309" cy="4056769"/>
          </a:xfrm>
          <a:prstGeom prst="rect">
            <a:avLst/>
          </a:prstGeom>
        </p:spPr>
      </p:pic>
    </p:spTree>
    <p:extLst>
      <p:ext uri="{BB962C8B-B14F-4D97-AF65-F5344CB8AC3E}">
        <p14:creationId xmlns:p14="http://schemas.microsoft.com/office/powerpoint/2010/main" val="3062942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Objectives"/>
          <p:cNvSpPr txBox="1">
            <a:spLocks noGrp="1"/>
          </p:cNvSpPr>
          <p:nvPr>
            <p:ph type="title"/>
          </p:nvPr>
        </p:nvSpPr>
        <p:spPr>
          <a:xfrm>
            <a:off x="1451579" y="777933"/>
            <a:ext cx="9603275" cy="1049235"/>
          </a:xfrm>
          <a:prstGeom prst="rect">
            <a:avLst/>
          </a:prstGeom>
        </p:spPr>
        <p:txBody>
          <a:bodyPr>
            <a:normAutofit/>
          </a:bodyPr>
          <a:lstStyle>
            <a:lvl1pPr algn="l" defTabSz="914400">
              <a:defRPr sz="7200"/>
            </a:lvl1pPr>
          </a:lstStyle>
          <a:p>
            <a:pPr algn="ctr"/>
            <a:r>
              <a:rPr lang="en-US" sz="3600" b="1" dirty="0">
                <a:latin typeface="Arial" panose="020B0604020202020204" pitchFamily="34" charset="0"/>
                <a:cs typeface="Arial" panose="020B0604020202020204" pitchFamily="34" charset="0"/>
              </a:rPr>
              <a:t>Application Snapshots</a:t>
            </a:r>
            <a:endParaRPr lang="en-IN" sz="3600" b="1" dirty="0">
              <a:latin typeface="Arial" panose="020B0604020202020204" pitchFamily="34" charset="0"/>
              <a:cs typeface="Arial" panose="020B0604020202020204" pitchFamily="34" charset="0"/>
            </a:endParaRPr>
          </a:p>
        </p:txBody>
      </p:sp>
      <p:sp>
        <p:nvSpPr>
          <p:cNvPr id="7" name="Date Placeholder 3"/>
          <p:cNvSpPr>
            <a:spLocks noGrp="1"/>
          </p:cNvSpPr>
          <p:nvPr>
            <p:ph type="dt" sz="half" idx="10"/>
          </p:nvPr>
        </p:nvSpPr>
        <p:spPr/>
        <p:txBody>
          <a:bodyPr/>
          <a:lstStyle/>
          <a:p>
            <a:fld id="{A2414E9F-A237-4082-B37B-D926ADB268EE}" type="datetime3">
              <a:rPr lang="en-US" smtClean="0"/>
              <a:pPr/>
              <a:t>30 April 2024</a:t>
            </a:fld>
            <a:endParaRPr lang="en-US"/>
          </a:p>
        </p:txBody>
      </p:sp>
      <p:sp>
        <p:nvSpPr>
          <p:cNvPr id="8"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r>
              <a:rPr lang="en-US" dirty="0"/>
              <a:t>18</a:t>
            </a:r>
          </a:p>
        </p:txBody>
      </p:sp>
      <p:sp>
        <p:nvSpPr>
          <p:cNvPr id="5" name="TextBox 4"/>
          <p:cNvSpPr txBox="1"/>
          <p:nvPr/>
        </p:nvSpPr>
        <p:spPr>
          <a:xfrm>
            <a:off x="3414345" y="1329136"/>
            <a:ext cx="5363308" cy="4206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1219169" hangingPunct="0"/>
            <a:r>
              <a:rPr lang="en-IN" sz="2400" b="1" dirty="0">
                <a:solidFill>
                  <a:schemeClr val="tx1">
                    <a:lumMod val="65000"/>
                    <a:lumOff val="35000"/>
                  </a:schemeClr>
                </a:solidFill>
                <a:latin typeface="Arial" panose="020B0604020202020204" pitchFamily="34" charset="0"/>
                <a:cs typeface="Arial" panose="020B0604020202020204" pitchFamily="34" charset="0"/>
                <a:sym typeface="Helvetica Neue"/>
              </a:rPr>
              <a:t>Web Application</a:t>
            </a:r>
          </a:p>
        </p:txBody>
      </p:sp>
      <p:pic>
        <p:nvPicPr>
          <p:cNvPr id="3" name="Picture 2">
            <a:extLst>
              <a:ext uri="{FF2B5EF4-FFF2-40B4-BE49-F238E27FC236}">
                <a16:creationId xmlns:a16="http://schemas.microsoft.com/office/drawing/2014/main" id="{05FC7EE0-509E-4D9B-8B22-8684A61378F5}"/>
              </a:ext>
            </a:extLst>
          </p:cNvPr>
          <p:cNvPicPr>
            <a:picLocks noChangeAspect="1"/>
          </p:cNvPicPr>
          <p:nvPr/>
        </p:nvPicPr>
        <p:blipFill rotWithShape="1">
          <a:blip r:embed="rId2">
            <a:extLst>
              <a:ext uri="{28A0092B-C50C-407E-A947-70E740481C1C}">
                <a14:useLocalDpi xmlns:a14="http://schemas.microsoft.com/office/drawing/2010/main" val="0"/>
              </a:ext>
            </a:extLst>
          </a:blip>
          <a:srcRect t="11910" r="1217"/>
          <a:stretch/>
        </p:blipFill>
        <p:spPr>
          <a:xfrm>
            <a:off x="1941918" y="1965530"/>
            <a:ext cx="8308162" cy="3986091"/>
          </a:xfrm>
          <a:prstGeom prst="rect">
            <a:avLst/>
          </a:prstGeom>
        </p:spPr>
      </p:pic>
    </p:spTree>
    <p:extLst>
      <p:ext uri="{BB962C8B-B14F-4D97-AF65-F5344CB8AC3E}">
        <p14:creationId xmlns:p14="http://schemas.microsoft.com/office/powerpoint/2010/main" val="532913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777933"/>
            <a:ext cx="9603275" cy="1049235"/>
          </a:xfrm>
        </p:spPr>
        <p:txBody>
          <a:bodyPr>
            <a:normAutofit fontScale="90000"/>
          </a:bodyPr>
          <a:lstStyle/>
          <a:p>
            <a:pPr algn="ctr"/>
            <a:r>
              <a:rPr lang="en-US" sz="4000" b="1" dirty="0">
                <a:latin typeface="Arial" pitchFamily="34" charset="0"/>
                <a:cs typeface="Arial" pitchFamily="34" charset="0"/>
              </a:rPr>
              <a:t>References</a:t>
            </a:r>
            <a:br>
              <a:rPr lang="en-US" b="1" dirty="0">
                <a:latin typeface="Arial" pitchFamily="34" charset="0"/>
                <a:cs typeface="Arial" pitchFamily="34" charset="0"/>
              </a:rPr>
            </a:br>
            <a:br>
              <a:rPr lang="en-US" b="1" dirty="0">
                <a:latin typeface="Arial" pitchFamily="34" charset="0"/>
                <a:cs typeface="Arial" pitchFamily="34" charset="0"/>
              </a:rPr>
            </a:br>
            <a:endParaRPr lang="en-IN" b="1" dirty="0"/>
          </a:p>
        </p:txBody>
      </p:sp>
      <p:sp>
        <p:nvSpPr>
          <p:cNvPr id="4" name="Date Placeholder 3"/>
          <p:cNvSpPr>
            <a:spLocks noGrp="1"/>
          </p:cNvSpPr>
          <p:nvPr>
            <p:ph type="dt" sz="half" idx="10"/>
          </p:nvPr>
        </p:nvSpPr>
        <p:spPr/>
        <p:txBody>
          <a:bodyPr/>
          <a:lstStyle/>
          <a:p>
            <a:fld id="{A2414E9F-A237-4082-B37B-D926ADB268EE}" type="datetime3">
              <a:rPr lang="en-US" smtClean="0"/>
              <a:pPr/>
              <a:t>30 April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19</a:t>
            </a:fld>
            <a:endParaRPr lang="en-US"/>
          </a:p>
        </p:txBody>
      </p:sp>
      <p:sp>
        <p:nvSpPr>
          <p:cNvPr id="8" name="Rectangle 7"/>
          <p:cNvSpPr/>
          <p:nvPr/>
        </p:nvSpPr>
        <p:spPr>
          <a:xfrm>
            <a:off x="1451579" y="2241136"/>
            <a:ext cx="10432027" cy="703078"/>
          </a:xfrm>
          <a:prstGeom prst="rect">
            <a:avLst/>
          </a:prstGeom>
        </p:spPr>
        <p:txBody>
          <a:bodyPr wrap="square">
            <a:spAutoFit/>
          </a:bodyPr>
          <a:lstStyle/>
          <a:p>
            <a:pPr lvl="0">
              <a:lnSpc>
                <a:spcPct val="107000"/>
              </a:lnSpc>
            </a:pPr>
            <a:r>
              <a:rPr lang="en-US" sz="4000" b="1" kern="100" dirty="0">
                <a:latin typeface="Arial" panose="020B0604020202020204" pitchFamily="34" charset="0"/>
                <a:ea typeface="Calibri" panose="020F0502020204030204" pitchFamily="34" charset="0"/>
                <a:cs typeface="Arial" panose="020B0604020202020204" pitchFamily="34" charset="0"/>
              </a:rPr>
              <a:t>Source Code GitHub Link </a:t>
            </a:r>
            <a:r>
              <a:rPr lang="en-US" sz="4000" kern="100" dirty="0">
                <a:latin typeface="Arial" panose="020B0604020202020204" pitchFamily="34" charset="0"/>
                <a:ea typeface="Calibri" panose="020F0502020204030204" pitchFamily="34" charset="0"/>
                <a:cs typeface="Arial" panose="020B0604020202020204" pitchFamily="34" charset="0"/>
              </a:rPr>
              <a:t>: </a:t>
            </a:r>
            <a:r>
              <a:rPr lang="en-US" sz="4000" kern="100" dirty="0">
                <a:solidFill>
                  <a:schemeClr val="bg2">
                    <a:lumMod val="10000"/>
                  </a:schemeClr>
                </a:solidFill>
                <a:latin typeface="Arial" panose="020B0604020202020204" pitchFamily="34" charset="0"/>
                <a:ea typeface="Calibri" panose="020F0502020204030204" pitchFamily="34" charset="0"/>
                <a:cs typeface="Arial" panose="020B0604020202020204" pitchFamily="34" charset="0"/>
                <a:hlinkClick r:id="rId2"/>
              </a:rPr>
              <a:t>PRIDE Project</a:t>
            </a:r>
            <a:endParaRPr lang="en-IN" sz="4000" kern="100" dirty="0">
              <a:solidFill>
                <a:schemeClr val="bg2">
                  <a:lumMod val="10000"/>
                </a:schemeClr>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8632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13159"/>
            <a:ext cx="9603274" cy="1143000"/>
          </a:xfrm>
        </p:spPr>
        <p:txBody>
          <a:bodyPr/>
          <a:lstStyle/>
          <a:p>
            <a:pPr algn="ctr"/>
            <a:r>
              <a:rPr lang="en-US" b="1" dirty="0">
                <a:latin typeface="Arial" pitchFamily="34" charset="0"/>
                <a:cs typeface="Arial" pitchFamily="34" charset="0"/>
              </a:rPr>
              <a:t>Presentation Outline</a:t>
            </a:r>
          </a:p>
        </p:txBody>
      </p:sp>
      <p:sp>
        <p:nvSpPr>
          <p:cNvPr id="3" name="Content Placeholder 2"/>
          <p:cNvSpPr>
            <a:spLocks noGrp="1"/>
          </p:cNvSpPr>
          <p:nvPr>
            <p:ph idx="1"/>
          </p:nvPr>
        </p:nvSpPr>
        <p:spPr>
          <a:xfrm>
            <a:off x="1451579" y="1956159"/>
            <a:ext cx="9603274" cy="4571470"/>
          </a:xfrm>
        </p:spPr>
        <p:txBody>
          <a:bodyPr>
            <a:noAutofit/>
          </a:bodyPr>
          <a:lstStyle/>
          <a:p>
            <a:pPr>
              <a:lnSpc>
                <a:spcPct val="100000"/>
              </a:lnSpc>
            </a:pPr>
            <a:r>
              <a:rPr lang="en-US" sz="1500" dirty="0">
                <a:latin typeface="Arial" pitchFamily="34" charset="0"/>
                <a:cs typeface="Arial" pitchFamily="34" charset="0"/>
              </a:rPr>
              <a:t>Introduction</a:t>
            </a:r>
          </a:p>
          <a:p>
            <a:pPr>
              <a:lnSpc>
                <a:spcPct val="100000"/>
              </a:lnSpc>
            </a:pPr>
            <a:r>
              <a:rPr lang="en-US" sz="1500" dirty="0">
                <a:latin typeface="Arial" pitchFamily="34" charset="0"/>
                <a:cs typeface="Arial" pitchFamily="34" charset="0"/>
              </a:rPr>
              <a:t>Objectives</a:t>
            </a:r>
          </a:p>
          <a:p>
            <a:pPr>
              <a:lnSpc>
                <a:spcPct val="100000"/>
              </a:lnSpc>
            </a:pPr>
            <a:r>
              <a:rPr lang="en-US" sz="1500" dirty="0">
                <a:latin typeface="Arial" pitchFamily="34" charset="0"/>
                <a:cs typeface="Arial" pitchFamily="34" charset="0"/>
              </a:rPr>
              <a:t>Abstract</a:t>
            </a:r>
          </a:p>
          <a:p>
            <a:pPr>
              <a:lnSpc>
                <a:spcPct val="100000"/>
              </a:lnSpc>
            </a:pPr>
            <a:r>
              <a:rPr lang="en-US" sz="1500" dirty="0">
                <a:latin typeface="Arial" pitchFamily="34" charset="0"/>
                <a:cs typeface="Arial" pitchFamily="34" charset="0"/>
              </a:rPr>
              <a:t>Literature Survey</a:t>
            </a:r>
          </a:p>
          <a:p>
            <a:pPr>
              <a:lnSpc>
                <a:spcPct val="100000"/>
              </a:lnSpc>
            </a:pPr>
            <a:r>
              <a:rPr lang="en-US" sz="1500" dirty="0">
                <a:latin typeface="Arial" pitchFamily="34" charset="0"/>
                <a:cs typeface="Arial" pitchFamily="34" charset="0"/>
              </a:rPr>
              <a:t>Existing Availabilities</a:t>
            </a:r>
          </a:p>
          <a:p>
            <a:pPr>
              <a:lnSpc>
                <a:spcPct val="100000"/>
              </a:lnSpc>
            </a:pPr>
            <a:r>
              <a:rPr lang="en-US" sz="1500" dirty="0">
                <a:latin typeface="Arial" pitchFamily="34" charset="0"/>
                <a:cs typeface="Arial" pitchFamily="34" charset="0"/>
              </a:rPr>
              <a:t>Proposed application</a:t>
            </a:r>
          </a:p>
          <a:p>
            <a:pPr>
              <a:lnSpc>
                <a:spcPct val="100000"/>
              </a:lnSpc>
            </a:pPr>
            <a:r>
              <a:rPr lang="en-US" sz="1500" dirty="0">
                <a:latin typeface="Arial" pitchFamily="34" charset="0"/>
                <a:cs typeface="Arial" pitchFamily="34" charset="0"/>
              </a:rPr>
              <a:t>Novelty</a:t>
            </a:r>
          </a:p>
          <a:p>
            <a:pPr>
              <a:lnSpc>
                <a:spcPct val="100000"/>
              </a:lnSpc>
            </a:pPr>
            <a:r>
              <a:rPr lang="en-US" sz="1500" dirty="0">
                <a:latin typeface="Arial" pitchFamily="34" charset="0"/>
                <a:cs typeface="Arial" pitchFamily="34" charset="0"/>
              </a:rPr>
              <a:t>Hardware and Software Requirements</a:t>
            </a:r>
          </a:p>
          <a:p>
            <a:pPr>
              <a:lnSpc>
                <a:spcPct val="100000"/>
              </a:lnSpc>
            </a:pPr>
            <a:r>
              <a:rPr lang="en-US" sz="1500" dirty="0">
                <a:latin typeface="Arial" pitchFamily="34" charset="0"/>
                <a:cs typeface="Arial" pitchFamily="34" charset="0"/>
              </a:rPr>
              <a:t>Ideation Map</a:t>
            </a:r>
          </a:p>
          <a:p>
            <a:pPr>
              <a:lnSpc>
                <a:spcPct val="100000"/>
              </a:lnSpc>
            </a:pPr>
            <a:r>
              <a:rPr lang="en-US" sz="1500" dirty="0">
                <a:latin typeface="Arial" pitchFamily="34" charset="0"/>
                <a:cs typeface="Arial" pitchFamily="34" charset="0"/>
              </a:rPr>
              <a:t>Application Snapshots</a:t>
            </a:r>
          </a:p>
          <a:p>
            <a:pPr>
              <a:lnSpc>
                <a:spcPct val="100000"/>
              </a:lnSpc>
            </a:pPr>
            <a:r>
              <a:rPr lang="en-US" sz="1500" dirty="0">
                <a:latin typeface="Arial" pitchFamily="34" charset="0"/>
                <a:cs typeface="Arial" pitchFamily="34" charset="0"/>
              </a:rPr>
              <a:t>Conclusion </a:t>
            </a:r>
          </a:p>
          <a:p>
            <a:pPr>
              <a:lnSpc>
                <a:spcPct val="100000"/>
              </a:lnSpc>
            </a:pPr>
            <a:r>
              <a:rPr lang="en-US" sz="1500" dirty="0">
                <a:latin typeface="Arial" pitchFamily="34" charset="0"/>
                <a:cs typeface="Arial" pitchFamily="34" charset="0"/>
              </a:rPr>
              <a:t>References</a:t>
            </a:r>
          </a:p>
          <a:p>
            <a:pPr>
              <a:lnSpc>
                <a:spcPct val="100000"/>
              </a:lnSpc>
            </a:pPr>
            <a:endParaRPr lang="en-US" sz="1500" dirty="0"/>
          </a:p>
        </p:txBody>
      </p:sp>
      <p:sp>
        <p:nvSpPr>
          <p:cNvPr id="4" name="Date Placeholder 3"/>
          <p:cNvSpPr>
            <a:spLocks noGrp="1"/>
          </p:cNvSpPr>
          <p:nvPr>
            <p:ph type="dt" sz="half" idx="10"/>
          </p:nvPr>
        </p:nvSpPr>
        <p:spPr/>
        <p:txBody>
          <a:bodyPr/>
          <a:lstStyle/>
          <a:p>
            <a:fld id="{DBA50EAB-41BE-44C5-8B3C-E8577D7CCC37}" type="datetime3">
              <a:rPr lang="en-US" smtClean="0"/>
              <a:pPr/>
              <a:t>30 April 2024</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sz="7200" dirty="0"/>
              <a:t>THANK YOU</a:t>
            </a:r>
            <a:endParaRPr lang="en-IN" sz="7200" dirty="0"/>
          </a:p>
        </p:txBody>
      </p:sp>
      <p:sp>
        <p:nvSpPr>
          <p:cNvPr id="2" name="Date Placeholder 1"/>
          <p:cNvSpPr>
            <a:spLocks noGrp="1"/>
          </p:cNvSpPr>
          <p:nvPr>
            <p:ph type="dt" sz="half" idx="10"/>
          </p:nvPr>
        </p:nvSpPr>
        <p:spPr/>
        <p:txBody>
          <a:bodyPr/>
          <a:lstStyle/>
          <a:p>
            <a:fld id="{9828E112-8377-45A9-BD19-18629BBD0547}" type="datetime3">
              <a:rPr lang="en-US" smtClean="0"/>
              <a:pPr/>
              <a:t>30 April 2024</a:t>
            </a:fld>
            <a:endParaRPr lang="en-US"/>
          </a:p>
        </p:txBody>
      </p:sp>
      <p:sp>
        <p:nvSpPr>
          <p:cNvPr id="3" name="Footer Placeholder 2"/>
          <p:cNvSpPr>
            <a:spLocks noGrp="1"/>
          </p:cNvSpPr>
          <p:nvPr>
            <p:ph type="ftr" sz="quarter" idx="11"/>
          </p:nvPr>
        </p:nvSpPr>
        <p:spPr/>
        <p:txBody>
          <a:bodyPr/>
          <a:lstStyle/>
          <a:p>
            <a:r>
              <a:rPr lang="en-US"/>
              <a:t>Department of CSE</a:t>
            </a:r>
          </a:p>
        </p:txBody>
      </p:sp>
    </p:spTree>
    <p:extLst>
      <p:ext uri="{BB962C8B-B14F-4D97-AF65-F5344CB8AC3E}">
        <p14:creationId xmlns:p14="http://schemas.microsoft.com/office/powerpoint/2010/main" val="388785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079" y="885357"/>
            <a:ext cx="9763774" cy="652498"/>
          </a:xfrm>
        </p:spPr>
        <p:txBody>
          <a:bodyPr>
            <a:normAutofit fontScale="90000"/>
          </a:bodyPr>
          <a:lstStyle/>
          <a:p>
            <a:pPr algn="ctr"/>
            <a:r>
              <a:rPr lang="en-US" b="1" dirty="0">
                <a:latin typeface="Arial" pitchFamily="34" charset="0"/>
                <a:cs typeface="Arial" pitchFamily="34" charset="0"/>
              </a:rPr>
              <a:t>Introduction</a:t>
            </a:r>
            <a:br>
              <a:rPr lang="en-US" b="1" dirty="0">
                <a:latin typeface="Arial" pitchFamily="34" charset="0"/>
                <a:cs typeface="Arial" pitchFamily="34" charset="0"/>
              </a:rPr>
            </a:br>
            <a:endParaRPr lang="en-IN" b="1" dirty="0"/>
          </a:p>
        </p:txBody>
      </p:sp>
      <p:sp>
        <p:nvSpPr>
          <p:cNvPr id="4" name="Date Placeholder 3"/>
          <p:cNvSpPr>
            <a:spLocks noGrp="1"/>
          </p:cNvSpPr>
          <p:nvPr>
            <p:ph type="dt" sz="half" idx="10"/>
          </p:nvPr>
        </p:nvSpPr>
        <p:spPr/>
        <p:txBody>
          <a:bodyPr/>
          <a:lstStyle/>
          <a:p>
            <a:fld id="{A2414E9F-A237-4082-B37B-D926ADB268EE}" type="datetime3">
              <a:rPr lang="en-US" smtClean="0"/>
              <a:pPr/>
              <a:t>30 April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a:t>
            </a:fld>
            <a:endParaRPr lang="en-US"/>
          </a:p>
        </p:txBody>
      </p:sp>
      <p:sp>
        <p:nvSpPr>
          <p:cNvPr id="7" name="Rectangle 6"/>
          <p:cNvSpPr/>
          <p:nvPr/>
        </p:nvSpPr>
        <p:spPr>
          <a:xfrm>
            <a:off x="872348" y="2463800"/>
            <a:ext cx="9857107" cy="2554545"/>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This an introduction to the project that I have been making for my PRIDE Certification through the company </a:t>
            </a:r>
            <a:r>
              <a:rPr lang="en-US" sz="2000" b="1" dirty="0" err="1">
                <a:latin typeface="Arial" panose="020B0604020202020204" pitchFamily="34" charset="0"/>
                <a:cs typeface="Arial" panose="020B0604020202020204" pitchFamily="34" charset="0"/>
              </a:rPr>
              <a:t>Cognibot</a:t>
            </a:r>
            <a:r>
              <a:rPr lang="en-US" sz="2000" dirty="0">
                <a:latin typeface="Arial" panose="020B0604020202020204" pitchFamily="34" charset="0"/>
                <a:cs typeface="Arial" panose="020B0604020202020204" pitchFamily="34" charset="0"/>
              </a:rPr>
              <a:t> for Machine Learning domain.</a:t>
            </a:r>
          </a:p>
          <a:p>
            <a:pPr algn="just"/>
            <a:endParaRPr lang="en-US" sz="2000"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RICE CLASSIFIER </a:t>
            </a:r>
            <a:r>
              <a:rPr lang="en-US" sz="2000" dirty="0">
                <a:latin typeface="Arial" panose="020B0604020202020204" pitchFamily="34" charset="0"/>
                <a:cs typeface="Arial" panose="020B0604020202020204" pitchFamily="34" charset="0"/>
              </a:rPr>
              <a:t>is the name of the online we application that I have made using web development tools and programming languages to create ML models and host those models at a given point of time.</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following slides shows the in depth description of my product.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308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451579" y="812828"/>
            <a:ext cx="9603274" cy="655639"/>
          </a:xfrm>
        </p:spPr>
        <p:txBody>
          <a:bodyPr>
            <a:normAutofit/>
          </a:bodyPr>
          <a:lstStyle/>
          <a:p>
            <a:pPr algn="ctr"/>
            <a:r>
              <a:rPr lang="en-US" b="1" dirty="0">
                <a:latin typeface="Arial" pitchFamily="34" charset="0"/>
                <a:cs typeface="Arial" pitchFamily="34" charset="0"/>
              </a:rPr>
              <a:t>Objectives</a:t>
            </a:r>
          </a:p>
        </p:txBody>
      </p:sp>
      <p:sp>
        <p:nvSpPr>
          <p:cNvPr id="11" name="Content Placeholder 2"/>
          <p:cNvSpPr>
            <a:spLocks noGrp="1"/>
          </p:cNvSpPr>
          <p:nvPr>
            <p:ph idx="1"/>
          </p:nvPr>
        </p:nvSpPr>
        <p:spPr>
          <a:xfrm>
            <a:off x="2057400" y="1524000"/>
            <a:ext cx="8153400" cy="4724400"/>
          </a:xfrm>
        </p:spPr>
        <p:txBody>
          <a:bodyPr>
            <a:normAutofit/>
          </a:bodyPr>
          <a:lstStyle/>
          <a:p>
            <a:pPr algn="just">
              <a:lnSpc>
                <a:spcPct val="80000"/>
              </a:lnSpc>
            </a:pPr>
            <a:endParaRPr lang="en-US" sz="2000" dirty="0"/>
          </a:p>
          <a:p>
            <a:pPr marL="0" indent="0">
              <a:buNone/>
            </a:pPr>
            <a:endParaRPr lang="en-IN" sz="2000" dirty="0"/>
          </a:p>
          <a:p>
            <a:pPr algn="just"/>
            <a:endParaRPr lang="en-US" sz="2000" dirty="0"/>
          </a:p>
        </p:txBody>
      </p:sp>
      <p:sp>
        <p:nvSpPr>
          <p:cNvPr id="7" name="Date Placeholder 6"/>
          <p:cNvSpPr>
            <a:spLocks noGrp="1"/>
          </p:cNvSpPr>
          <p:nvPr>
            <p:ph type="dt" sz="half" idx="10"/>
          </p:nvPr>
        </p:nvSpPr>
        <p:spPr/>
        <p:txBody>
          <a:bodyPr/>
          <a:lstStyle/>
          <a:p>
            <a:fld id="{A75E2FCA-C2E1-4F18-8725-C39FF27009E9}" type="datetime3">
              <a:rPr lang="en-US" smtClean="0"/>
              <a:pPr/>
              <a:t>30 April 2024</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
        <p:nvSpPr>
          <p:cNvPr id="12" name="Rectangle 11"/>
          <p:cNvSpPr/>
          <p:nvPr/>
        </p:nvSpPr>
        <p:spPr>
          <a:xfrm>
            <a:off x="431101" y="2207884"/>
            <a:ext cx="11405997" cy="4062651"/>
          </a:xfrm>
          <a:prstGeom prst="rect">
            <a:avLst/>
          </a:prstGeom>
        </p:spPr>
        <p:txBody>
          <a:bodyPr wrap="square">
            <a:spAutoFit/>
          </a:bodyPr>
          <a:lstStyle/>
          <a:p>
            <a:pPr algn="just">
              <a:buFont typeface="+mj-lt"/>
              <a:buAutoNum type="arabicPeriod"/>
            </a:pPr>
            <a:r>
              <a:rPr lang="en-US" sz="2000" b="1" dirty="0">
                <a:latin typeface="Söhne"/>
              </a:rPr>
              <a:t>Enhance Learning</a:t>
            </a:r>
            <a:r>
              <a:rPr lang="en-US" sz="2000" dirty="0">
                <a:latin typeface="Söhne"/>
              </a:rPr>
              <a:t>: To provide a tool that enhances the learning experience by offering different ML models like Logistic Regression, Decision Tree, Random Forest Classification models .</a:t>
            </a:r>
          </a:p>
          <a:p>
            <a:pPr algn="l">
              <a:buFont typeface="+mj-lt"/>
              <a:buAutoNum type="arabicPeriod"/>
            </a:pPr>
            <a:r>
              <a:rPr lang="en-US" b="1" i="0" dirty="0">
                <a:effectLst/>
                <a:latin typeface="SegoeUIVariable"/>
              </a:rPr>
              <a:t>Train and Validate the Model</a:t>
            </a:r>
            <a:r>
              <a:rPr lang="en-US" i="0" dirty="0">
                <a:effectLst/>
                <a:latin typeface="SegoeUIVariable"/>
              </a:rPr>
              <a:t>:</a:t>
            </a:r>
          </a:p>
          <a:p>
            <a:pPr marL="742950" lvl="1" indent="-285750" algn="l">
              <a:buFont typeface="+mj-lt"/>
              <a:buAutoNum type="arabicPeriod"/>
            </a:pPr>
            <a:r>
              <a:rPr lang="en-US" i="0" dirty="0">
                <a:effectLst/>
                <a:latin typeface="SegoeUIVariable"/>
              </a:rPr>
              <a:t>Once you’ve selected an ML model, the next step is to train and validate it using relevant datasets.</a:t>
            </a:r>
          </a:p>
          <a:p>
            <a:pPr marL="742950" lvl="1" indent="-285750" algn="l">
              <a:buFont typeface="+mj-lt"/>
              <a:buAutoNum type="arabicPeriod"/>
            </a:pPr>
            <a:r>
              <a:rPr lang="en-US" i="0" dirty="0">
                <a:effectLst/>
                <a:latin typeface="SegoeUIVariable"/>
              </a:rPr>
              <a:t>Utilize frameworks scikit-learn to train and fine-tune the model.</a:t>
            </a:r>
          </a:p>
          <a:p>
            <a:pPr marL="742950" lvl="1" indent="-285750" algn="l">
              <a:buFont typeface="+mj-lt"/>
              <a:buAutoNum type="arabicPeriod"/>
            </a:pPr>
            <a:r>
              <a:rPr lang="en-US" i="0" dirty="0">
                <a:effectLst/>
                <a:latin typeface="SegoeUIVariable"/>
              </a:rPr>
              <a:t>Validate the model using appropriate evaluation metrics to assess its effectiveness in real-world scenarios.</a:t>
            </a:r>
          </a:p>
          <a:p>
            <a:pPr algn="l">
              <a:buFont typeface="+mj-lt"/>
              <a:buAutoNum type="arabicPeriod"/>
            </a:pPr>
            <a:r>
              <a:rPr lang="en-US" b="1" i="0" dirty="0">
                <a:effectLst/>
                <a:latin typeface="SegoeUIVariable"/>
              </a:rPr>
              <a:t>Deploy the Model</a:t>
            </a:r>
            <a:r>
              <a:rPr lang="en-US" b="0" i="0" dirty="0">
                <a:effectLst/>
                <a:latin typeface="SegoeUIVariable"/>
              </a:rPr>
              <a:t>:</a:t>
            </a:r>
          </a:p>
          <a:p>
            <a:pPr marL="742950" lvl="1" indent="-285750" algn="l">
              <a:buFont typeface="+mj-lt"/>
              <a:buAutoNum type="arabicPeriod"/>
            </a:pPr>
            <a:r>
              <a:rPr lang="en-US" b="0" i="0" dirty="0">
                <a:effectLst/>
                <a:latin typeface="SegoeUIVariable"/>
              </a:rPr>
              <a:t>After training and validating the ML model, deploy it into a production environment where it can serve predictions in real time.</a:t>
            </a:r>
          </a:p>
          <a:p>
            <a:pPr marL="742950" lvl="1" indent="-285750" algn="l">
              <a:buFont typeface="+mj-lt"/>
              <a:buAutoNum type="arabicPeriod"/>
            </a:pPr>
            <a:r>
              <a:rPr lang="en-US" b="0" i="0" dirty="0">
                <a:effectLst/>
                <a:latin typeface="SegoeUIVariable"/>
              </a:rPr>
              <a:t>Choose a deployment strategy that suits your website’s architecture (on-premises, cloud-based services, or containerization technologies like Docker).</a:t>
            </a:r>
          </a:p>
          <a:p>
            <a:pPr marL="742950" lvl="1" indent="-285750" algn="l">
              <a:buFont typeface="+mj-lt"/>
              <a:buAutoNum type="arabicPeriod"/>
            </a:pPr>
            <a:r>
              <a:rPr lang="en-US" b="0" i="0" dirty="0">
                <a:effectLst/>
                <a:latin typeface="SegoeUIVariable"/>
              </a:rPr>
              <a:t>Ensure seamless integration with your website’s backend infrastructure.</a:t>
            </a:r>
          </a:p>
          <a:p>
            <a:pPr algn="just">
              <a:buFont typeface="+mj-lt"/>
              <a:buAutoNum type="arabicPeriod"/>
            </a:pPr>
            <a:endParaRPr lang="en-US" sz="2000" dirty="0">
              <a:latin typeface="Söhne"/>
            </a:endParaRPr>
          </a:p>
        </p:txBody>
      </p:sp>
    </p:spTree>
    <p:extLst>
      <p:ext uri="{BB962C8B-B14F-4D97-AF65-F5344CB8AC3E}">
        <p14:creationId xmlns:p14="http://schemas.microsoft.com/office/powerpoint/2010/main" val="318597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Objectives"/>
          <p:cNvSpPr txBox="1">
            <a:spLocks noGrp="1"/>
          </p:cNvSpPr>
          <p:nvPr>
            <p:ph type="title"/>
          </p:nvPr>
        </p:nvSpPr>
        <p:spPr>
          <a:prstGeom prst="rect">
            <a:avLst/>
          </a:prstGeom>
        </p:spPr>
        <p:txBody>
          <a:bodyPr>
            <a:normAutofit/>
          </a:bodyPr>
          <a:lstStyle>
            <a:lvl1pPr algn="l" defTabSz="914400">
              <a:defRPr sz="7200"/>
            </a:lvl1pPr>
          </a:lstStyle>
          <a:p>
            <a:pPr algn="ctr"/>
            <a:r>
              <a:rPr lang="en-US" sz="3600" b="1" dirty="0">
                <a:latin typeface="Arial" panose="020B0604020202020204" pitchFamily="34" charset="0"/>
                <a:cs typeface="Arial" panose="020B0604020202020204" pitchFamily="34" charset="0"/>
              </a:rPr>
              <a:t>Abstract</a:t>
            </a:r>
          </a:p>
        </p:txBody>
      </p:sp>
      <p:sp>
        <p:nvSpPr>
          <p:cNvPr id="6" name="Date Placeholder 3"/>
          <p:cNvSpPr>
            <a:spLocks noGrp="1"/>
          </p:cNvSpPr>
          <p:nvPr>
            <p:ph type="dt" sz="half" idx="10"/>
          </p:nvPr>
        </p:nvSpPr>
        <p:spPr/>
        <p:txBody>
          <a:bodyPr/>
          <a:lstStyle/>
          <a:p>
            <a:fld id="{00770AC0-521A-4761-B605-21BC84785148}" type="datetime3">
              <a:rPr lang="en-US" sz="1600" b="1"/>
              <a:pPr/>
              <a:t>30 April 2024</a:t>
            </a:fld>
            <a:endParaRPr lang="en-US" sz="1600" b="1" dirty="0"/>
          </a:p>
        </p:txBody>
      </p:sp>
      <p:sp>
        <p:nvSpPr>
          <p:cNvPr id="7" name="Footer Placeholder 4"/>
          <p:cNvSpPr>
            <a:spLocks noGrp="1"/>
          </p:cNvSpPr>
          <p:nvPr>
            <p:ph type="ftr" sz="quarter" idx="11"/>
          </p:nvPr>
        </p:nvSpPr>
        <p:spPr/>
        <p:txBody>
          <a:bodyPr/>
          <a:lstStyle/>
          <a:p>
            <a:r>
              <a:rPr lang="en-US" sz="1600" b="1" dirty="0"/>
              <a:t>Department of CSE</a:t>
            </a:r>
          </a:p>
        </p:txBody>
      </p:sp>
      <p:sp>
        <p:nvSpPr>
          <p:cNvPr id="5" name="Slide Number Placeholder 5"/>
          <p:cNvSpPr>
            <a:spLocks noGrp="1"/>
          </p:cNvSpPr>
          <p:nvPr>
            <p:ph type="sldNum" sz="quarter" idx="12"/>
          </p:nvPr>
        </p:nvSpPr>
        <p:spPr/>
        <p:txBody>
          <a:bodyPr/>
          <a:lstStyle/>
          <a:p>
            <a:r>
              <a:rPr lang="en-US" dirty="0"/>
              <a:t>5</a:t>
            </a:r>
          </a:p>
        </p:txBody>
      </p:sp>
      <p:sp>
        <p:nvSpPr>
          <p:cNvPr id="8" name="Content Placeholder 2"/>
          <p:cNvSpPr txBox="1">
            <a:spLocks/>
          </p:cNvSpPr>
          <p:nvPr/>
        </p:nvSpPr>
        <p:spPr>
          <a:xfrm>
            <a:off x="495300" y="2057400"/>
            <a:ext cx="10972800" cy="5296352"/>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buNone/>
            </a:pPr>
            <a:r>
              <a:rPr lang="en-US" sz="1800" dirty="0">
                <a:solidFill>
                  <a:schemeClr val="tx1"/>
                </a:solidFill>
                <a:latin typeface="Arial" panose="020B0604020202020204" pitchFamily="34" charset="0"/>
                <a:cs typeface="Arial" panose="020B0604020202020204" pitchFamily="34" charset="0"/>
              </a:rPr>
              <a:t>In today's rapidly evolving AI landscape, the role of Machine Learning has helped in evolving the AI technology for future development. Machine learning models are powerful algorithms that can identify patterns, make predictions, and uncover insights from vast datasets. Unlike rule-based programs, ML models evolve over time as new data enters the system. In this dynamic field, we explore supervised and unsupervised learning, select appropriate algorithms, preprocess data, train models, evaluate performance, and deploy them for real-world decision-making. ML models revolutionize problem-solving across domains, enabling accurate predictions and informed actions. I will be creating a classification models using different algorithms to see how models are chosen correctly and are created to get the best possible result.</a:t>
            </a:r>
            <a:endParaRPr lang="en-US" sz="27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4737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Objectives"/>
          <p:cNvSpPr txBox="1">
            <a:spLocks noGrp="1"/>
          </p:cNvSpPr>
          <p:nvPr>
            <p:ph type="title"/>
          </p:nvPr>
        </p:nvSpPr>
        <p:spPr>
          <a:prstGeom prst="rect">
            <a:avLst/>
          </a:prstGeom>
        </p:spPr>
        <p:txBody>
          <a:bodyPr>
            <a:normAutofit/>
          </a:bodyPr>
          <a:lstStyle>
            <a:lvl1pPr algn="l" defTabSz="914400">
              <a:defRPr sz="7200"/>
            </a:lvl1pPr>
          </a:lstStyle>
          <a:p>
            <a:pPr algn="ctr"/>
            <a:r>
              <a:rPr lang="en-US" sz="3600" b="1" dirty="0">
                <a:latin typeface="Arial" panose="020B0604020202020204" pitchFamily="34" charset="0"/>
                <a:cs typeface="Arial" panose="020B0604020202020204" pitchFamily="34" charset="0"/>
              </a:rPr>
              <a:t>LITERATURE SURVEY</a:t>
            </a:r>
          </a:p>
        </p:txBody>
      </p:sp>
      <p:sp>
        <p:nvSpPr>
          <p:cNvPr id="6" name="Date Placeholder 3"/>
          <p:cNvSpPr>
            <a:spLocks noGrp="1"/>
          </p:cNvSpPr>
          <p:nvPr>
            <p:ph type="dt" sz="half" idx="10"/>
          </p:nvPr>
        </p:nvSpPr>
        <p:spPr/>
        <p:txBody>
          <a:bodyPr/>
          <a:lstStyle/>
          <a:p>
            <a:fld id="{00770AC0-521A-4761-B605-21BC84785148}" type="datetime3">
              <a:rPr lang="en-US" sz="1600" b="1"/>
              <a:pPr/>
              <a:t>30 April 2024</a:t>
            </a:fld>
            <a:endParaRPr lang="en-US" sz="1600" b="1" dirty="0"/>
          </a:p>
        </p:txBody>
      </p:sp>
      <p:sp>
        <p:nvSpPr>
          <p:cNvPr id="7" name="Footer Placeholder 4"/>
          <p:cNvSpPr>
            <a:spLocks noGrp="1"/>
          </p:cNvSpPr>
          <p:nvPr>
            <p:ph type="ftr" sz="quarter" idx="11"/>
          </p:nvPr>
        </p:nvSpPr>
        <p:spPr/>
        <p:txBody>
          <a:bodyPr/>
          <a:lstStyle/>
          <a:p>
            <a:r>
              <a:rPr lang="en-US" sz="1600" b="1" dirty="0"/>
              <a:t>Department of CSE</a:t>
            </a:r>
          </a:p>
        </p:txBody>
      </p:sp>
      <p:sp>
        <p:nvSpPr>
          <p:cNvPr id="5" name="Slide Number Placeholder 5"/>
          <p:cNvSpPr>
            <a:spLocks noGrp="1"/>
          </p:cNvSpPr>
          <p:nvPr>
            <p:ph type="sldNum" sz="quarter" idx="12"/>
          </p:nvPr>
        </p:nvSpPr>
        <p:spPr/>
        <p:txBody>
          <a:bodyPr/>
          <a:lstStyle/>
          <a:p>
            <a:r>
              <a:rPr lang="en-US" dirty="0"/>
              <a:t>6</a:t>
            </a:r>
          </a:p>
        </p:txBody>
      </p:sp>
      <p:graphicFrame>
        <p:nvGraphicFramePr>
          <p:cNvPr id="10" name="Table 9">
            <a:extLst>
              <a:ext uri="{FF2B5EF4-FFF2-40B4-BE49-F238E27FC236}">
                <a16:creationId xmlns:a16="http://schemas.microsoft.com/office/drawing/2014/main" id="{3AFB1909-8EA8-4DCA-B2C7-6009830265F3}"/>
              </a:ext>
            </a:extLst>
          </p:cNvPr>
          <p:cNvGraphicFramePr>
            <a:graphicFrameLocks noGrp="1"/>
          </p:cNvGraphicFramePr>
          <p:nvPr>
            <p:extLst>
              <p:ext uri="{D42A27DB-BD31-4B8C-83A1-F6EECF244321}">
                <p14:modId xmlns:p14="http://schemas.microsoft.com/office/powerpoint/2010/main" val="3402775039"/>
              </p:ext>
            </p:extLst>
          </p:nvPr>
        </p:nvGraphicFramePr>
        <p:xfrm>
          <a:off x="1011358" y="1923530"/>
          <a:ext cx="10169283" cy="4113718"/>
        </p:xfrm>
        <a:graphic>
          <a:graphicData uri="http://schemas.openxmlformats.org/drawingml/2006/table">
            <a:tbl>
              <a:tblPr firstRow="1" bandRow="1">
                <a:tableStyleId>{93296810-A885-4BE3-A3E7-6D5BEEA58F35}</a:tableStyleId>
              </a:tblPr>
              <a:tblGrid>
                <a:gridCol w="1070392">
                  <a:extLst>
                    <a:ext uri="{9D8B030D-6E8A-4147-A177-3AD203B41FA5}">
                      <a16:colId xmlns:a16="http://schemas.microsoft.com/office/drawing/2014/main" val="1251363323"/>
                    </a:ext>
                  </a:extLst>
                </a:gridCol>
                <a:gridCol w="5102483">
                  <a:extLst>
                    <a:ext uri="{9D8B030D-6E8A-4147-A177-3AD203B41FA5}">
                      <a16:colId xmlns:a16="http://schemas.microsoft.com/office/drawing/2014/main" val="4236094406"/>
                    </a:ext>
                  </a:extLst>
                </a:gridCol>
                <a:gridCol w="3996408">
                  <a:extLst>
                    <a:ext uri="{9D8B030D-6E8A-4147-A177-3AD203B41FA5}">
                      <a16:colId xmlns:a16="http://schemas.microsoft.com/office/drawing/2014/main" val="1065892887"/>
                    </a:ext>
                  </a:extLst>
                </a:gridCol>
              </a:tblGrid>
              <a:tr h="346105">
                <a:tc>
                  <a:txBody>
                    <a:bodyPr/>
                    <a:lstStyle/>
                    <a:p>
                      <a:pPr algn="ctr"/>
                      <a:r>
                        <a:rPr lang="en-IN" dirty="0"/>
                        <a:t>YEAR</a:t>
                      </a:r>
                    </a:p>
                  </a:txBody>
                  <a:tcPr anchor="ctr"/>
                </a:tc>
                <a:tc>
                  <a:txBody>
                    <a:bodyPr/>
                    <a:lstStyle/>
                    <a:p>
                      <a:pPr algn="ctr"/>
                      <a:r>
                        <a:rPr lang="en-IN" dirty="0"/>
                        <a:t>AUTHOR</a:t>
                      </a:r>
                      <a:r>
                        <a:rPr lang="en-IN" baseline="0" dirty="0"/>
                        <a:t> &amp; </a:t>
                      </a:r>
                      <a:r>
                        <a:rPr lang="en-IN" dirty="0"/>
                        <a:t>JOURNAL NAME</a:t>
                      </a:r>
                    </a:p>
                  </a:txBody>
                  <a:tcPr anchor="ctr"/>
                </a:tc>
                <a:tc>
                  <a:txBody>
                    <a:bodyPr/>
                    <a:lstStyle/>
                    <a:p>
                      <a:pPr algn="ctr"/>
                      <a:r>
                        <a:rPr lang="en-IN" dirty="0"/>
                        <a:t>INFERENCE</a:t>
                      </a:r>
                    </a:p>
                  </a:txBody>
                  <a:tcPr anchor="ctr"/>
                </a:tc>
                <a:extLst>
                  <a:ext uri="{0D108BD9-81ED-4DB2-BD59-A6C34878D82A}">
                    <a16:rowId xmlns:a16="http://schemas.microsoft.com/office/drawing/2014/main" val="3565619084"/>
                  </a:ext>
                </a:extLst>
              </a:tr>
              <a:tr h="1045864">
                <a:tc>
                  <a:txBody>
                    <a:bodyPr/>
                    <a:lstStyle/>
                    <a:p>
                      <a:pPr algn="ctr">
                        <a:lnSpc>
                          <a:spcPct val="100000"/>
                        </a:lnSpc>
                      </a:pPr>
                      <a:r>
                        <a:rPr lang="en-IN" sz="1600" dirty="0"/>
                        <a:t>JULY 2022 </a:t>
                      </a:r>
                    </a:p>
                  </a:txBody>
                  <a:tcPr anchor="ctr"/>
                </a:tc>
                <a:tc>
                  <a:txBody>
                    <a:bodyPr/>
                    <a:lstStyle/>
                    <a:p>
                      <a:pPr algn="just">
                        <a:lnSpc>
                          <a:spcPct val="100000"/>
                        </a:lnSpc>
                      </a:pPr>
                      <a:r>
                        <a:rPr lang="en-US" sz="1600" dirty="0"/>
                        <a:t>RICE VARIETIES CLASSIFICATION USING MACHINE LEARNING ALGORITHMS </a:t>
                      </a:r>
                    </a:p>
                    <a:p>
                      <a:pPr algn="just">
                        <a:lnSpc>
                          <a:spcPct val="100000"/>
                        </a:lnSpc>
                      </a:pPr>
                      <a:r>
                        <a:rPr lang="en-US" sz="1600" dirty="0"/>
                        <a:t>BY </a:t>
                      </a:r>
                      <a:r>
                        <a:rPr lang="en-IN" sz="1600" dirty="0"/>
                        <a:t>PRANSHU SAXENA , KANU PRIYA , SACHIN GOEL , PUNEET KUMAR AGGARWAL , AMIT SINHA , PARITA JAIN </a:t>
                      </a:r>
                    </a:p>
                  </a:txBody>
                  <a:tcPr anchor="ctr"/>
                </a:tc>
                <a:tc>
                  <a:txBody>
                    <a:bodyPr/>
                    <a:lstStyle/>
                    <a:p>
                      <a:pPr algn="just">
                        <a:lnSpc>
                          <a:spcPct val="100000"/>
                        </a:lnSpc>
                      </a:pPr>
                      <a:r>
                        <a:rPr lang="en-US" sz="1600" dirty="0"/>
                        <a:t>THIS RESEARCH FOCUSED ON DEVELOPING A MACHINE LEARNING MODEL FOR MANY DIFFERENT ALGORITHMS.</a:t>
                      </a:r>
                      <a:endParaRPr lang="en-IN" sz="1600" dirty="0"/>
                    </a:p>
                  </a:txBody>
                  <a:tcPr anchor="ctr"/>
                </a:tc>
                <a:extLst>
                  <a:ext uri="{0D108BD9-81ED-4DB2-BD59-A6C34878D82A}">
                    <a16:rowId xmlns:a16="http://schemas.microsoft.com/office/drawing/2014/main" val="3941845626"/>
                  </a:ext>
                </a:extLst>
              </a:tr>
              <a:tr h="1240443">
                <a:tc>
                  <a:txBody>
                    <a:bodyPr/>
                    <a:lstStyle/>
                    <a:p>
                      <a:pPr algn="ctr">
                        <a:lnSpc>
                          <a:spcPct val="100000"/>
                        </a:lnSpc>
                      </a:pPr>
                      <a:r>
                        <a:rPr lang="en-IN" sz="1600" dirty="0"/>
                        <a:t>JUN 2021</a:t>
                      </a:r>
                    </a:p>
                  </a:txBody>
                  <a:tcPr anchor="ctr"/>
                </a:tc>
                <a:tc>
                  <a:txBody>
                    <a:bodyPr/>
                    <a:lstStyle/>
                    <a:p>
                      <a:pPr algn="just">
                        <a:lnSpc>
                          <a:spcPct val="100000"/>
                        </a:lnSpc>
                      </a:pPr>
                      <a:r>
                        <a:rPr lang="en-US" sz="1600" dirty="0"/>
                        <a:t>CLASSIFICATION OF RICE VARIETIES WITH DEEP LEARNING METHODS</a:t>
                      </a:r>
                    </a:p>
                    <a:p>
                      <a:pPr algn="just">
                        <a:lnSpc>
                          <a:spcPct val="100000"/>
                        </a:lnSpc>
                      </a:pPr>
                      <a:r>
                        <a:rPr lang="en-US" sz="1600" dirty="0"/>
                        <a:t>BY </a:t>
                      </a:r>
                      <a:r>
                        <a:rPr lang="en-IN" sz="1600" dirty="0">
                          <a:effectLst/>
                        </a:rPr>
                        <a:t>MURAT KOKLU</a:t>
                      </a:r>
                      <a:r>
                        <a:rPr lang="en-IN" sz="1800" b="0" i="0" kern="1200" dirty="0">
                          <a:solidFill>
                            <a:schemeClr val="dk1"/>
                          </a:solidFill>
                          <a:effectLst/>
                          <a:latin typeface="+mn-lt"/>
                          <a:ea typeface="+mn-ea"/>
                          <a:cs typeface="+mn-cs"/>
                        </a:rPr>
                        <a:t>, </a:t>
                      </a:r>
                      <a:r>
                        <a:rPr lang="en-IN" sz="1600" dirty="0">
                          <a:effectLst/>
                        </a:rPr>
                        <a:t>ILKAY CINAR</a:t>
                      </a:r>
                      <a:r>
                        <a:rPr lang="en-IN" sz="1800" b="0" i="0" kern="1200" dirty="0">
                          <a:solidFill>
                            <a:schemeClr val="dk1"/>
                          </a:solidFill>
                          <a:effectLst/>
                          <a:latin typeface="+mn-lt"/>
                          <a:ea typeface="+mn-ea"/>
                          <a:cs typeface="+mn-cs"/>
                        </a:rPr>
                        <a:t>, </a:t>
                      </a:r>
                      <a:r>
                        <a:rPr lang="en-IN" sz="1600" dirty="0">
                          <a:effectLst/>
                        </a:rPr>
                        <a:t>YAVUZ SELIM TASPINAR</a:t>
                      </a:r>
                      <a:endParaRPr lang="en-IN" sz="1600" dirty="0"/>
                    </a:p>
                  </a:txBody>
                  <a:tcPr anchor="ctr"/>
                </a:tc>
                <a:tc>
                  <a:txBody>
                    <a:bodyPr/>
                    <a:lstStyle/>
                    <a:p>
                      <a:pPr algn="just">
                        <a:lnSpc>
                          <a:spcPct val="100000"/>
                        </a:lnSpc>
                      </a:pPr>
                      <a:r>
                        <a:rPr lang="en-US" sz="1600" dirty="0"/>
                        <a:t>THIS RESEARCH FOCUSED ON DEVELOPING A DEEP LEARNING MODEL FOR MANY DIFFERENT NEURAL NETWORK  ALGORITHMS.</a:t>
                      </a:r>
                      <a:endParaRPr lang="en-IN" sz="1600" dirty="0"/>
                    </a:p>
                  </a:txBody>
                  <a:tcPr anchor="ctr"/>
                </a:tc>
                <a:extLst>
                  <a:ext uri="{0D108BD9-81ED-4DB2-BD59-A6C34878D82A}">
                    <a16:rowId xmlns:a16="http://schemas.microsoft.com/office/drawing/2014/main" val="1882677218"/>
                  </a:ext>
                </a:extLst>
              </a:tr>
              <a:tr h="1196875">
                <a:tc>
                  <a:txBody>
                    <a:bodyPr/>
                    <a:lstStyle/>
                    <a:p>
                      <a:pPr algn="ctr">
                        <a:lnSpc>
                          <a:spcPct val="100000"/>
                        </a:lnSpc>
                      </a:pPr>
                      <a:r>
                        <a:rPr lang="en-IN" sz="1600" dirty="0"/>
                        <a:t>SEP 2019</a:t>
                      </a:r>
                    </a:p>
                  </a:txBody>
                  <a:tcPr anchor="ctr"/>
                </a:tc>
                <a:tc>
                  <a:txBody>
                    <a:bodyPr/>
                    <a:lstStyle/>
                    <a:p>
                      <a:pPr algn="just">
                        <a:lnSpc>
                          <a:spcPct val="100000"/>
                        </a:lnSpc>
                      </a:pPr>
                      <a:r>
                        <a:rPr lang="en-US" sz="1600" dirty="0"/>
                        <a:t>CLASSIFICATION OF RICE VARIETIES USING ARTIFICIAL INTELLIGENCE METHODS</a:t>
                      </a:r>
                    </a:p>
                    <a:p>
                      <a:pPr algn="just">
                        <a:lnSpc>
                          <a:spcPct val="100000"/>
                        </a:lnSpc>
                      </a:pPr>
                      <a:r>
                        <a:rPr lang="en-US" sz="1600" dirty="0"/>
                        <a:t>BY </a:t>
                      </a:r>
                      <a:r>
                        <a:rPr lang="en-IN" sz="1600" b="0" i="0" kern="1200" dirty="0">
                          <a:solidFill>
                            <a:schemeClr val="dk1"/>
                          </a:solidFill>
                          <a:effectLst/>
                          <a:latin typeface="+mn-lt"/>
                          <a:ea typeface="+mn-ea"/>
                          <a:cs typeface="+mn-cs"/>
                        </a:rPr>
                        <a:t>ILKAY CINAR, MURAT KOKLU</a:t>
                      </a:r>
                      <a:endParaRPr lang="en-IN" sz="1600" b="0" dirty="0"/>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t>THIS RESEARCH FOCUSED ON DEVELOPING A MACHINE LEARNING MODEL FOR  ALGORITHMS LIKE  LR, MLP, SVM, DT, RF, NB AND K-NN.</a:t>
                      </a:r>
                      <a:endParaRPr lang="en-IN" sz="1600" dirty="0"/>
                    </a:p>
                  </a:txBody>
                  <a:tcPr anchor="ctr"/>
                </a:tc>
                <a:extLst>
                  <a:ext uri="{0D108BD9-81ED-4DB2-BD59-A6C34878D82A}">
                    <a16:rowId xmlns:a16="http://schemas.microsoft.com/office/drawing/2014/main" val="2471145450"/>
                  </a:ext>
                </a:extLst>
              </a:tr>
            </a:tbl>
          </a:graphicData>
        </a:graphic>
      </p:graphicFrame>
    </p:spTree>
    <p:extLst>
      <p:ext uri="{BB962C8B-B14F-4D97-AF65-F5344CB8AC3E}">
        <p14:creationId xmlns:p14="http://schemas.microsoft.com/office/powerpoint/2010/main" val="1746012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1451579" y="526144"/>
            <a:ext cx="9603275" cy="1049235"/>
          </a:xfrm>
          <a:prstGeom prst="rect">
            <a:avLst/>
          </a:prstGeom>
        </p:spPr>
        <p:txBody>
          <a:bodyPr vert="horz" lIns="45720" tIns="22860" rIns="45720" bIns="2286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latin typeface="Arial" panose="020B0604020202020204" pitchFamily="34" charset="0"/>
                <a:cs typeface="Arial" panose="020B0604020202020204" pitchFamily="34" charset="0"/>
              </a:rPr>
              <a:t>Existing Availabilities</a:t>
            </a:r>
          </a:p>
        </p:txBody>
      </p:sp>
      <p:sp>
        <p:nvSpPr>
          <p:cNvPr id="13" name="Date Placeholder 3"/>
          <p:cNvSpPr>
            <a:spLocks noGrp="1"/>
          </p:cNvSpPr>
          <p:nvPr>
            <p:ph type="dt" sz="half" idx="10"/>
          </p:nvPr>
        </p:nvSpPr>
        <p:spPr/>
        <p:txBody>
          <a:bodyPr/>
          <a:lstStyle/>
          <a:p>
            <a:fld id="{00770AC0-521A-4761-B605-21BC84785148}" type="datetime3">
              <a:rPr lang="en-US" sz="1600" b="1"/>
              <a:pPr/>
              <a:t>30 April 2024</a:t>
            </a:fld>
            <a:endParaRPr lang="en-US" sz="1600" b="1" dirty="0"/>
          </a:p>
        </p:txBody>
      </p:sp>
      <p:sp>
        <p:nvSpPr>
          <p:cNvPr id="14" name="Footer Placeholder 4"/>
          <p:cNvSpPr>
            <a:spLocks noGrp="1"/>
          </p:cNvSpPr>
          <p:nvPr>
            <p:ph type="ftr" sz="quarter" idx="11"/>
          </p:nvPr>
        </p:nvSpPr>
        <p:spPr/>
        <p:txBody>
          <a:bodyPr/>
          <a:lstStyle/>
          <a:p>
            <a:r>
              <a:rPr lang="en-US" sz="1600" b="1" dirty="0"/>
              <a:t>Department of CSE</a:t>
            </a:r>
          </a:p>
        </p:txBody>
      </p:sp>
      <p:sp>
        <p:nvSpPr>
          <p:cNvPr id="12" name="Slide Number Placeholder 5"/>
          <p:cNvSpPr>
            <a:spLocks noGrp="1"/>
          </p:cNvSpPr>
          <p:nvPr>
            <p:ph type="sldNum" sz="quarter" idx="12"/>
          </p:nvPr>
        </p:nvSpPr>
        <p:spPr/>
        <p:txBody>
          <a:bodyPr/>
          <a:lstStyle/>
          <a:p>
            <a:r>
              <a:rPr lang="en-US" dirty="0"/>
              <a:t>7</a:t>
            </a:r>
          </a:p>
        </p:txBody>
      </p:sp>
      <p:sp>
        <p:nvSpPr>
          <p:cNvPr id="8" name="Rectangle 7"/>
          <p:cNvSpPr/>
          <p:nvPr/>
        </p:nvSpPr>
        <p:spPr>
          <a:xfrm>
            <a:off x="279400" y="2224458"/>
            <a:ext cx="8527716" cy="3785652"/>
          </a:xfrm>
          <a:prstGeom prst="rect">
            <a:avLst/>
          </a:prstGeom>
        </p:spPr>
        <p:txBody>
          <a:bodyPr wrap="square">
            <a:spAutoFit/>
          </a:bodyPr>
          <a:lstStyle/>
          <a:p>
            <a:pPr marL="228600" indent="-228600" algn="just">
              <a:buFont typeface="+mj-lt"/>
              <a:buAutoNum type="arabicPeriod"/>
            </a:pPr>
            <a:r>
              <a:rPr lang="en-US" sz="2000" b="1" i="0" dirty="0" err="1">
                <a:effectLst/>
                <a:latin typeface="SegoeUIVariable"/>
              </a:rPr>
              <a:t>PyTorch</a:t>
            </a:r>
            <a:r>
              <a:rPr lang="en-US" sz="2000" b="0" i="0" dirty="0">
                <a:effectLst/>
                <a:latin typeface="SegoeUIVariable"/>
              </a:rPr>
              <a:t> is an open-source deep learning framework that combines the machine learning library of Torch with a Python-based high-level API. Developed by Facebook’s AI research lab (FAIR), </a:t>
            </a:r>
            <a:r>
              <a:rPr lang="en-US" sz="2000" b="0" i="0" dirty="0" err="1">
                <a:effectLst/>
                <a:latin typeface="SegoeUIVariable"/>
              </a:rPr>
              <a:t>PyTorch</a:t>
            </a:r>
            <a:r>
              <a:rPr lang="en-US" sz="2000" b="0" i="0" dirty="0">
                <a:effectLst/>
                <a:latin typeface="SegoeUIVariable"/>
              </a:rPr>
              <a:t> is widely used for building neural networks in fields like computer vision and natural language processing. It provides flexibility, ease of use, and powerful tools for training and deploying models</a:t>
            </a:r>
          </a:p>
          <a:p>
            <a:pPr marL="228600" indent="-228600" algn="just">
              <a:buFont typeface="+mj-lt"/>
              <a:buAutoNum type="arabicPeriod"/>
            </a:pPr>
            <a:endParaRPr lang="en-US" sz="2000" dirty="0">
              <a:latin typeface="Arial" panose="020B0604020202020204" pitchFamily="34" charset="0"/>
              <a:cs typeface="Arial" panose="020B0604020202020204" pitchFamily="34" charset="0"/>
            </a:endParaRPr>
          </a:p>
          <a:p>
            <a:pPr marL="228600" indent="-228600" algn="just">
              <a:buFont typeface="+mj-lt"/>
              <a:buAutoNum type="arabicPeriod"/>
            </a:pPr>
            <a:r>
              <a:rPr lang="en-US" sz="2000" b="1" i="0" dirty="0">
                <a:effectLst/>
                <a:latin typeface="SegoeUIVariable"/>
              </a:rPr>
              <a:t>TensorFlow</a:t>
            </a:r>
            <a:r>
              <a:rPr lang="en-US" sz="2000" b="0" i="0" dirty="0">
                <a:effectLst/>
                <a:latin typeface="SegoeUIVariable"/>
              </a:rPr>
              <a:t> is an open-source machine learning library developed by Google. It serves as an end-to-end platform for creating and deploying machine learning applications. TensorFlow empowers us to harness the power of deep learning models, making complex tasks accessible and efficient</a:t>
            </a:r>
            <a:endParaRPr lang="en-IN" sz="20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4110B983-32AD-47C7-BDA3-68CAA7508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9182" y="2239952"/>
            <a:ext cx="1355533" cy="16416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34EB13E-917B-41BC-A074-6A489753F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9116" y="4163351"/>
            <a:ext cx="1535663" cy="164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372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1451578" y="523079"/>
            <a:ext cx="9603275" cy="1049235"/>
          </a:xfrm>
          <a:prstGeom prst="rect">
            <a:avLst/>
          </a:prstGeom>
        </p:spPr>
        <p:txBody>
          <a:bodyPr vert="horz" lIns="45720" tIns="22860" rIns="45720" bIns="2286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latin typeface="Arial" panose="020B0604020202020204" pitchFamily="34" charset="0"/>
                <a:cs typeface="Arial" panose="020B0604020202020204" pitchFamily="34" charset="0"/>
              </a:rPr>
              <a:t>Proposed Application</a:t>
            </a:r>
          </a:p>
        </p:txBody>
      </p:sp>
      <p:sp>
        <p:nvSpPr>
          <p:cNvPr id="7" name="Date Placeholder 3"/>
          <p:cNvSpPr>
            <a:spLocks noGrp="1"/>
          </p:cNvSpPr>
          <p:nvPr>
            <p:ph type="dt" sz="half" idx="10"/>
          </p:nvPr>
        </p:nvSpPr>
        <p:spPr/>
        <p:txBody>
          <a:bodyPr/>
          <a:lstStyle/>
          <a:p>
            <a:fld id="{00770AC0-521A-4761-B605-21BC84785148}" type="datetime3">
              <a:rPr lang="en-US" sz="1600" b="1"/>
              <a:pPr/>
              <a:t>30 April 2024</a:t>
            </a:fld>
            <a:endParaRPr lang="en-US" sz="1600" b="1" dirty="0"/>
          </a:p>
        </p:txBody>
      </p:sp>
      <p:sp>
        <p:nvSpPr>
          <p:cNvPr id="9"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r>
              <a:rPr lang="en-US" dirty="0"/>
              <a:t>8</a:t>
            </a:r>
          </a:p>
        </p:txBody>
      </p:sp>
      <p:sp>
        <p:nvSpPr>
          <p:cNvPr id="8" name="Rectangle 7"/>
          <p:cNvSpPr/>
          <p:nvPr/>
        </p:nvSpPr>
        <p:spPr>
          <a:xfrm>
            <a:off x="431800" y="2427654"/>
            <a:ext cx="7918939" cy="2677656"/>
          </a:xfrm>
          <a:prstGeom prst="rect">
            <a:avLst/>
          </a:prstGeom>
        </p:spPr>
        <p:txBody>
          <a:bodyPr wrap="square">
            <a:spAutoFit/>
          </a:bodyPr>
          <a:lstStyle/>
          <a:p>
            <a:pPr marL="342900" indent="-342900" algn="just">
              <a:buFont typeface="Arial" panose="020B0604020202020204" pitchFamily="34" charset="0"/>
              <a:buChar char="•"/>
            </a:pPr>
            <a:r>
              <a:rPr lang="en-US" sz="2400" dirty="0"/>
              <a:t>The online quiz application is created so that so that any user can test our Machine Learning models</a:t>
            </a:r>
          </a:p>
          <a:p>
            <a:pPr marL="342900" indent="-342900" algn="just">
              <a:buFont typeface="Arial" panose="020B0604020202020204" pitchFamily="34" charset="0"/>
              <a:buChar char="•"/>
            </a:pPr>
            <a:r>
              <a:rPr lang="en-US" sz="2400" dirty="0"/>
              <a:t>It also has the capability to predict the type of rice used based on given input </a:t>
            </a:r>
          </a:p>
          <a:p>
            <a:pPr marL="342900" indent="-342900" algn="just">
              <a:buFont typeface="Arial" panose="020B0604020202020204" pitchFamily="34" charset="0"/>
              <a:buChar char="•"/>
            </a:pPr>
            <a:r>
              <a:rPr lang="en-US" sz="2400" dirty="0"/>
              <a:t>It also shows output for all the different Machine Learning models.</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B223748-6158-487B-892C-DBB1227A9CAB}"/>
              </a:ext>
            </a:extLst>
          </p:cNvPr>
          <p:cNvPicPr>
            <a:picLocks noChangeAspect="1"/>
          </p:cNvPicPr>
          <p:nvPr/>
        </p:nvPicPr>
        <p:blipFill rotWithShape="1">
          <a:blip r:embed="rId2">
            <a:extLst>
              <a:ext uri="{28A0092B-C50C-407E-A947-70E740481C1C}">
                <a14:useLocalDpi xmlns:a14="http://schemas.microsoft.com/office/drawing/2010/main" val="0"/>
              </a:ext>
            </a:extLst>
          </a:blip>
          <a:srcRect l="16052" t="14820" r="17873" b="15294"/>
          <a:stretch/>
        </p:blipFill>
        <p:spPr>
          <a:xfrm>
            <a:off x="9106600" y="2812591"/>
            <a:ext cx="2338200" cy="2473095"/>
          </a:xfrm>
          <a:prstGeom prst="rect">
            <a:avLst/>
          </a:prstGeom>
        </p:spPr>
      </p:pic>
    </p:spTree>
    <p:extLst>
      <p:ext uri="{BB962C8B-B14F-4D97-AF65-F5344CB8AC3E}">
        <p14:creationId xmlns:p14="http://schemas.microsoft.com/office/powerpoint/2010/main" val="174174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1451579" y="526144"/>
            <a:ext cx="9603275" cy="1049235"/>
          </a:xfrm>
          <a:prstGeom prst="rect">
            <a:avLst/>
          </a:prstGeom>
        </p:spPr>
        <p:txBody>
          <a:bodyPr vert="horz" lIns="45720" tIns="22860" rIns="45720" bIns="2286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latin typeface="Arial" panose="020B0604020202020204" pitchFamily="34" charset="0"/>
                <a:cs typeface="Arial" panose="020B0604020202020204" pitchFamily="34" charset="0"/>
              </a:rPr>
              <a:t>Novelty</a:t>
            </a:r>
          </a:p>
        </p:txBody>
      </p:sp>
      <p:sp>
        <p:nvSpPr>
          <p:cNvPr id="7" name="Date Placeholder 3"/>
          <p:cNvSpPr>
            <a:spLocks noGrp="1"/>
          </p:cNvSpPr>
          <p:nvPr>
            <p:ph type="dt" sz="half" idx="10"/>
          </p:nvPr>
        </p:nvSpPr>
        <p:spPr/>
        <p:txBody>
          <a:bodyPr/>
          <a:lstStyle/>
          <a:p>
            <a:fld id="{00770AC0-521A-4761-B605-21BC84785148}" type="datetime3">
              <a:rPr lang="en-US" sz="1600" b="1"/>
              <a:pPr/>
              <a:t>30 April 2024</a:t>
            </a:fld>
            <a:endParaRPr lang="en-US" sz="1600" b="1" dirty="0"/>
          </a:p>
        </p:txBody>
      </p:sp>
      <p:sp>
        <p:nvSpPr>
          <p:cNvPr id="9"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r>
              <a:rPr lang="en-US" dirty="0"/>
              <a:t>9</a:t>
            </a:r>
          </a:p>
        </p:txBody>
      </p:sp>
      <p:sp>
        <p:nvSpPr>
          <p:cNvPr id="8" name="Rectangle 7"/>
          <p:cNvSpPr/>
          <p:nvPr/>
        </p:nvSpPr>
        <p:spPr>
          <a:xfrm>
            <a:off x="298784" y="2882943"/>
            <a:ext cx="8293099" cy="1938992"/>
          </a:xfrm>
          <a:prstGeom prst="rect">
            <a:avLst/>
          </a:prstGeom>
        </p:spPr>
        <p:txBody>
          <a:bodyPr wrap="square">
            <a:spAutoFit/>
          </a:bodyPr>
          <a:lstStyle/>
          <a:p>
            <a:pPr marL="342900" indent="-342900" algn="just">
              <a:buFont typeface="Arial" panose="020B0604020202020204" pitchFamily="34" charset="0"/>
              <a:buChar char="•"/>
            </a:pPr>
            <a:r>
              <a:rPr lang="en-US" sz="2400" dirty="0"/>
              <a:t>In my web application three Machine learning models are used. They are Logistic Regression, Decision Tree, Random Forest Classification models .</a:t>
            </a:r>
          </a:p>
          <a:p>
            <a:pPr marL="342900" indent="-342900" algn="just">
              <a:buFont typeface="Arial" panose="020B0604020202020204" pitchFamily="34" charset="0"/>
              <a:buChar char="•"/>
            </a:pPr>
            <a:r>
              <a:rPr lang="en-US" sz="2400" dirty="0"/>
              <a:t>So by entering values , we can predict the type of rice and how the values are predicted on all the three models.</a:t>
            </a:r>
          </a:p>
        </p:txBody>
      </p:sp>
      <p:pic>
        <p:nvPicPr>
          <p:cNvPr id="11" name="Picture 10">
            <a:extLst>
              <a:ext uri="{FF2B5EF4-FFF2-40B4-BE49-F238E27FC236}">
                <a16:creationId xmlns:a16="http://schemas.microsoft.com/office/drawing/2014/main" id="{F6039582-0F2B-4296-AD65-9D37C5A88B92}"/>
              </a:ext>
            </a:extLst>
          </p:cNvPr>
          <p:cNvPicPr>
            <a:picLocks noChangeAspect="1"/>
          </p:cNvPicPr>
          <p:nvPr/>
        </p:nvPicPr>
        <p:blipFill rotWithShape="1">
          <a:blip r:embed="rId2">
            <a:extLst>
              <a:ext uri="{28A0092B-C50C-407E-A947-70E740481C1C}">
                <a14:useLocalDpi xmlns:a14="http://schemas.microsoft.com/office/drawing/2010/main" val="0"/>
              </a:ext>
            </a:extLst>
          </a:blip>
          <a:srcRect l="16052" t="14820" r="17873" b="15294"/>
          <a:stretch/>
        </p:blipFill>
        <p:spPr>
          <a:xfrm>
            <a:off x="9106600" y="2812591"/>
            <a:ext cx="2338200" cy="2473095"/>
          </a:xfrm>
          <a:prstGeom prst="rect">
            <a:avLst/>
          </a:prstGeom>
        </p:spPr>
      </p:pic>
    </p:spTree>
    <p:extLst>
      <p:ext uri="{BB962C8B-B14F-4D97-AF65-F5344CB8AC3E}">
        <p14:creationId xmlns:p14="http://schemas.microsoft.com/office/powerpoint/2010/main" val="114930758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338</TotalTime>
  <Words>1188</Words>
  <Application>Microsoft Office PowerPoint</Application>
  <PresentationFormat>Widescreen</PresentationFormat>
  <Paragraphs>154</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(Body)</vt:lpstr>
      <vt:lpstr>Calibri Light</vt:lpstr>
      <vt:lpstr>Gill Sans MT</vt:lpstr>
      <vt:lpstr>SegoeUIVariable</vt:lpstr>
      <vt:lpstr>Söhne</vt:lpstr>
      <vt:lpstr>Symbol</vt:lpstr>
      <vt:lpstr>Gallery</vt:lpstr>
      <vt:lpstr>PowerPoint Presentation</vt:lpstr>
      <vt:lpstr>Presentation Outline</vt:lpstr>
      <vt:lpstr>Introduction </vt:lpstr>
      <vt:lpstr>Objectives</vt:lpstr>
      <vt:lpstr>Abstract</vt:lpstr>
      <vt:lpstr>LITERATURE SURVEY</vt:lpstr>
      <vt:lpstr>Existing Availabilities</vt:lpstr>
      <vt:lpstr>Proposed Application</vt:lpstr>
      <vt:lpstr>Novelty</vt:lpstr>
      <vt:lpstr>Hardware and Software Requirements</vt:lpstr>
      <vt:lpstr>Software Requirements</vt:lpstr>
      <vt:lpstr>Ideation Map </vt:lpstr>
      <vt:lpstr>Ideation Map </vt:lpstr>
      <vt:lpstr>Application Snapshots</vt:lpstr>
      <vt:lpstr>PowerPoint Presentation</vt:lpstr>
      <vt:lpstr>Application Snapshots</vt:lpstr>
      <vt:lpstr>Application Snapshots</vt:lpstr>
      <vt:lpstr>Application Snapshots</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pulagam amarnath</dc:creator>
  <cp:lastModifiedBy>41110881-Nikhil Samuel Joseph J</cp:lastModifiedBy>
  <cp:revision>33</cp:revision>
  <dcterms:created xsi:type="dcterms:W3CDTF">2022-04-12T15:53:51Z</dcterms:created>
  <dcterms:modified xsi:type="dcterms:W3CDTF">2024-04-30T18:06:56Z</dcterms:modified>
</cp:coreProperties>
</file>