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Default Extension="jpeg" ContentType="image/jpeg"/>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15"/>
          <a:sy d="100" n="115"/>
        </p:scale>
        <p:origin x="318" y="96"/>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 Id="rId1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nchor="b">
            <a:normAutofit/>
          </a:bodyPr>
          <a:lstStyle>
            <a:lvl1pPr algn="ctr">
              <a:defRPr sz="5400">
                <a:solidFill>
                  <a:schemeClr val="bg1"/>
                </a:solidFill>
              </a:defRPr>
            </a:lvl1pPr>
          </a:lstStyle>
          <a:p>
            <a:r>
              <a:rPr lang="en-US" dirty="0"/>
              <a:t>Click to edit Master title style</a:t>
            </a:r>
            <a:endParaRPr lang="en-CH" dirty="0"/>
          </a:p>
        </p:txBody>
      </p:sp>
      <p:sp>
        <p:nvSpPr>
          <p:cNvPr id="3" name="Subtitle 2">
            <a:extLst>
              <a:ext uri="{FF2B5EF4-FFF2-40B4-BE49-F238E27FC236}">
                <a16:creationId xmlns:a16="http://schemas.microsoft.com/office/drawing/2014/main" id="{FCCB36FE-E827-44D7-B32F-7B498CAD7457}"/>
              </a:ext>
            </a:extLst>
          </p:cNvPr>
          <p:cNvSpPr>
            <a:spLocks noGrp="1"/>
          </p:cNvSpPr>
          <p:nvPr>
            <p:ph type="subTitle" idx="1"/>
          </p:nvPr>
        </p:nvSpPr>
        <p:spPr>
          <a:xfrm>
            <a:off x="228600" y="3602038"/>
            <a:ext cx="11731752" cy="1472867"/>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H" dirty="0"/>
          </a:p>
        </p:txBody>
      </p:sp>
      <p:pic>
        <p:nvPicPr>
          <p:cNvPr id="7" name="Graphic 6">
            <a:extLst>
              <a:ext uri="{FF2B5EF4-FFF2-40B4-BE49-F238E27FC236}">
                <a16:creationId xmlns:a16="http://schemas.microsoft.com/office/drawing/2014/main" id="{C0DDB8D9-0E47-4391-AFE9-718F99456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cxnSp>
        <p:nvCxnSpPr>
          <p:cNvPr id="8" name="Straight Connector 7">
            <a:extLst>
              <a:ext uri="{FF2B5EF4-FFF2-40B4-BE49-F238E27FC236}">
                <a16:creationId xmlns:a16="http://schemas.microsoft.com/office/drawing/2014/main" id="{40AC892E-58DA-46D0-80B8-443404641DAC}"/>
              </a:ext>
            </a:extLst>
          </p:cNvPr>
          <p:cNvCxnSpPr/>
          <p:nvPr userDrawn="1"/>
        </p:nvCxnSpPr>
        <p:spPr>
          <a:xfrm>
            <a:off x="-1524" y="6035040"/>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FE0B34FA-F42D-402F-B5A7-439ACC09AF6E}"/>
              </a:ext>
            </a:extLst>
          </p:cNvPr>
          <p:cNvSpPr>
            <a:spLocks noGrp="1"/>
          </p:cNvSpPr>
          <p:nvPr>
            <p:ph type="dt" sz="half" idx="2"/>
          </p:nvPr>
        </p:nvSpPr>
        <p:spPr>
          <a:xfrm>
            <a:off x="4724400" y="5075238"/>
            <a:ext cx="2743200" cy="365125"/>
          </a:xfrm>
          <a:prstGeom prst="rect">
            <a:avLst/>
          </a:prstGeom>
        </p:spPr>
        <p:txBody>
          <a:bodyPr vert="horz" lIns="91440" tIns="45720" rIns="91440" bIns="45720" rtlCol="0" anchor="ctr"/>
          <a:lstStyle>
            <a:lvl1pPr algn="ctr">
              <a:defRPr sz="1800">
                <a:solidFill>
                  <a:schemeClr val="accent6"/>
                </a:solidFill>
              </a:defRPr>
            </a:lvl1pPr>
          </a:lstStyle>
          <a:p>
            <a:fld id="{D2AFCC29-5969-455F-A66F-011619E11FF2}" type="datetimeFigureOut">
              <a:rPr lang="en-CH" smtClean="0"/>
              <a:pPr/>
              <a:t>09/16/2022</a:t>
            </a:fld>
            <a:endParaRPr lang="en-CH" dirty="0"/>
          </a:p>
        </p:txBody>
      </p:sp>
    </p:spTree>
    <p:extLst>
      <p:ext uri="{BB962C8B-B14F-4D97-AF65-F5344CB8AC3E}">
        <p14:creationId xmlns:p14="http://schemas.microsoft.com/office/powerpoint/2010/main" val="428582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6ABE3-7B91-4B18-9054-3AB955392B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A633229-C1D4-4863-94F9-7A5887AA9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81DC4A7-AB1C-4309-A640-6B71DE02807C}"/>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605DA4FB-D5B2-4A26-993D-C30CB526069F}"/>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E18F2833-2585-4DDD-A44D-34D54F6ADDBE}"/>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84894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307773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1D9A4F-DEBD-4C52-A2D3-72D27DB6EB35}"/>
              </a:ext>
            </a:extLst>
          </p:cNvPr>
          <p:cNvSpPr/>
          <p:nvPr userDrawn="1"/>
        </p:nvSpPr>
        <p:spPr>
          <a:xfrm>
            <a:off x="-1524" y="6035040"/>
            <a:ext cx="12192000"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 name="Title 1">
            <a:extLst>
              <a:ext uri="{FF2B5EF4-FFF2-40B4-BE49-F238E27FC236}">
                <a16:creationId xmlns:a16="http://schemas.microsoft.com/office/drawing/2014/main" id="{A31DD392-DD3A-40C8-9E5B-518ABD588D67}"/>
              </a:ext>
            </a:extLst>
          </p:cNvPr>
          <p:cNvSpPr>
            <a:spLocks noGrp="1"/>
          </p:cNvSpPr>
          <p:nvPr>
            <p:ph type="title"/>
          </p:nvPr>
        </p:nvSpPr>
        <p:spPr>
          <a:xfrm>
            <a:off x="228600" y="1124712"/>
            <a:ext cx="11731752" cy="2386584"/>
          </a:xfrm>
        </p:spPr>
        <p:txBody>
          <a:bodyPr anchor="b">
            <a:normAutofit/>
          </a:bodyPr>
          <a:lstStyle>
            <a:lvl1pPr algn="ctr">
              <a:defRPr sz="5400"/>
            </a:lvl1p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15F4ACA0-308F-410B-9D48-837F9F38A958}"/>
              </a:ext>
            </a:extLst>
          </p:cNvPr>
          <p:cNvSpPr>
            <a:spLocks noGrp="1"/>
          </p:cNvSpPr>
          <p:nvPr>
            <p:ph type="body" idx="1"/>
          </p:nvPr>
        </p:nvSpPr>
        <p:spPr>
          <a:xfrm>
            <a:off x="228600" y="3602736"/>
            <a:ext cx="11731752" cy="165506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Graphic 6">
            <a:extLst>
              <a:ext uri="{FF2B5EF4-FFF2-40B4-BE49-F238E27FC236}">
                <a16:creationId xmlns:a16="http://schemas.microsoft.com/office/drawing/2014/main" id="{4AD7F306-7A23-48E0-8393-9C5704241A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spTree>
    <p:extLst>
      <p:ext uri="{BB962C8B-B14F-4D97-AF65-F5344CB8AC3E}">
        <p14:creationId xmlns:p14="http://schemas.microsoft.com/office/powerpoint/2010/main" val="55201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sz="half" idx="1"/>
          </p:nvPr>
        </p:nvSpPr>
        <p:spPr>
          <a:xfrm>
            <a:off x="228600" y="1737360"/>
            <a:ext cx="5791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0F592B55-12D0-459E-B72F-B848BD96CD57}"/>
              </a:ext>
            </a:extLst>
          </p:cNvPr>
          <p:cNvSpPr>
            <a:spLocks noGrp="1"/>
          </p:cNvSpPr>
          <p:nvPr>
            <p:ph sz="half" idx="2"/>
          </p:nvPr>
        </p:nvSpPr>
        <p:spPr>
          <a:xfrm>
            <a:off x="6172200" y="1737360"/>
            <a:ext cx="578815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7344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2905-B8BB-4999-A801-C5F02C054282}"/>
              </a:ext>
            </a:extLst>
          </p:cNvPr>
          <p:cNvSpPr>
            <a:spLocks noGrp="1"/>
          </p:cNvSpPr>
          <p:nvPr>
            <p:ph type="title"/>
          </p:nvPr>
        </p:nvSpPr>
        <p:spPr>
          <a:xfrm>
            <a:off x="228600" y="365125"/>
            <a:ext cx="11731752"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2D0D88E0-1967-49C4-9E99-A40692E3A30B}"/>
              </a:ext>
            </a:extLst>
          </p:cNvPr>
          <p:cNvSpPr>
            <a:spLocks noGrp="1"/>
          </p:cNvSpPr>
          <p:nvPr>
            <p:ph type="body" idx="1"/>
          </p:nvPr>
        </p:nvSpPr>
        <p:spPr>
          <a:xfrm>
            <a:off x="228600" y="1690687"/>
            <a:ext cx="57689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40D7D-E63D-4DAE-A408-888523C785B0}"/>
              </a:ext>
            </a:extLst>
          </p:cNvPr>
          <p:cNvSpPr>
            <a:spLocks noGrp="1"/>
          </p:cNvSpPr>
          <p:nvPr>
            <p:ph sz="half" idx="2"/>
          </p:nvPr>
        </p:nvSpPr>
        <p:spPr>
          <a:xfrm>
            <a:off x="228600" y="2505075"/>
            <a:ext cx="576897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1DB949BA-785D-4A2E-AF37-0E6A5446AC00}"/>
              </a:ext>
            </a:extLst>
          </p:cNvPr>
          <p:cNvSpPr>
            <a:spLocks noGrp="1"/>
          </p:cNvSpPr>
          <p:nvPr>
            <p:ph type="body" sz="quarter" idx="3"/>
          </p:nvPr>
        </p:nvSpPr>
        <p:spPr>
          <a:xfrm>
            <a:off x="6172200" y="1690687"/>
            <a:ext cx="5788152"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510A4-2242-42D6-AAB8-5643C37F7946}"/>
              </a:ext>
            </a:extLst>
          </p:cNvPr>
          <p:cNvSpPr>
            <a:spLocks noGrp="1"/>
          </p:cNvSpPr>
          <p:nvPr>
            <p:ph sz="quarter" idx="4"/>
          </p:nvPr>
        </p:nvSpPr>
        <p:spPr>
          <a:xfrm>
            <a:off x="6194426" y="2505075"/>
            <a:ext cx="576592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96131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4FDE-FFF7-4A94-B046-DEE27442A440}"/>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425396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87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2"/>
            <a:ext cx="6815667" cy="55624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571105"/>
            <a:ext cx="4011084" cy="42644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77748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3DF6-778E-43EB-8076-6296D65862A0}"/>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024DF2ED-B38E-4F09-B8FB-3BEA05102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576BE5A-CF15-4CE1-A902-69027BCDC8CA}"/>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7DBA4194-41F2-4BBC-9C69-BD56BF24E66C}"/>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90A1F7B7-1376-4D75-904A-DC3C8D0E7B76}"/>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63492398"/>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2.sv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media/image1.png" Type="http://schemas.openxmlformats.org/officeDocument/2006/relationships/imag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theme/theme1.xml" Type="http://schemas.openxmlformats.org/officeDocument/2006/relationships/theme"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25C34-BD45-4738-A53D-1D0EC55CD0F5}"/>
              </a:ext>
            </a:extLst>
          </p:cNvPr>
          <p:cNvSpPr>
            <a:spLocks noGrp="1"/>
          </p:cNvSpPr>
          <p:nvPr>
            <p:ph type="title"/>
          </p:nvPr>
        </p:nvSpPr>
        <p:spPr>
          <a:xfrm>
            <a:off x="228600" y="228600"/>
            <a:ext cx="11731752" cy="1325563"/>
          </a:xfrm>
          <a:prstGeom prst="rect">
            <a:avLst/>
          </a:prstGeom>
        </p:spPr>
        <p:txBody>
          <a:bodyPr anchor="b" bIns="45720" lIns="91440" rIns="91440" rtlCol="0" tIns="45720" vert="horz">
            <a:normAutofit/>
          </a:bodyPr>
          <a:lstStyle/>
          <a:p>
            <a:r>
              <a:rPr dirty="0" lang="en-US"/>
              <a:t>Click to edit Master title style</a:t>
            </a:r>
            <a:endParaRPr dirty="0" lang="en-CH"/>
          </a:p>
        </p:txBody>
      </p:sp>
      <p:sp>
        <p:nvSpPr>
          <p:cNvPr id="3" name="Text Placeholder 2">
            <a:extLst>
              <a:ext uri="{FF2B5EF4-FFF2-40B4-BE49-F238E27FC236}">
                <a16:creationId xmlns:a16="http://schemas.microsoft.com/office/drawing/2014/main" id="{91A519E8-E1C5-44C5-9F87-E05E2CCB9258}"/>
              </a:ext>
            </a:extLst>
          </p:cNvPr>
          <p:cNvSpPr>
            <a:spLocks noGrp="1"/>
          </p:cNvSpPr>
          <p:nvPr>
            <p:ph idx="1" type="body"/>
          </p:nvPr>
        </p:nvSpPr>
        <p:spPr>
          <a:xfrm>
            <a:off x="228600" y="1737360"/>
            <a:ext cx="11731752" cy="4114800"/>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CH"/>
          </a:p>
        </p:txBody>
      </p:sp>
      <p:pic>
        <p:nvPicPr>
          <p:cNvPr id="4" name="Graphic 3">
            <a:extLst>
              <a:ext uri="{FF2B5EF4-FFF2-40B4-BE49-F238E27FC236}">
                <a16:creationId xmlns:a16="http://schemas.microsoft.com/office/drawing/2014/main" id="{28CE3A90-11C1-4290-8A18-B460A5CC1023}"/>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46899" y="6217920"/>
            <a:ext cx="1913453" cy="457200"/>
          </a:xfrm>
          <a:prstGeom prst="rect">
            <a:avLst/>
          </a:prstGeom>
        </p:spPr>
      </p:pic>
      <p:cxnSp>
        <p:nvCxnSpPr>
          <p:cNvPr id="5" name="Straight Connector 4">
            <a:extLst>
              <a:ext uri="{FF2B5EF4-FFF2-40B4-BE49-F238E27FC236}">
                <a16:creationId xmlns:a16="http://schemas.microsoft.com/office/drawing/2014/main" id="{5E2A0459-A2BC-4EE0-86A0-58CC0AA8D65E}"/>
              </a:ext>
            </a:extLst>
          </p:cNvPr>
          <p:cNvCxnSpPr/>
          <p:nvPr userDrawn="1"/>
        </p:nvCxnSpPr>
        <p:spPr>
          <a:xfrm>
            <a:off x="-1524" y="6035040"/>
            <a:ext cx="12192000" cy="0"/>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245623"/>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8" r:id="rId9"/>
    <p:sldLayoutId id="2147483659" r:id="rId10"/>
  </p:sldLayoutIdLst>
  <p:txStyles>
    <p:titleStyle>
      <a:lvl1pPr algn="l" defTabSz="914400" eaLnBrk="1" hangingPunct="1" latinLnBrk="0" rtl="0">
        <a:lnSpc>
          <a:spcPct val="90000"/>
        </a:lnSpc>
        <a:spcBef>
          <a:spcPct val="0"/>
        </a:spcBef>
        <a:buNone/>
        <a:defRPr b="1" kern="1200" sz="4400">
          <a:solidFill>
            <a:schemeClr val="accent1"/>
          </a:solidFill>
          <a:latin typeface="+mj-lt"/>
          <a:ea typeface="+mj-ea"/>
          <a:cs typeface="+mj-cs"/>
        </a:defRPr>
      </a:lvl1pPr>
    </p:titleStyle>
    <p:bodyStyle>
      <a:lvl1pPr algn="l" defTabSz="914400" eaLnBrk="1" hangingPunct="1" indent="-228600" latinLnBrk="0" marL="228600" rtl="0">
        <a:lnSpc>
          <a:spcPct val="90000"/>
        </a:lnSpc>
        <a:spcBef>
          <a:spcPts val="1000"/>
        </a:spcBef>
        <a:buClr>
          <a:schemeClr val="accent1"/>
        </a:buClr>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Clr>
          <a:schemeClr val="accent1"/>
        </a:buClr>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Clr>
          <a:schemeClr val="accent1"/>
        </a:buClr>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lstStyle/>
          <a:p>
            <a:pPr lvl="0" indent="0" marL="0">
              <a:buNone/>
            </a:pPr>
            <a:r>
              <a:rPr/>
              <a:t>Impact and Output Indicators using CASEN</a:t>
            </a:r>
          </a:p>
        </p:txBody>
      </p:sp>
      <p:sp>
        <p:nvSpPr>
          <p:cNvPr id="3" name="Subtitle 2">
            <a:extLst>
              <a:ext uri="{FF2B5EF4-FFF2-40B4-BE49-F238E27FC236}">
                <a16:creationId xmlns:a16="http://schemas.microsoft.com/office/drawing/2014/main" id="{FCCB36FE-E827-44D7-B32F-7B498CAD7457}"/>
              </a:ext>
            </a:extLst>
          </p:cNvPr>
          <p:cNvSpPr>
            <a:spLocks noGrp="1"/>
          </p:cNvSpPr>
          <p:nvPr>
            <p:ph idx="1" type="subTitle"/>
          </p:nvPr>
        </p:nvSpPr>
        <p:spPr>
          <a:xfrm>
            <a:off x="228600" y="3602038"/>
            <a:ext cx="11731752" cy="1472867"/>
          </a:xfrm>
        </p:spPr>
        <p:txBody>
          <a:bodyPr/>
          <a:lstStyle/>
          <a:p>
            <a:pPr lvl="0" indent="0" marL="0">
              <a:buNone/>
            </a:pPr>
            <a:br/>
            <a:br/>
            <a:r>
              <a:rPr/>
              <a:t>Laura Bermudez, IM Officer Chile</a:t>
            </a:r>
            <a:br/>
            <a:r>
              <a:rPr/>
              <a:t>Ayline Valencia, IM Associate Chile</a:t>
            </a:r>
          </a:p>
        </p:txBody>
      </p:sp>
      <p:sp>
        <p:nvSpPr>
          <p:cNvPr id="4" name="Date Placeholder 3">
            <a:extLst>
              <a:ext uri="{FF2B5EF4-FFF2-40B4-BE49-F238E27FC236}">
                <a16:creationId xmlns:a16="http://schemas.microsoft.com/office/drawing/2014/main" id="{FE0B34FA-F42D-402F-B5A7-439ACC09AF6E}"/>
              </a:ext>
            </a:extLst>
          </p:cNvPr>
          <p:cNvSpPr>
            <a:spLocks noGrp="1"/>
          </p:cNvSpPr>
          <p:nvPr>
            <p:ph idx="2" sz="half" type="dt"/>
          </p:nvPr>
        </p:nvSpPr>
        <p:spPr>
          <a:xfrm>
            <a:off x="4724400" y="5075238"/>
            <a:ext cx="2743200" cy="365125"/>
          </a:xfrm>
          <a:prstGeom prst="rect">
            <a:avLst/>
          </a:prstGeom>
        </p:spPr>
        <p:txBody>
          <a:bodyPr/>
          <a:lstStyle/>
          <a:p>
            <a:pPr lvl="0" indent="0" marL="0">
              <a:buNone/>
            </a:pPr>
            <a:r>
              <a:rPr/>
              <a:t>2022-11-18</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Encuesta de Caracterización Socioeconómica Nacional</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La Encuesta Casen es una encuesta a hogares, de carácter transversal y multipropósito, realizada por el Ministerio de Desarrollo Social y Familia (antes Ministerio de Planificación y Cooperación). Ha sido levantada de manera regular en el país desde 19872. Hasta la fecha, se han realizado 15 versiones de la Encuesta en los años 1987, 1990, 1992, 1994, 1996, 1998, 2000, 2003, 2006, 2009, 2011, 2013, 2015, 2017 y 2020.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Objetivos Encuesta CASEN:</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a:t>Conocer la situación de pobreza por ingresos de las personas y los hogares, así como la distribución del ingreso de los hogares.</a:t>
            </a:r>
          </a:p>
          <a:p>
            <a:pPr lvl="0"/>
            <a:r>
              <a:rPr/>
              <a:t>Identificar carencias de la población en las áreas de educación, salud, vivienda, trabajo e ingresos.</a:t>
            </a:r>
          </a:p>
          <a:p>
            <a:pPr lvl="0"/>
            <a:r>
              <a:rPr/>
              <a:t>Evaluar brechas de pobreza por ingresos y carencias entre distintos grupos de la población como niños, niñas y adolescentes; jóvenes; personas mayores; mujeres; pueblos indígenas; migrantes; entre otros.</a:t>
            </a:r>
          </a:p>
          <a:p>
            <a:pPr lvl="0"/>
            <a:r>
              <a:rPr/>
              <a:t>Evaluar brechas de pobreza por ingresos y carencias entre zonas urbanas y rurales, y entre territorios.</a:t>
            </a:r>
          </a:p>
          <a:p>
            <a:pPr lvl="0"/>
            <a:r>
              <a:rPr/>
              <a:t>Estimar cobertura, focalización y distribución del gasto fiscal de los principales subsidios monetarios de alcance nacional entre los hogares, para evaluar su impacto.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Impact Area 2</a:t>
            </a:r>
          </a:p>
        </p:txBody>
      </p:sp>
      <p:grpSp xmlns:pic="http://schemas.openxmlformats.org/drawingml/2006/picture">
        <p:nvGrpSpPr>
          <p:cNvPr id="3" name="grp2"/>
          <p:cNvGrpSpPr/>
          <p:nvPr/>
        </p:nvGrpSpPr>
        <p:grpSpPr>
          <a:xfrm>
            <a:off x="228600" y="1737359"/>
            <a:ext cx="11731752" cy="4114800"/>
            <a:chOff x="228600" y="1737359"/>
            <a:chExt cx="11731752" cy="4114800"/>
          </a:xfrm>
        </p:grpSpPr>
        <p:sp>
          <p:nvSpPr>
            <p:cNvPr id="4" name="pl4"/>
            <p:cNvSpPr/>
            <p:nvPr/>
          </p:nvSpPr>
          <p:spPr>
            <a:xfrm>
              <a:off x="3557799" y="4478708"/>
              <a:ext cx="8212763" cy="0"/>
            </a:xfrm>
            <a:custGeom>
              <a:avLst/>
              <a:pathLst>
                <a:path w="8212763" h="0">
                  <a:moveTo>
                    <a:pt x="0" y="0"/>
                  </a:moveTo>
                  <a:lnTo>
                    <a:pt x="8212763" y="0"/>
                  </a:lnTo>
                  <a:lnTo>
                    <a:pt x="8212763" y="0"/>
                  </a:lnTo>
                </a:path>
              </a:pathLst>
            </a:custGeom>
            <a:ln w="6775" cap="flat">
              <a:solidFill>
                <a:srgbClr val="CCCCCC">
                  <a:alpha val="100000"/>
                </a:srgbClr>
              </a:solidFill>
              <a:prstDash val="solid"/>
              <a:round/>
            </a:ln>
          </p:spPr>
          <p:txBody>
            <a:bodyPr/>
            <a:lstStyle/>
            <a:p/>
          </p:txBody>
        </p:sp>
        <p:sp>
          <p:nvSpPr>
            <p:cNvPr id="5" name="pl5"/>
            <p:cNvSpPr/>
            <p:nvPr/>
          </p:nvSpPr>
          <p:spPr>
            <a:xfrm>
              <a:off x="3557799" y="3613193"/>
              <a:ext cx="8212763" cy="0"/>
            </a:xfrm>
            <a:custGeom>
              <a:avLst/>
              <a:pathLst>
                <a:path w="8212763" h="0">
                  <a:moveTo>
                    <a:pt x="0" y="0"/>
                  </a:moveTo>
                  <a:lnTo>
                    <a:pt x="8212763" y="0"/>
                  </a:lnTo>
                  <a:lnTo>
                    <a:pt x="8212763" y="0"/>
                  </a:lnTo>
                </a:path>
              </a:pathLst>
            </a:custGeom>
            <a:ln w="6775" cap="flat">
              <a:solidFill>
                <a:srgbClr val="CCCCCC">
                  <a:alpha val="100000"/>
                </a:srgbClr>
              </a:solidFill>
              <a:prstDash val="solid"/>
              <a:round/>
            </a:ln>
          </p:spPr>
          <p:txBody>
            <a:bodyPr/>
            <a:lstStyle/>
            <a:p/>
          </p:txBody>
        </p:sp>
        <p:sp>
          <p:nvSpPr>
            <p:cNvPr id="6" name="pl6"/>
            <p:cNvSpPr/>
            <p:nvPr/>
          </p:nvSpPr>
          <p:spPr>
            <a:xfrm>
              <a:off x="3931107"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7" name="pl7"/>
            <p:cNvSpPr/>
            <p:nvPr/>
          </p:nvSpPr>
          <p:spPr>
            <a:xfrm>
              <a:off x="7664181"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8" name="pl8"/>
            <p:cNvSpPr/>
            <p:nvPr/>
          </p:nvSpPr>
          <p:spPr>
            <a:xfrm>
              <a:off x="11397256"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9" name="pt9"/>
            <p:cNvSpPr/>
            <p:nvPr/>
          </p:nvSpPr>
          <p:spPr>
            <a:xfrm>
              <a:off x="4680645" y="358836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0" name="pt10"/>
            <p:cNvSpPr/>
            <p:nvPr/>
          </p:nvSpPr>
          <p:spPr>
            <a:xfrm>
              <a:off x="4745735" y="3588367"/>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11" name="pt11"/>
            <p:cNvSpPr/>
            <p:nvPr/>
          </p:nvSpPr>
          <p:spPr>
            <a:xfrm>
              <a:off x="11299057" y="445388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10747320" y="4453882"/>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13" name="tx13"/>
            <p:cNvSpPr/>
            <p:nvPr/>
          </p:nvSpPr>
          <p:spPr>
            <a:xfrm>
              <a:off x="4482774" y="3711568"/>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10.4%</a:t>
              </a:r>
            </a:p>
          </p:txBody>
        </p:sp>
        <p:sp>
          <p:nvSpPr>
            <p:cNvPr id="14" name="tx14"/>
            <p:cNvSpPr/>
            <p:nvPr/>
          </p:nvSpPr>
          <p:spPr>
            <a:xfrm>
              <a:off x="4547864" y="3379388"/>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11.2%</a:t>
              </a:r>
            </a:p>
          </p:txBody>
        </p:sp>
        <p:sp>
          <p:nvSpPr>
            <p:cNvPr id="15" name="tx15"/>
            <p:cNvSpPr/>
            <p:nvPr/>
          </p:nvSpPr>
          <p:spPr>
            <a:xfrm>
              <a:off x="11101186" y="4577083"/>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99.0%</a:t>
              </a:r>
            </a:p>
          </p:txBody>
        </p:sp>
        <p:sp>
          <p:nvSpPr>
            <p:cNvPr id="16" name="tx16"/>
            <p:cNvSpPr/>
            <p:nvPr/>
          </p:nvSpPr>
          <p:spPr>
            <a:xfrm>
              <a:off x="10549449" y="4244903"/>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91.6%</a:t>
              </a:r>
            </a:p>
          </p:txBody>
        </p:sp>
        <p:sp>
          <p:nvSpPr>
            <p:cNvPr id="17" name="tx17"/>
            <p:cNvSpPr/>
            <p:nvPr/>
          </p:nvSpPr>
          <p:spPr>
            <a:xfrm>
              <a:off x="734290" y="4294177"/>
              <a:ext cx="2733886"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2.3 Proportion of PoC with access to</a:t>
              </a:r>
            </a:p>
          </p:txBody>
        </p:sp>
        <p:sp>
          <p:nvSpPr>
            <p:cNvPr id="18" name="tx18"/>
            <p:cNvSpPr/>
            <p:nvPr/>
          </p:nvSpPr>
          <p:spPr>
            <a:xfrm>
              <a:off x="2365648" y="4504743"/>
              <a:ext cx="1102529"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health services</a:t>
              </a:r>
            </a:p>
          </p:txBody>
        </p:sp>
        <p:sp>
          <p:nvSpPr>
            <p:cNvPr id="19" name="tx19"/>
            <p:cNvSpPr/>
            <p:nvPr/>
          </p:nvSpPr>
          <p:spPr>
            <a:xfrm>
              <a:off x="612794" y="3426799"/>
              <a:ext cx="2855383" cy="155617"/>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2.1 Proportion of PoC living below the</a:t>
              </a:r>
            </a:p>
          </p:txBody>
        </p:sp>
        <p:sp>
          <p:nvSpPr>
            <p:cNvPr id="20" name="tx20"/>
            <p:cNvSpPr/>
            <p:nvPr/>
          </p:nvSpPr>
          <p:spPr>
            <a:xfrm>
              <a:off x="1945024" y="3611542"/>
              <a:ext cx="1523153"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national poverty line</a:t>
              </a:r>
            </a:p>
          </p:txBody>
        </p:sp>
        <p:sp>
          <p:nvSpPr>
            <p:cNvPr id="21" name="pl21"/>
            <p:cNvSpPr/>
            <p:nvPr/>
          </p:nvSpPr>
          <p:spPr>
            <a:xfrm>
              <a:off x="3557799" y="4998016"/>
              <a:ext cx="8212763" cy="0"/>
            </a:xfrm>
            <a:custGeom>
              <a:avLst/>
              <a:pathLst>
                <a:path w="8212763" h="0">
                  <a:moveTo>
                    <a:pt x="0" y="0"/>
                  </a:moveTo>
                  <a:lnTo>
                    <a:pt x="8212763" y="0"/>
                  </a:lnTo>
                </a:path>
              </a:pathLst>
            </a:custGeom>
            <a:ln w="13550" cap="sq">
              <a:solidFill>
                <a:srgbClr val="191919">
                  <a:alpha val="100000"/>
                </a:srgbClr>
              </a:solidFill>
              <a:prstDash val="solid"/>
              <a:round/>
            </a:ln>
          </p:spPr>
          <p:txBody>
            <a:bodyPr/>
            <a:lstStyle/>
            <a:p/>
          </p:txBody>
        </p:sp>
        <p:sp>
          <p:nvSpPr>
            <p:cNvPr id="22" name="tx22"/>
            <p:cNvSpPr/>
            <p:nvPr/>
          </p:nvSpPr>
          <p:spPr>
            <a:xfrm>
              <a:off x="3814140" y="5084845"/>
              <a:ext cx="233933"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0%</a:t>
              </a:r>
            </a:p>
          </p:txBody>
        </p:sp>
        <p:sp>
          <p:nvSpPr>
            <p:cNvPr id="23" name="tx23"/>
            <p:cNvSpPr/>
            <p:nvPr/>
          </p:nvSpPr>
          <p:spPr>
            <a:xfrm>
              <a:off x="7498108" y="5084845"/>
              <a:ext cx="332147"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50%</a:t>
              </a:r>
            </a:p>
          </p:txBody>
        </p:sp>
        <p:sp>
          <p:nvSpPr>
            <p:cNvPr id="24" name="tx24"/>
            <p:cNvSpPr/>
            <p:nvPr/>
          </p:nvSpPr>
          <p:spPr>
            <a:xfrm>
              <a:off x="11182075" y="5084845"/>
              <a:ext cx="430360"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100%</a:t>
              </a:r>
            </a:p>
          </p:txBody>
        </p:sp>
        <p:sp>
          <p:nvSpPr>
            <p:cNvPr id="25" name="tx25"/>
            <p:cNvSpPr/>
            <p:nvPr/>
          </p:nvSpPr>
          <p:spPr>
            <a:xfrm>
              <a:off x="7341178" y="5278489"/>
              <a:ext cx="646006" cy="124883"/>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666666">
                      <a:alpha val="100000"/>
                    </a:srgbClr>
                  </a:solidFill>
                  <a:latin typeface="Lato"/>
                  <a:cs typeface="Lato"/>
                </a:rPr>
                <a:t>Estimate</a:t>
              </a:r>
            </a:p>
          </p:txBody>
        </p:sp>
        <p:sp>
          <p:nvSpPr>
            <p:cNvPr id="26" name="pt26"/>
            <p:cNvSpPr/>
            <p:nvPr/>
          </p:nvSpPr>
          <p:spPr>
            <a:xfrm>
              <a:off x="3741740" y="27653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tx27"/>
            <p:cNvSpPr/>
            <p:nvPr/>
          </p:nvSpPr>
          <p:spPr>
            <a:xfrm>
              <a:off x="3723608" y="2760819"/>
              <a:ext cx="85915" cy="80507"/>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a</a:t>
              </a:r>
            </a:p>
          </p:txBody>
        </p:sp>
        <p:sp>
          <p:nvSpPr>
            <p:cNvPr id="28" name="pt28"/>
            <p:cNvSpPr/>
            <p:nvPr/>
          </p:nvSpPr>
          <p:spPr>
            <a:xfrm>
              <a:off x="4788856" y="2765397"/>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29" name="tx29"/>
            <p:cNvSpPr/>
            <p:nvPr/>
          </p:nvSpPr>
          <p:spPr>
            <a:xfrm>
              <a:off x="4770724" y="2760819"/>
              <a:ext cx="85915" cy="80507"/>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a</a:t>
              </a:r>
            </a:p>
          </p:txBody>
        </p:sp>
        <p:sp>
          <p:nvSpPr>
            <p:cNvPr id="30" name="tx30"/>
            <p:cNvSpPr/>
            <p:nvPr/>
          </p:nvSpPr>
          <p:spPr>
            <a:xfrm>
              <a:off x="3975333" y="2724817"/>
              <a:ext cx="629581"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Chileans</a:t>
              </a:r>
            </a:p>
          </p:txBody>
        </p:sp>
        <p:sp>
          <p:nvSpPr>
            <p:cNvPr id="31" name="tx31"/>
            <p:cNvSpPr/>
            <p:nvPr/>
          </p:nvSpPr>
          <p:spPr>
            <a:xfrm>
              <a:off x="5022449" y="2724817"/>
              <a:ext cx="940223"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Venezuelans</a:t>
              </a:r>
            </a:p>
          </p:txBody>
        </p:sp>
        <p:sp>
          <p:nvSpPr>
            <p:cNvPr id="32" name="tx32"/>
            <p:cNvSpPr/>
            <p:nvPr/>
          </p:nvSpPr>
          <p:spPr>
            <a:xfrm>
              <a:off x="418388" y="2213463"/>
              <a:ext cx="3620262" cy="175069"/>
            </a:xfrm>
            <a:prstGeom prst="rect">
              <a:avLst/>
            </a:prstGeom>
            <a:noFill/>
          </p:spPr>
          <p:txBody>
            <a:bodyPr lIns="0" rIns="0" tIns="0" bIns="0" anchorCtr="1" anchor="ctr" wrap="none"/>
            <a:lstStyle/>
            <a:p>
              <a:pPr algn="l" marL="0" marR="0" indent="0">
                <a:lnSpc>
                  <a:spcPts val="1500"/>
                </a:lnSpc>
                <a:spcBef>
                  <a:spcPts val="0"/>
                </a:spcBef>
                <a:spcAft>
                  <a:spcPts val="0"/>
                </a:spcAft>
              </a:pPr>
              <a:r>
                <a:rPr sz="1500">
                  <a:solidFill>
                    <a:srgbClr val="191919">
                      <a:alpha val="100000"/>
                    </a:srgbClr>
                  </a:solidFill>
                  <a:latin typeface="Lato"/>
                  <a:cs typeface="Lato"/>
                </a:rPr>
                <a:t>Realizing Basic Rights in Safe Environments</a:t>
              </a:r>
            </a:p>
          </p:txBody>
        </p:sp>
        <p:sp>
          <p:nvSpPr>
            <p:cNvPr id="33" name="tx33"/>
            <p:cNvSpPr/>
            <p:nvPr/>
          </p:nvSpPr>
          <p:spPr>
            <a:xfrm>
              <a:off x="418388" y="1882571"/>
              <a:ext cx="1649983" cy="228219"/>
            </a:xfrm>
            <a:prstGeom prst="rect">
              <a:avLst/>
            </a:prstGeom>
            <a:noFill/>
          </p:spPr>
          <p:txBody>
            <a:bodyPr lIns="0" rIns="0" tIns="0" bIns="0" anchorCtr="1" anchor="ctr" wrap="none"/>
            <a:lstStyle/>
            <a:p>
              <a:pPr algn="l" marL="0" marR="0" indent="0">
                <a:lnSpc>
                  <a:spcPts val="2000"/>
                </a:lnSpc>
                <a:spcBef>
                  <a:spcPts val="0"/>
                </a:spcBef>
                <a:spcAft>
                  <a:spcPts val="0"/>
                </a:spcAft>
              </a:pPr>
              <a:r>
                <a:rPr sz="2000" b="1">
                  <a:solidFill>
                    <a:srgbClr val="000000">
                      <a:alpha val="100000"/>
                    </a:srgbClr>
                  </a:solidFill>
                  <a:latin typeface="Lato"/>
                  <a:cs typeface="Lato"/>
                </a:rPr>
                <a:t>Impact Area 2:</a:t>
              </a:r>
            </a:p>
          </p:txBody>
        </p:sp>
        <p:sp>
          <p:nvSpPr>
            <p:cNvPr id="34" name="tx34"/>
            <p:cNvSpPr/>
            <p:nvPr/>
          </p:nvSpPr>
          <p:spPr>
            <a:xfrm>
              <a:off x="418388" y="5498721"/>
              <a:ext cx="4510711" cy="136609"/>
            </a:xfrm>
            <a:prstGeom prst="rect">
              <a:avLst/>
            </a:prstGeom>
            <a:noFill/>
          </p:spPr>
          <p:txBody>
            <a:bodyPr lIns="0" rIns="0" tIns="0" bIns="0" anchorCtr="1" anchor="ctr" wrap="none"/>
            <a:lstStyle/>
            <a:p>
              <a:pPr algn="l" marL="0" marR="0" indent="0">
                <a:lnSpc>
                  <a:spcPts val="1166"/>
                </a:lnSpc>
                <a:spcBef>
                  <a:spcPts val="0"/>
                </a:spcBef>
                <a:spcAft>
                  <a:spcPts val="0"/>
                </a:spcAft>
              </a:pPr>
              <a:r>
                <a:rPr sz="1166">
                  <a:solidFill>
                    <a:srgbClr val="666666">
                      <a:alpha val="100000"/>
                    </a:srgbClr>
                  </a:solidFill>
                  <a:latin typeface="Lato"/>
                  <a:cs typeface="Lato"/>
                </a:rPr>
                <a:t>Encuesta de Caracterización Socioeconómica Nacional (CASEN) 2020</a:t>
              </a:r>
            </a:p>
          </p:txBody>
        </p:sp>
      </p:gr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Impact Area 3</a:t>
            </a:r>
          </a:p>
        </p:txBody>
      </p:sp>
      <p:grpSp xmlns:pic="http://schemas.openxmlformats.org/drawingml/2006/picture">
        <p:nvGrpSpPr>
          <p:cNvPr id="3" name="grp2"/>
          <p:cNvGrpSpPr/>
          <p:nvPr/>
        </p:nvGrpSpPr>
        <p:grpSpPr>
          <a:xfrm>
            <a:off x="228600" y="1737359"/>
            <a:ext cx="11731752" cy="4114800"/>
            <a:chOff x="228600" y="1737359"/>
            <a:chExt cx="11731752" cy="4114800"/>
          </a:xfrm>
        </p:grpSpPr>
        <p:sp>
          <p:nvSpPr>
            <p:cNvPr id="4" name="pl4"/>
            <p:cNvSpPr/>
            <p:nvPr/>
          </p:nvSpPr>
          <p:spPr>
            <a:xfrm>
              <a:off x="3261127" y="4478708"/>
              <a:ext cx="8509435" cy="0"/>
            </a:xfrm>
            <a:custGeom>
              <a:avLst/>
              <a:pathLst>
                <a:path w="8509435" h="0">
                  <a:moveTo>
                    <a:pt x="0" y="0"/>
                  </a:moveTo>
                  <a:lnTo>
                    <a:pt x="8509435" y="0"/>
                  </a:lnTo>
                  <a:lnTo>
                    <a:pt x="8509435" y="0"/>
                  </a:lnTo>
                </a:path>
              </a:pathLst>
            </a:custGeom>
            <a:ln w="6775" cap="flat">
              <a:solidFill>
                <a:srgbClr val="CCCCCC">
                  <a:alpha val="100000"/>
                </a:srgbClr>
              </a:solidFill>
              <a:prstDash val="solid"/>
              <a:round/>
            </a:ln>
          </p:spPr>
          <p:txBody>
            <a:bodyPr/>
            <a:lstStyle/>
            <a:p/>
          </p:txBody>
        </p:sp>
        <p:sp>
          <p:nvSpPr>
            <p:cNvPr id="5" name="pl5"/>
            <p:cNvSpPr/>
            <p:nvPr/>
          </p:nvSpPr>
          <p:spPr>
            <a:xfrm>
              <a:off x="3261127" y="3613193"/>
              <a:ext cx="8509435" cy="0"/>
            </a:xfrm>
            <a:custGeom>
              <a:avLst/>
              <a:pathLst>
                <a:path w="8509435" h="0">
                  <a:moveTo>
                    <a:pt x="0" y="0"/>
                  </a:moveTo>
                  <a:lnTo>
                    <a:pt x="8509435" y="0"/>
                  </a:lnTo>
                  <a:lnTo>
                    <a:pt x="8509435" y="0"/>
                  </a:lnTo>
                </a:path>
              </a:pathLst>
            </a:custGeom>
            <a:ln w="6775" cap="flat">
              <a:solidFill>
                <a:srgbClr val="CCCCCC">
                  <a:alpha val="100000"/>
                </a:srgbClr>
              </a:solidFill>
              <a:prstDash val="solid"/>
              <a:round/>
            </a:ln>
          </p:spPr>
          <p:txBody>
            <a:bodyPr/>
            <a:lstStyle/>
            <a:p/>
          </p:txBody>
        </p:sp>
        <p:sp>
          <p:nvSpPr>
            <p:cNvPr id="6" name="pl6"/>
            <p:cNvSpPr/>
            <p:nvPr/>
          </p:nvSpPr>
          <p:spPr>
            <a:xfrm>
              <a:off x="3647920"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7" name="pl7"/>
            <p:cNvSpPr/>
            <p:nvPr/>
          </p:nvSpPr>
          <p:spPr>
            <a:xfrm>
              <a:off x="7515845"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8" name="pl8"/>
            <p:cNvSpPr/>
            <p:nvPr/>
          </p:nvSpPr>
          <p:spPr>
            <a:xfrm>
              <a:off x="11383771"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9" name="pt9"/>
            <p:cNvSpPr/>
            <p:nvPr/>
          </p:nvSpPr>
          <p:spPr>
            <a:xfrm>
              <a:off x="11200186" y="358836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0" name="pt10"/>
            <p:cNvSpPr/>
            <p:nvPr/>
          </p:nvSpPr>
          <p:spPr>
            <a:xfrm>
              <a:off x="10518818" y="3588367"/>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11" name="pt11"/>
            <p:cNvSpPr/>
            <p:nvPr/>
          </p:nvSpPr>
          <p:spPr>
            <a:xfrm>
              <a:off x="10216413" y="445388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2" name="pt12"/>
            <p:cNvSpPr/>
            <p:nvPr/>
          </p:nvSpPr>
          <p:spPr>
            <a:xfrm>
              <a:off x="9674235" y="4453882"/>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13" name="tx13"/>
            <p:cNvSpPr/>
            <p:nvPr/>
          </p:nvSpPr>
          <p:spPr>
            <a:xfrm>
              <a:off x="11002316" y="3711568"/>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97.9%</a:t>
              </a:r>
            </a:p>
          </p:txBody>
        </p:sp>
        <p:sp>
          <p:nvSpPr>
            <p:cNvPr id="14" name="tx14"/>
            <p:cNvSpPr/>
            <p:nvPr/>
          </p:nvSpPr>
          <p:spPr>
            <a:xfrm>
              <a:off x="10320947" y="3379388"/>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89.1%</a:t>
              </a:r>
            </a:p>
          </p:txBody>
        </p:sp>
        <p:sp>
          <p:nvSpPr>
            <p:cNvPr id="15" name="tx15"/>
            <p:cNvSpPr/>
            <p:nvPr/>
          </p:nvSpPr>
          <p:spPr>
            <a:xfrm>
              <a:off x="10018543" y="4577083"/>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85.2%</a:t>
              </a:r>
            </a:p>
          </p:txBody>
        </p:sp>
        <p:sp>
          <p:nvSpPr>
            <p:cNvPr id="16" name="tx16"/>
            <p:cNvSpPr/>
            <p:nvPr/>
          </p:nvSpPr>
          <p:spPr>
            <a:xfrm>
              <a:off x="9476364" y="4244903"/>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78.2%</a:t>
              </a:r>
            </a:p>
          </p:txBody>
        </p:sp>
        <p:sp>
          <p:nvSpPr>
            <p:cNvPr id="17" name="tx17"/>
            <p:cNvSpPr/>
            <p:nvPr/>
          </p:nvSpPr>
          <p:spPr>
            <a:xfrm>
              <a:off x="612794" y="4294177"/>
              <a:ext cx="2558711"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3.2b Proportion of PoC enrolled in</a:t>
              </a:r>
            </a:p>
          </p:txBody>
        </p:sp>
        <p:sp>
          <p:nvSpPr>
            <p:cNvPr id="18" name="tx18"/>
            <p:cNvSpPr/>
            <p:nvPr/>
          </p:nvSpPr>
          <p:spPr>
            <a:xfrm>
              <a:off x="1630656" y="4477057"/>
              <a:ext cx="1540848"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secondary education</a:t>
              </a:r>
            </a:p>
          </p:txBody>
        </p:sp>
        <p:sp>
          <p:nvSpPr>
            <p:cNvPr id="19" name="tx19"/>
            <p:cNvSpPr/>
            <p:nvPr/>
          </p:nvSpPr>
          <p:spPr>
            <a:xfrm>
              <a:off x="623462" y="3428662"/>
              <a:ext cx="2548043"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3.2a Proportion of PoC enrolled in</a:t>
              </a:r>
            </a:p>
          </p:txBody>
        </p:sp>
        <p:sp>
          <p:nvSpPr>
            <p:cNvPr id="20" name="tx20"/>
            <p:cNvSpPr/>
            <p:nvPr/>
          </p:nvSpPr>
          <p:spPr>
            <a:xfrm>
              <a:off x="1823104" y="3611542"/>
              <a:ext cx="1348401"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primary education</a:t>
              </a:r>
            </a:p>
          </p:txBody>
        </p:sp>
        <p:sp>
          <p:nvSpPr>
            <p:cNvPr id="21" name="pl21"/>
            <p:cNvSpPr/>
            <p:nvPr/>
          </p:nvSpPr>
          <p:spPr>
            <a:xfrm>
              <a:off x="3261127" y="4998016"/>
              <a:ext cx="8509435" cy="0"/>
            </a:xfrm>
            <a:custGeom>
              <a:avLst/>
              <a:pathLst>
                <a:path w="8509435" h="0">
                  <a:moveTo>
                    <a:pt x="0" y="0"/>
                  </a:moveTo>
                  <a:lnTo>
                    <a:pt x="8509435" y="0"/>
                  </a:lnTo>
                </a:path>
              </a:pathLst>
            </a:custGeom>
            <a:ln w="13550" cap="sq">
              <a:solidFill>
                <a:srgbClr val="191919">
                  <a:alpha val="100000"/>
                </a:srgbClr>
              </a:solidFill>
              <a:prstDash val="solid"/>
              <a:round/>
            </a:ln>
          </p:spPr>
          <p:txBody>
            <a:bodyPr/>
            <a:lstStyle/>
            <a:p/>
          </p:txBody>
        </p:sp>
        <p:sp>
          <p:nvSpPr>
            <p:cNvPr id="22" name="tx22"/>
            <p:cNvSpPr/>
            <p:nvPr/>
          </p:nvSpPr>
          <p:spPr>
            <a:xfrm>
              <a:off x="3530953" y="5084845"/>
              <a:ext cx="233933"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0%</a:t>
              </a:r>
            </a:p>
          </p:txBody>
        </p:sp>
        <p:sp>
          <p:nvSpPr>
            <p:cNvPr id="23" name="tx23"/>
            <p:cNvSpPr/>
            <p:nvPr/>
          </p:nvSpPr>
          <p:spPr>
            <a:xfrm>
              <a:off x="7349772" y="5084845"/>
              <a:ext cx="332147"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50%</a:t>
              </a:r>
            </a:p>
          </p:txBody>
        </p:sp>
        <p:sp>
          <p:nvSpPr>
            <p:cNvPr id="24" name="tx24"/>
            <p:cNvSpPr/>
            <p:nvPr/>
          </p:nvSpPr>
          <p:spPr>
            <a:xfrm>
              <a:off x="11168590" y="5084845"/>
              <a:ext cx="430360"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100%</a:t>
              </a:r>
            </a:p>
          </p:txBody>
        </p:sp>
        <p:sp>
          <p:nvSpPr>
            <p:cNvPr id="25" name="tx25"/>
            <p:cNvSpPr/>
            <p:nvPr/>
          </p:nvSpPr>
          <p:spPr>
            <a:xfrm>
              <a:off x="7192842" y="5278489"/>
              <a:ext cx="646006" cy="124883"/>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666666">
                      <a:alpha val="100000"/>
                    </a:srgbClr>
                  </a:solidFill>
                  <a:latin typeface="Lato"/>
                  <a:cs typeface="Lato"/>
                </a:rPr>
                <a:t>Estimate</a:t>
              </a:r>
            </a:p>
          </p:txBody>
        </p:sp>
        <p:sp>
          <p:nvSpPr>
            <p:cNvPr id="26" name="pt26"/>
            <p:cNvSpPr/>
            <p:nvPr/>
          </p:nvSpPr>
          <p:spPr>
            <a:xfrm>
              <a:off x="3445068" y="27653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27" name="tx27"/>
            <p:cNvSpPr/>
            <p:nvPr/>
          </p:nvSpPr>
          <p:spPr>
            <a:xfrm>
              <a:off x="3426936" y="2760819"/>
              <a:ext cx="85915" cy="80507"/>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a</a:t>
              </a:r>
            </a:p>
          </p:txBody>
        </p:sp>
        <p:sp>
          <p:nvSpPr>
            <p:cNvPr id="28" name="pt28"/>
            <p:cNvSpPr/>
            <p:nvPr/>
          </p:nvSpPr>
          <p:spPr>
            <a:xfrm>
              <a:off x="4492184" y="2765397"/>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29" name="tx29"/>
            <p:cNvSpPr/>
            <p:nvPr/>
          </p:nvSpPr>
          <p:spPr>
            <a:xfrm>
              <a:off x="4474052" y="2760819"/>
              <a:ext cx="85915" cy="80507"/>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a</a:t>
              </a:r>
            </a:p>
          </p:txBody>
        </p:sp>
        <p:sp>
          <p:nvSpPr>
            <p:cNvPr id="30" name="tx30"/>
            <p:cNvSpPr/>
            <p:nvPr/>
          </p:nvSpPr>
          <p:spPr>
            <a:xfrm>
              <a:off x="3678661" y="2724817"/>
              <a:ext cx="629581"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Chileans</a:t>
              </a:r>
            </a:p>
          </p:txBody>
        </p:sp>
        <p:sp>
          <p:nvSpPr>
            <p:cNvPr id="31" name="tx31"/>
            <p:cNvSpPr/>
            <p:nvPr/>
          </p:nvSpPr>
          <p:spPr>
            <a:xfrm>
              <a:off x="4725777" y="2724817"/>
              <a:ext cx="940223"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Venezuelans</a:t>
              </a:r>
            </a:p>
          </p:txBody>
        </p:sp>
        <p:sp>
          <p:nvSpPr>
            <p:cNvPr id="32" name="tx32"/>
            <p:cNvSpPr/>
            <p:nvPr/>
          </p:nvSpPr>
          <p:spPr>
            <a:xfrm>
              <a:off x="418388" y="2213463"/>
              <a:ext cx="4826889" cy="175069"/>
            </a:xfrm>
            <a:prstGeom prst="rect">
              <a:avLst/>
            </a:prstGeom>
            <a:noFill/>
          </p:spPr>
          <p:txBody>
            <a:bodyPr lIns="0" rIns="0" tIns="0" bIns="0" anchorCtr="1" anchor="ctr" wrap="none"/>
            <a:lstStyle/>
            <a:p>
              <a:pPr algn="l" marL="0" marR="0" indent="0">
                <a:lnSpc>
                  <a:spcPts val="1500"/>
                </a:lnSpc>
                <a:spcBef>
                  <a:spcPts val="0"/>
                </a:spcBef>
                <a:spcAft>
                  <a:spcPts val="0"/>
                </a:spcAft>
              </a:pPr>
              <a:r>
                <a:rPr sz="1500">
                  <a:solidFill>
                    <a:srgbClr val="191919">
                      <a:alpha val="100000"/>
                    </a:srgbClr>
                  </a:solidFill>
                  <a:latin typeface="Lato"/>
                  <a:cs typeface="Lato"/>
                </a:rPr>
                <a:t>Empowering Communities and Achieving Gender Equality</a:t>
              </a:r>
            </a:p>
          </p:txBody>
        </p:sp>
        <p:sp>
          <p:nvSpPr>
            <p:cNvPr id="33" name="tx33"/>
            <p:cNvSpPr/>
            <p:nvPr/>
          </p:nvSpPr>
          <p:spPr>
            <a:xfrm>
              <a:off x="418388" y="1882571"/>
              <a:ext cx="1649983" cy="228219"/>
            </a:xfrm>
            <a:prstGeom prst="rect">
              <a:avLst/>
            </a:prstGeom>
            <a:noFill/>
          </p:spPr>
          <p:txBody>
            <a:bodyPr lIns="0" rIns="0" tIns="0" bIns="0" anchorCtr="1" anchor="ctr" wrap="none"/>
            <a:lstStyle/>
            <a:p>
              <a:pPr algn="l" marL="0" marR="0" indent="0">
                <a:lnSpc>
                  <a:spcPts val="2000"/>
                </a:lnSpc>
                <a:spcBef>
                  <a:spcPts val="0"/>
                </a:spcBef>
                <a:spcAft>
                  <a:spcPts val="0"/>
                </a:spcAft>
              </a:pPr>
              <a:r>
                <a:rPr sz="2000" b="1">
                  <a:solidFill>
                    <a:srgbClr val="000000">
                      <a:alpha val="100000"/>
                    </a:srgbClr>
                  </a:solidFill>
                  <a:latin typeface="Lato"/>
                  <a:cs typeface="Lato"/>
                </a:rPr>
                <a:t>Impact Area 3:</a:t>
              </a:r>
            </a:p>
          </p:txBody>
        </p:sp>
        <p:sp>
          <p:nvSpPr>
            <p:cNvPr id="34" name="tx34"/>
            <p:cNvSpPr/>
            <p:nvPr/>
          </p:nvSpPr>
          <p:spPr>
            <a:xfrm>
              <a:off x="418388" y="5498721"/>
              <a:ext cx="3820403" cy="136609"/>
            </a:xfrm>
            <a:prstGeom prst="rect">
              <a:avLst/>
            </a:prstGeom>
            <a:noFill/>
          </p:spPr>
          <p:txBody>
            <a:bodyPr lIns="0" rIns="0" tIns="0" bIns="0" anchorCtr="1" anchor="ctr" wrap="none"/>
            <a:lstStyle/>
            <a:p>
              <a:pPr algn="l" marL="0" marR="0" indent="0">
                <a:lnSpc>
                  <a:spcPts val="1166"/>
                </a:lnSpc>
                <a:spcBef>
                  <a:spcPts val="0"/>
                </a:spcBef>
                <a:spcAft>
                  <a:spcPts val="0"/>
                </a:spcAft>
              </a:pPr>
              <a:r>
                <a:rPr sz="1166">
                  <a:solidFill>
                    <a:srgbClr val="666666">
                      <a:alpha val="100000"/>
                    </a:srgbClr>
                  </a:solidFill>
                  <a:latin typeface="Lato"/>
                  <a:cs typeface="Lato"/>
                </a:rPr>
                <a:t>Encuesta de Caracterización Socioecnómica (CASEN) 2020</a:t>
              </a:r>
            </a:p>
          </p:txBody>
        </p:sp>
      </p:gr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Outcome indicators</a:t>
            </a:r>
          </a:p>
        </p:txBody>
      </p:sp>
      <p:grpSp xmlns:pic="http://schemas.openxmlformats.org/drawingml/2006/picture">
        <p:nvGrpSpPr>
          <p:cNvPr id="3" name="grp2"/>
          <p:cNvGrpSpPr/>
          <p:nvPr/>
        </p:nvGrpSpPr>
        <p:grpSpPr>
          <a:xfrm>
            <a:off x="228600" y="1737359"/>
            <a:ext cx="11731752" cy="4114800"/>
            <a:chOff x="228600" y="1737359"/>
            <a:chExt cx="11731752" cy="4114800"/>
          </a:xfrm>
        </p:grpSpPr>
        <p:sp>
          <p:nvSpPr>
            <p:cNvPr id="4" name="pl4"/>
            <p:cNvSpPr/>
            <p:nvPr/>
          </p:nvSpPr>
          <p:spPr>
            <a:xfrm>
              <a:off x="3842449" y="4640992"/>
              <a:ext cx="7928114" cy="0"/>
            </a:xfrm>
            <a:custGeom>
              <a:avLst/>
              <a:pathLst>
                <a:path w="7928114" h="0">
                  <a:moveTo>
                    <a:pt x="0" y="0"/>
                  </a:moveTo>
                  <a:lnTo>
                    <a:pt x="7928114" y="0"/>
                  </a:lnTo>
                  <a:lnTo>
                    <a:pt x="7928114" y="0"/>
                  </a:lnTo>
                </a:path>
              </a:pathLst>
            </a:custGeom>
            <a:ln w="6775" cap="flat">
              <a:solidFill>
                <a:srgbClr val="CCCCCC">
                  <a:alpha val="100000"/>
                </a:srgbClr>
              </a:solidFill>
              <a:prstDash val="solid"/>
              <a:round/>
            </a:ln>
          </p:spPr>
          <p:txBody>
            <a:bodyPr/>
            <a:lstStyle/>
            <a:p/>
          </p:txBody>
        </p:sp>
        <p:sp>
          <p:nvSpPr>
            <p:cNvPr id="5" name="pl5"/>
            <p:cNvSpPr/>
            <p:nvPr/>
          </p:nvSpPr>
          <p:spPr>
            <a:xfrm>
              <a:off x="3842449" y="4045950"/>
              <a:ext cx="7928114" cy="0"/>
            </a:xfrm>
            <a:custGeom>
              <a:avLst/>
              <a:pathLst>
                <a:path w="7928114" h="0">
                  <a:moveTo>
                    <a:pt x="0" y="0"/>
                  </a:moveTo>
                  <a:lnTo>
                    <a:pt x="7928114" y="0"/>
                  </a:lnTo>
                  <a:lnTo>
                    <a:pt x="7928114" y="0"/>
                  </a:lnTo>
                </a:path>
              </a:pathLst>
            </a:custGeom>
            <a:ln w="6775" cap="flat">
              <a:solidFill>
                <a:srgbClr val="CCCCCC">
                  <a:alpha val="100000"/>
                </a:srgbClr>
              </a:solidFill>
              <a:prstDash val="solid"/>
              <a:round/>
            </a:ln>
          </p:spPr>
          <p:txBody>
            <a:bodyPr/>
            <a:lstStyle/>
            <a:p/>
          </p:txBody>
        </p:sp>
        <p:sp>
          <p:nvSpPr>
            <p:cNvPr id="6" name="pl6"/>
            <p:cNvSpPr/>
            <p:nvPr/>
          </p:nvSpPr>
          <p:spPr>
            <a:xfrm>
              <a:off x="3842449" y="3450909"/>
              <a:ext cx="7928114" cy="0"/>
            </a:xfrm>
            <a:custGeom>
              <a:avLst/>
              <a:pathLst>
                <a:path w="7928114" h="0">
                  <a:moveTo>
                    <a:pt x="0" y="0"/>
                  </a:moveTo>
                  <a:lnTo>
                    <a:pt x="7928114" y="0"/>
                  </a:lnTo>
                  <a:lnTo>
                    <a:pt x="7928114" y="0"/>
                  </a:lnTo>
                </a:path>
              </a:pathLst>
            </a:custGeom>
            <a:ln w="6775" cap="flat">
              <a:solidFill>
                <a:srgbClr val="CCCCCC">
                  <a:alpha val="100000"/>
                </a:srgbClr>
              </a:solidFill>
              <a:prstDash val="solid"/>
              <a:round/>
            </a:ln>
          </p:spPr>
          <p:txBody>
            <a:bodyPr/>
            <a:lstStyle/>
            <a:p/>
          </p:txBody>
        </p:sp>
        <p:sp>
          <p:nvSpPr>
            <p:cNvPr id="7" name="pl7"/>
            <p:cNvSpPr/>
            <p:nvPr/>
          </p:nvSpPr>
          <p:spPr>
            <a:xfrm>
              <a:off x="4202817"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8" name="pl8"/>
            <p:cNvSpPr/>
            <p:nvPr/>
          </p:nvSpPr>
          <p:spPr>
            <a:xfrm>
              <a:off x="7806506"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9" name="pl9"/>
            <p:cNvSpPr/>
            <p:nvPr/>
          </p:nvSpPr>
          <p:spPr>
            <a:xfrm>
              <a:off x="11410194" y="3093884"/>
              <a:ext cx="0" cy="1904132"/>
            </a:xfrm>
            <a:custGeom>
              <a:avLst/>
              <a:pathLst>
                <a:path w="0" h="1904132">
                  <a:moveTo>
                    <a:pt x="0" y="1904132"/>
                  </a:moveTo>
                  <a:lnTo>
                    <a:pt x="0" y="0"/>
                  </a:lnTo>
                  <a:lnTo>
                    <a:pt x="0" y="0"/>
                  </a:lnTo>
                </a:path>
              </a:pathLst>
            </a:custGeom>
            <a:ln w="6775" cap="flat">
              <a:solidFill>
                <a:srgbClr val="CCCCCC">
                  <a:alpha val="100000"/>
                </a:srgbClr>
              </a:solidFill>
              <a:prstDash val="solid"/>
              <a:round/>
            </a:ln>
          </p:spPr>
          <p:txBody>
            <a:bodyPr/>
            <a:lstStyle/>
            <a:p/>
          </p:txBody>
        </p:sp>
        <p:sp>
          <p:nvSpPr>
            <p:cNvPr id="10" name="pt10"/>
            <p:cNvSpPr/>
            <p:nvPr/>
          </p:nvSpPr>
          <p:spPr>
            <a:xfrm>
              <a:off x="11278080" y="34260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1" name="pt11"/>
            <p:cNvSpPr/>
            <p:nvPr/>
          </p:nvSpPr>
          <p:spPr>
            <a:xfrm>
              <a:off x="11329287" y="3426083"/>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12" name="pt12"/>
            <p:cNvSpPr/>
            <p:nvPr/>
          </p:nvSpPr>
          <p:spPr>
            <a:xfrm>
              <a:off x="5104013" y="461616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3" name="pt13"/>
            <p:cNvSpPr/>
            <p:nvPr/>
          </p:nvSpPr>
          <p:spPr>
            <a:xfrm>
              <a:off x="4709638" y="4616166"/>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14" name="pt14"/>
            <p:cNvSpPr/>
            <p:nvPr/>
          </p:nvSpPr>
          <p:spPr>
            <a:xfrm>
              <a:off x="9488170" y="402112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15" name="pt15"/>
            <p:cNvSpPr/>
            <p:nvPr/>
          </p:nvSpPr>
          <p:spPr>
            <a:xfrm>
              <a:off x="7903058" y="4021124"/>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16" name="tx16"/>
            <p:cNvSpPr/>
            <p:nvPr/>
          </p:nvSpPr>
          <p:spPr>
            <a:xfrm>
              <a:off x="11080209" y="3549284"/>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98.5%</a:t>
              </a:r>
            </a:p>
          </p:txBody>
        </p:sp>
        <p:sp>
          <p:nvSpPr>
            <p:cNvPr id="17" name="tx17"/>
            <p:cNvSpPr/>
            <p:nvPr/>
          </p:nvSpPr>
          <p:spPr>
            <a:xfrm>
              <a:off x="11131417" y="3217104"/>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99.2%</a:t>
              </a:r>
            </a:p>
          </p:txBody>
        </p:sp>
        <p:sp>
          <p:nvSpPr>
            <p:cNvPr id="18" name="tx18"/>
            <p:cNvSpPr/>
            <p:nvPr/>
          </p:nvSpPr>
          <p:spPr>
            <a:xfrm>
              <a:off x="4906142" y="4739367"/>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12.8%</a:t>
              </a:r>
            </a:p>
          </p:txBody>
        </p:sp>
        <p:sp>
          <p:nvSpPr>
            <p:cNvPr id="19" name="tx19"/>
            <p:cNvSpPr/>
            <p:nvPr/>
          </p:nvSpPr>
          <p:spPr>
            <a:xfrm>
              <a:off x="4556368" y="4407187"/>
              <a:ext cx="356191"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7.4%</a:t>
              </a:r>
            </a:p>
          </p:txBody>
        </p:sp>
        <p:sp>
          <p:nvSpPr>
            <p:cNvPr id="20" name="tx20"/>
            <p:cNvSpPr/>
            <p:nvPr/>
          </p:nvSpPr>
          <p:spPr>
            <a:xfrm>
              <a:off x="9290299" y="4144326"/>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73.7%</a:t>
              </a:r>
            </a:p>
          </p:txBody>
        </p:sp>
        <p:sp>
          <p:nvSpPr>
            <p:cNvPr id="21" name="tx21"/>
            <p:cNvSpPr/>
            <p:nvPr/>
          </p:nvSpPr>
          <p:spPr>
            <a:xfrm>
              <a:off x="7705187" y="3812146"/>
              <a:ext cx="445393" cy="106042"/>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51.7%</a:t>
              </a:r>
            </a:p>
          </p:txBody>
        </p:sp>
        <p:sp>
          <p:nvSpPr>
            <p:cNvPr id="22" name="tx22"/>
            <p:cNvSpPr/>
            <p:nvPr/>
          </p:nvSpPr>
          <p:spPr>
            <a:xfrm>
              <a:off x="612794" y="4447994"/>
              <a:ext cx="3140032" cy="1622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13.3 Proportion of PoC (working age) who</a:t>
              </a:r>
            </a:p>
          </p:txBody>
        </p:sp>
        <p:sp>
          <p:nvSpPr>
            <p:cNvPr id="23" name="tx23"/>
            <p:cNvSpPr/>
            <p:nvPr/>
          </p:nvSpPr>
          <p:spPr>
            <a:xfrm>
              <a:off x="2514322" y="4639341"/>
              <a:ext cx="1238504"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are unemployed.</a:t>
              </a:r>
            </a:p>
          </p:txBody>
        </p:sp>
        <p:sp>
          <p:nvSpPr>
            <p:cNvPr id="24" name="tx24"/>
            <p:cNvSpPr/>
            <p:nvPr/>
          </p:nvSpPr>
          <p:spPr>
            <a:xfrm>
              <a:off x="749276" y="3769979"/>
              <a:ext cx="3003549"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13.1. Proportion of PoC with an account</a:t>
              </a:r>
            </a:p>
          </p:txBody>
        </p:sp>
        <p:sp>
          <p:nvSpPr>
            <p:cNvPr id="25" name="tx25"/>
            <p:cNvSpPr/>
            <p:nvPr/>
          </p:nvSpPr>
          <p:spPr>
            <a:xfrm>
              <a:off x="968817" y="3980545"/>
              <a:ext cx="2784009"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at a bank or other financial institution</a:t>
              </a:r>
            </a:p>
          </p:txBody>
        </p:sp>
        <p:sp>
          <p:nvSpPr>
            <p:cNvPr id="26" name="tx26"/>
            <p:cNvSpPr/>
            <p:nvPr/>
          </p:nvSpPr>
          <p:spPr>
            <a:xfrm>
              <a:off x="727263" y="4135739"/>
              <a:ext cx="3025563"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or with a mobile-money-service provider</a:t>
              </a:r>
            </a:p>
          </p:txBody>
        </p:sp>
        <p:sp>
          <p:nvSpPr>
            <p:cNvPr id="27" name="tx27"/>
            <p:cNvSpPr/>
            <p:nvPr/>
          </p:nvSpPr>
          <p:spPr>
            <a:xfrm>
              <a:off x="1131377" y="3174938"/>
              <a:ext cx="2621449" cy="153754"/>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8.2 Proportion of PoC with primary</a:t>
              </a:r>
            </a:p>
          </p:txBody>
        </p:sp>
        <p:sp>
          <p:nvSpPr>
            <p:cNvPr id="28" name="tx28"/>
            <p:cNvSpPr/>
            <p:nvPr/>
          </p:nvSpPr>
          <p:spPr>
            <a:xfrm>
              <a:off x="1073719" y="3349351"/>
              <a:ext cx="2679107" cy="1622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reliance on clean (cooking) fuels and</a:t>
              </a:r>
            </a:p>
          </p:txBody>
        </p:sp>
        <p:sp>
          <p:nvSpPr>
            <p:cNvPr id="29" name="tx29"/>
            <p:cNvSpPr/>
            <p:nvPr/>
          </p:nvSpPr>
          <p:spPr>
            <a:xfrm>
              <a:off x="2925548" y="3538835"/>
              <a:ext cx="827278" cy="155617"/>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technology</a:t>
              </a:r>
            </a:p>
          </p:txBody>
        </p:sp>
        <p:sp>
          <p:nvSpPr>
            <p:cNvPr id="30" name="pl30"/>
            <p:cNvSpPr/>
            <p:nvPr/>
          </p:nvSpPr>
          <p:spPr>
            <a:xfrm>
              <a:off x="3842449" y="4998016"/>
              <a:ext cx="7928114" cy="0"/>
            </a:xfrm>
            <a:custGeom>
              <a:avLst/>
              <a:pathLst>
                <a:path w="7928114" h="0">
                  <a:moveTo>
                    <a:pt x="0" y="0"/>
                  </a:moveTo>
                  <a:lnTo>
                    <a:pt x="7928114" y="0"/>
                  </a:lnTo>
                </a:path>
              </a:pathLst>
            </a:custGeom>
            <a:ln w="13550" cap="sq">
              <a:solidFill>
                <a:srgbClr val="191919">
                  <a:alpha val="100000"/>
                </a:srgbClr>
              </a:solidFill>
              <a:prstDash val="solid"/>
              <a:round/>
            </a:ln>
          </p:spPr>
          <p:txBody>
            <a:bodyPr/>
            <a:lstStyle/>
            <a:p/>
          </p:txBody>
        </p:sp>
        <p:sp>
          <p:nvSpPr>
            <p:cNvPr id="31" name="tx31"/>
            <p:cNvSpPr/>
            <p:nvPr/>
          </p:nvSpPr>
          <p:spPr>
            <a:xfrm>
              <a:off x="4085850" y="5084845"/>
              <a:ext cx="233933"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0%</a:t>
              </a:r>
            </a:p>
          </p:txBody>
        </p:sp>
        <p:sp>
          <p:nvSpPr>
            <p:cNvPr id="32" name="tx32"/>
            <p:cNvSpPr/>
            <p:nvPr/>
          </p:nvSpPr>
          <p:spPr>
            <a:xfrm>
              <a:off x="7640432" y="5084845"/>
              <a:ext cx="332147"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50%</a:t>
              </a:r>
            </a:p>
          </p:txBody>
        </p:sp>
        <p:sp>
          <p:nvSpPr>
            <p:cNvPr id="33" name="tx33"/>
            <p:cNvSpPr/>
            <p:nvPr/>
          </p:nvSpPr>
          <p:spPr>
            <a:xfrm>
              <a:off x="11195014" y="5084845"/>
              <a:ext cx="430360" cy="124121"/>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100%</a:t>
              </a:r>
            </a:p>
          </p:txBody>
        </p:sp>
        <p:sp>
          <p:nvSpPr>
            <p:cNvPr id="34" name="tx34"/>
            <p:cNvSpPr/>
            <p:nvPr/>
          </p:nvSpPr>
          <p:spPr>
            <a:xfrm>
              <a:off x="7483503" y="5278489"/>
              <a:ext cx="646006" cy="124883"/>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666666">
                      <a:alpha val="100000"/>
                    </a:srgbClr>
                  </a:solidFill>
                  <a:latin typeface="Lato"/>
                  <a:cs typeface="Lato"/>
                </a:rPr>
                <a:t>Estimate</a:t>
              </a:r>
            </a:p>
          </p:txBody>
        </p:sp>
        <p:sp>
          <p:nvSpPr>
            <p:cNvPr id="35" name="pt35"/>
            <p:cNvSpPr/>
            <p:nvPr/>
          </p:nvSpPr>
          <p:spPr>
            <a:xfrm>
              <a:off x="4026390" y="27653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p:txBody>
        </p:sp>
        <p:sp>
          <p:nvSpPr>
            <p:cNvPr id="36" name="tx36"/>
            <p:cNvSpPr/>
            <p:nvPr/>
          </p:nvSpPr>
          <p:spPr>
            <a:xfrm>
              <a:off x="4008258" y="2760819"/>
              <a:ext cx="85915" cy="80507"/>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0000">
                      <a:alpha val="100000"/>
                    </a:srgbClr>
                  </a:solidFill>
                  <a:latin typeface="DejaVu Sans"/>
                  <a:cs typeface="DejaVu Sans"/>
                </a:rPr>
                <a:t>a</a:t>
              </a:r>
            </a:p>
          </p:txBody>
        </p:sp>
        <p:sp>
          <p:nvSpPr>
            <p:cNvPr id="37" name="pt37"/>
            <p:cNvSpPr/>
            <p:nvPr/>
          </p:nvSpPr>
          <p:spPr>
            <a:xfrm>
              <a:off x="5073505" y="2765397"/>
              <a:ext cx="49651" cy="49651"/>
            </a:xfrm>
            <a:prstGeom prst="ellipse">
              <a:avLst/>
            </a:prstGeom>
            <a:solidFill>
              <a:srgbClr val="0072BC">
                <a:alpha val="100000"/>
              </a:srgbClr>
            </a:solidFill>
            <a:ln w="9000" cap="rnd">
              <a:solidFill>
                <a:srgbClr val="0072BC">
                  <a:alpha val="100000"/>
                </a:srgbClr>
              </a:solidFill>
              <a:prstDash val="solid"/>
              <a:round/>
            </a:ln>
          </p:spPr>
          <p:txBody>
            <a:bodyPr/>
            <a:lstStyle/>
            <a:p/>
          </p:txBody>
        </p:sp>
        <p:sp>
          <p:nvSpPr>
            <p:cNvPr id="38" name="tx38"/>
            <p:cNvSpPr/>
            <p:nvPr/>
          </p:nvSpPr>
          <p:spPr>
            <a:xfrm>
              <a:off x="5055373" y="2760819"/>
              <a:ext cx="85915" cy="80507"/>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0072BC">
                      <a:alpha val="100000"/>
                    </a:srgbClr>
                  </a:solidFill>
                  <a:latin typeface="DejaVu Sans"/>
                  <a:cs typeface="DejaVu Sans"/>
                </a:rPr>
                <a:t>a</a:t>
              </a:r>
            </a:p>
          </p:txBody>
        </p:sp>
        <p:sp>
          <p:nvSpPr>
            <p:cNvPr id="39" name="tx39"/>
            <p:cNvSpPr/>
            <p:nvPr/>
          </p:nvSpPr>
          <p:spPr>
            <a:xfrm>
              <a:off x="4259983" y="2724817"/>
              <a:ext cx="629581"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Chileans</a:t>
              </a:r>
            </a:p>
          </p:txBody>
        </p:sp>
        <p:sp>
          <p:nvSpPr>
            <p:cNvPr id="40" name="tx40"/>
            <p:cNvSpPr/>
            <p:nvPr/>
          </p:nvSpPr>
          <p:spPr>
            <a:xfrm>
              <a:off x="5307098" y="2724817"/>
              <a:ext cx="940223" cy="126068"/>
            </a:xfrm>
            <a:prstGeom prst="rect">
              <a:avLst/>
            </a:prstGeom>
            <a:noFill/>
          </p:spPr>
          <p:txBody>
            <a:bodyPr lIns="0" rIns="0" tIns="0" bIns="0" anchorCtr="1" anchor="ctr" wrap="none"/>
            <a:lstStyle/>
            <a:p>
              <a:pPr algn="l" marL="0" marR="0" indent="0">
                <a:lnSpc>
                  <a:spcPts val="1333"/>
                </a:lnSpc>
                <a:spcBef>
                  <a:spcPts val="0"/>
                </a:spcBef>
                <a:spcAft>
                  <a:spcPts val="0"/>
                </a:spcAft>
              </a:pPr>
              <a:r>
                <a:rPr sz="1333">
                  <a:solidFill>
                    <a:srgbClr val="191919">
                      <a:alpha val="100000"/>
                    </a:srgbClr>
                  </a:solidFill>
                  <a:latin typeface="Lato"/>
                  <a:cs typeface="Lato"/>
                </a:rPr>
                <a:t>Venezuelans</a:t>
              </a:r>
            </a:p>
          </p:txBody>
        </p:sp>
        <p:sp>
          <p:nvSpPr>
            <p:cNvPr id="41" name="tx41"/>
            <p:cNvSpPr/>
            <p:nvPr/>
          </p:nvSpPr>
          <p:spPr>
            <a:xfrm>
              <a:off x="418388" y="2213463"/>
              <a:ext cx="3593115" cy="175069"/>
            </a:xfrm>
            <a:prstGeom prst="rect">
              <a:avLst/>
            </a:prstGeom>
            <a:noFill/>
          </p:spPr>
          <p:txBody>
            <a:bodyPr lIns="0" rIns="0" tIns="0" bIns="0" anchorCtr="1" anchor="ctr" wrap="none"/>
            <a:lstStyle/>
            <a:p>
              <a:pPr algn="l" marL="0" marR="0" indent="0">
                <a:lnSpc>
                  <a:spcPts val="1500"/>
                </a:lnSpc>
                <a:spcBef>
                  <a:spcPts val="0"/>
                </a:spcBef>
                <a:spcAft>
                  <a:spcPts val="0"/>
                </a:spcAft>
              </a:pPr>
              <a:r>
                <a:rPr sz="1500">
                  <a:solidFill>
                    <a:srgbClr val="191919">
                      <a:alpha val="100000"/>
                    </a:srgbClr>
                  </a:solidFill>
                  <a:latin typeface="Lato"/>
                  <a:cs typeface="Lato"/>
                </a:rPr>
                <a:t>Area 8: Well-being and Area 13: Livelihood</a:t>
              </a:r>
            </a:p>
          </p:txBody>
        </p:sp>
        <p:sp>
          <p:nvSpPr>
            <p:cNvPr id="42" name="tx42"/>
            <p:cNvSpPr/>
            <p:nvPr/>
          </p:nvSpPr>
          <p:spPr>
            <a:xfrm>
              <a:off x="418388" y="1920036"/>
              <a:ext cx="2312162" cy="190754"/>
            </a:xfrm>
            <a:prstGeom prst="rect">
              <a:avLst/>
            </a:prstGeom>
            <a:noFill/>
          </p:spPr>
          <p:txBody>
            <a:bodyPr lIns="0" rIns="0" tIns="0" bIns="0" anchorCtr="1" anchor="ctr" wrap="none"/>
            <a:lstStyle/>
            <a:p>
              <a:pPr algn="l" marL="0" marR="0" indent="0">
                <a:lnSpc>
                  <a:spcPts val="2000"/>
                </a:lnSpc>
                <a:spcBef>
                  <a:spcPts val="0"/>
                </a:spcBef>
                <a:spcAft>
                  <a:spcPts val="0"/>
                </a:spcAft>
              </a:pPr>
              <a:r>
                <a:rPr sz="2000" b="1">
                  <a:solidFill>
                    <a:srgbClr val="000000">
                      <a:alpha val="100000"/>
                    </a:srgbClr>
                  </a:solidFill>
                  <a:latin typeface="Lato"/>
                  <a:cs typeface="Lato"/>
                </a:rPr>
                <a:t>Outcome Indicators:</a:t>
              </a:r>
            </a:p>
          </p:txBody>
        </p:sp>
        <p:sp>
          <p:nvSpPr>
            <p:cNvPr id="43" name="tx43"/>
            <p:cNvSpPr/>
            <p:nvPr/>
          </p:nvSpPr>
          <p:spPr>
            <a:xfrm>
              <a:off x="418388" y="5498721"/>
              <a:ext cx="4510711" cy="136609"/>
            </a:xfrm>
            <a:prstGeom prst="rect">
              <a:avLst/>
            </a:prstGeom>
            <a:noFill/>
          </p:spPr>
          <p:txBody>
            <a:bodyPr lIns="0" rIns="0" tIns="0" bIns="0" anchorCtr="1" anchor="ctr" wrap="none"/>
            <a:lstStyle/>
            <a:p>
              <a:pPr algn="l" marL="0" marR="0" indent="0">
                <a:lnSpc>
                  <a:spcPts val="1166"/>
                </a:lnSpc>
                <a:spcBef>
                  <a:spcPts val="0"/>
                </a:spcBef>
                <a:spcAft>
                  <a:spcPts val="0"/>
                </a:spcAft>
              </a:pPr>
              <a:r>
                <a:rPr sz="1166">
                  <a:solidFill>
                    <a:srgbClr val="666666">
                      <a:alpha val="100000"/>
                    </a:srgbClr>
                  </a:solidFill>
                  <a:latin typeface="Lato"/>
                  <a:cs typeface="Lato"/>
                </a:rPr>
                <a:t>Encuesta de Caracterización Socioeconómica Nacional (CASEN) 2020</a:t>
              </a:r>
            </a:p>
          </p:txBody>
        </p:sp>
      </p:gr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Thank you!</a:t>
            </a:r>
          </a:p>
        </p:txBody>
      </p:sp>
    </p:spTree>
  </p:cSld>
</p:sld>
</file>

<file path=ppt/theme/theme1.xml><?xml version="1.0" encoding="utf-8"?>
<a:theme xmlns:a="http://schemas.openxmlformats.org/drawingml/2006/main" name="Office Theme">
  <a:themeElements>
    <a:clrScheme name="Custom 1">
      <a:dk1>
        <a:srgbClr val="1A1A1A"/>
      </a:dk1>
      <a:lt1>
        <a:sysClr val="window" lastClr="FFFFFF"/>
      </a:lt1>
      <a:dk2>
        <a:srgbClr val="1A1A1A"/>
      </a:dk2>
      <a:lt2>
        <a:srgbClr val="FFFFFF"/>
      </a:lt2>
      <a:accent1>
        <a:srgbClr val="0072BC"/>
      </a:accent1>
      <a:accent2>
        <a:srgbClr val="18375F"/>
      </a:accent2>
      <a:accent3>
        <a:srgbClr val="00B398"/>
      </a:accent3>
      <a:accent4>
        <a:srgbClr val="666666"/>
      </a:accent4>
      <a:accent5>
        <a:srgbClr val="EF4A60"/>
      </a:accent5>
      <a:accent6>
        <a:srgbClr val="FAEB00"/>
      </a:accent6>
      <a:hlink>
        <a:srgbClr val="0072BC"/>
      </a:hlink>
      <a:folHlink>
        <a:srgbClr val="0072BC"/>
      </a:folHlink>
    </a:clrScheme>
    <a:fontScheme name="UNHCR-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Impact and Output Indicators using CASEN</dc:title>
  <dc:creator>Laura Bermudez, IM Officer Chile; Ayline Valencia, IM Associate Chile</dc:creator>
  <cp:keywords/>
  <dcterms:created xsi:type="dcterms:W3CDTF">2023-10-23T15:41:00Z</dcterms:created>
  <dcterms:modified xsi:type="dcterms:W3CDTF">2023-10-23T10:41:00Z</dcterms:modified>
  <cp:lastModifiedBy>edouard</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2022-11-18</vt:lpwstr>
  </property>
  <property fmtid="{D5CDD505-2E9C-101B-9397-08002B2CF9AE}" pid="3" name="output">
    <vt:lpwstr>unhcrdown::pptx_slides</vt:lpwstr>
  </property>
</Properties>
</file>