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Default Extension="jpeg" ContentType="image/jpeg"/>
  <Default Extension="gif" ContentType="image/gif"/>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CH"/>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CC"/>
    <a:srgbClr val="999999"/>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27102A9-8310-4765-A935-A1911B00CA5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7006"/>
    <p:restoredTop sz="94660"/>
  </p:normalViewPr>
  <p:slideViewPr>
    <p:cSldViewPr snapToGrid="0">
      <p:cViewPr varScale="1">
        <p:scale>
          <a:sx d="100" n="115"/>
          <a:sy d="100" n="115"/>
        </p:scale>
        <p:origin x="318" y="96"/>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BD99-5C8B-4067-8CAD-0AF7E8753181}"/>
              </a:ext>
            </a:extLst>
          </p:cNvPr>
          <p:cNvSpPr>
            <a:spLocks noGrp="1"/>
          </p:cNvSpPr>
          <p:nvPr>
            <p:ph type="ctrTitle"/>
          </p:nvPr>
        </p:nvSpPr>
        <p:spPr>
          <a:xfrm>
            <a:off x="228600" y="1122363"/>
            <a:ext cx="11731752" cy="2387600"/>
          </a:xfrm>
        </p:spPr>
        <p:txBody>
          <a:bodyPr anchor="b">
            <a:normAutofit/>
          </a:bodyPr>
          <a:lstStyle>
            <a:lvl1pPr algn="ctr">
              <a:defRPr sz="5400">
                <a:solidFill>
                  <a:schemeClr val="bg1"/>
                </a:solidFill>
              </a:defRPr>
            </a:lvl1pPr>
          </a:lstStyle>
          <a:p>
            <a:r>
              <a:rPr lang="en-US" dirty="0"/>
              <a:t>Click to edit Master title style</a:t>
            </a:r>
            <a:endParaRPr lang="en-CH" dirty="0"/>
          </a:p>
        </p:txBody>
      </p:sp>
      <p:sp>
        <p:nvSpPr>
          <p:cNvPr id="3" name="Subtitle 2">
            <a:extLst>
              <a:ext uri="{FF2B5EF4-FFF2-40B4-BE49-F238E27FC236}">
                <a16:creationId xmlns:a16="http://schemas.microsoft.com/office/drawing/2014/main" id="{FCCB36FE-E827-44D7-B32F-7B498CAD7457}"/>
              </a:ext>
            </a:extLst>
          </p:cNvPr>
          <p:cNvSpPr>
            <a:spLocks noGrp="1"/>
          </p:cNvSpPr>
          <p:nvPr>
            <p:ph type="subTitle" idx="1"/>
          </p:nvPr>
        </p:nvSpPr>
        <p:spPr>
          <a:xfrm>
            <a:off x="228600" y="3602038"/>
            <a:ext cx="11731752" cy="1472867"/>
          </a:xfrm>
        </p:spPr>
        <p:txBody>
          <a:bodyPr/>
          <a:lstStyle>
            <a:lvl1pPr marL="0" indent="0" algn="ctr">
              <a:buNone/>
              <a:defRPr sz="24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CH" dirty="0"/>
          </a:p>
        </p:txBody>
      </p:sp>
      <p:pic>
        <p:nvPicPr>
          <p:cNvPr id="7" name="Graphic 6">
            <a:extLst>
              <a:ext uri="{FF2B5EF4-FFF2-40B4-BE49-F238E27FC236}">
                <a16:creationId xmlns:a16="http://schemas.microsoft.com/office/drawing/2014/main" id="{C0DDB8D9-0E47-4391-AFE9-718F99456D8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046899" y="6217922"/>
            <a:ext cx="1913453" cy="457196"/>
          </a:xfrm>
          <a:prstGeom prst="rect">
            <a:avLst/>
          </a:prstGeom>
        </p:spPr>
      </p:pic>
      <p:cxnSp>
        <p:nvCxnSpPr>
          <p:cNvPr id="8" name="Straight Connector 7">
            <a:extLst>
              <a:ext uri="{FF2B5EF4-FFF2-40B4-BE49-F238E27FC236}">
                <a16:creationId xmlns:a16="http://schemas.microsoft.com/office/drawing/2014/main" id="{40AC892E-58DA-46D0-80B8-443404641DAC}"/>
              </a:ext>
            </a:extLst>
          </p:cNvPr>
          <p:cNvCxnSpPr/>
          <p:nvPr userDrawn="1"/>
        </p:nvCxnSpPr>
        <p:spPr>
          <a:xfrm>
            <a:off x="-1524" y="6035040"/>
            <a:ext cx="121920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Date Placeholder 3">
            <a:extLst>
              <a:ext uri="{FF2B5EF4-FFF2-40B4-BE49-F238E27FC236}">
                <a16:creationId xmlns:a16="http://schemas.microsoft.com/office/drawing/2014/main" id="{FE0B34FA-F42D-402F-B5A7-439ACC09AF6E}"/>
              </a:ext>
            </a:extLst>
          </p:cNvPr>
          <p:cNvSpPr>
            <a:spLocks noGrp="1"/>
          </p:cNvSpPr>
          <p:nvPr>
            <p:ph type="dt" sz="half" idx="2"/>
          </p:nvPr>
        </p:nvSpPr>
        <p:spPr>
          <a:xfrm>
            <a:off x="4724400" y="5075238"/>
            <a:ext cx="2743200" cy="365125"/>
          </a:xfrm>
          <a:prstGeom prst="rect">
            <a:avLst/>
          </a:prstGeom>
        </p:spPr>
        <p:txBody>
          <a:bodyPr vert="horz" lIns="91440" tIns="45720" rIns="91440" bIns="45720" rtlCol="0" anchor="ctr"/>
          <a:lstStyle>
            <a:lvl1pPr algn="ctr">
              <a:defRPr sz="1800">
                <a:solidFill>
                  <a:schemeClr val="accent6"/>
                </a:solidFill>
              </a:defRPr>
            </a:lvl1pPr>
          </a:lstStyle>
          <a:p>
            <a:fld id="{D2AFCC29-5969-455F-A66F-011619E11FF2}" type="datetimeFigureOut">
              <a:rPr lang="en-CH" smtClean="0"/>
              <a:pPr/>
              <a:t>09/16/2022</a:t>
            </a:fld>
            <a:endParaRPr lang="en-CH" dirty="0"/>
          </a:p>
        </p:txBody>
      </p:sp>
    </p:spTree>
    <p:extLst>
      <p:ext uri="{BB962C8B-B14F-4D97-AF65-F5344CB8AC3E}">
        <p14:creationId xmlns:p14="http://schemas.microsoft.com/office/powerpoint/2010/main" val="4285829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E6ABE3-7B91-4B18-9054-3AB955392B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BA633229-C1D4-4863-94F9-7A5887AA9F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C81DC4A7-AB1C-4309-A640-6B71DE02807C}"/>
              </a:ext>
            </a:extLst>
          </p:cNvPr>
          <p:cNvSpPr>
            <a:spLocks noGrp="1"/>
          </p:cNvSpPr>
          <p:nvPr>
            <p:ph type="dt" sz="half" idx="10"/>
          </p:nvPr>
        </p:nvSpPr>
        <p:spPr>
          <a:xfrm>
            <a:off x="838200" y="6356350"/>
            <a:ext cx="2743200" cy="365125"/>
          </a:xfrm>
          <a:prstGeom prst="rect">
            <a:avLst/>
          </a:prstGeom>
        </p:spPr>
        <p:txBody>
          <a:bodyPr/>
          <a:lstStyle/>
          <a:p>
            <a:fld id="{0B674421-677E-4B66-A2DA-A5AC43FD4FB9}" type="datetimeFigureOut">
              <a:rPr lang="en-CH" smtClean="0"/>
              <a:t>09/16/2022</a:t>
            </a:fld>
            <a:endParaRPr lang="en-CH"/>
          </a:p>
        </p:txBody>
      </p:sp>
      <p:sp>
        <p:nvSpPr>
          <p:cNvPr id="5" name="Footer Placeholder 4">
            <a:extLst>
              <a:ext uri="{FF2B5EF4-FFF2-40B4-BE49-F238E27FC236}">
                <a16:creationId xmlns:a16="http://schemas.microsoft.com/office/drawing/2014/main" id="{605DA4FB-D5B2-4A26-993D-C30CB526069F}"/>
              </a:ext>
            </a:extLst>
          </p:cNvPr>
          <p:cNvSpPr>
            <a:spLocks noGrp="1"/>
          </p:cNvSpPr>
          <p:nvPr>
            <p:ph type="ftr" sz="quarter" idx="11"/>
          </p:nvPr>
        </p:nvSpPr>
        <p:spPr>
          <a:xfrm>
            <a:off x="4038600" y="6356350"/>
            <a:ext cx="4114800" cy="365125"/>
          </a:xfrm>
          <a:prstGeom prst="rect">
            <a:avLst/>
          </a:prstGeom>
        </p:spPr>
        <p:txBody>
          <a:bodyPr/>
          <a:lstStyle/>
          <a:p>
            <a:endParaRPr lang="en-CH"/>
          </a:p>
        </p:txBody>
      </p:sp>
      <p:sp>
        <p:nvSpPr>
          <p:cNvPr id="6" name="Slide Number Placeholder 5">
            <a:extLst>
              <a:ext uri="{FF2B5EF4-FFF2-40B4-BE49-F238E27FC236}">
                <a16:creationId xmlns:a16="http://schemas.microsoft.com/office/drawing/2014/main" id="{E18F2833-2585-4DDD-A44D-34D54F6ADDBE}"/>
              </a:ext>
            </a:extLst>
          </p:cNvPr>
          <p:cNvSpPr>
            <a:spLocks noGrp="1"/>
          </p:cNvSpPr>
          <p:nvPr>
            <p:ph type="sldNum" sz="quarter" idx="12"/>
          </p:nvPr>
        </p:nvSpPr>
        <p:spPr>
          <a:xfrm>
            <a:off x="8610600" y="6356350"/>
            <a:ext cx="2743200" cy="365125"/>
          </a:xfrm>
          <a:prstGeom prst="rect">
            <a:avLst/>
          </a:prstGeom>
        </p:spPr>
        <p:txBody>
          <a:bodyPr/>
          <a:lstStyle/>
          <a:p>
            <a:fld id="{684DE7A4-2B7A-433D-B62F-90D0DFA526E2}" type="slidenum">
              <a:rPr lang="en-CH" smtClean="0"/>
              <a:t>‹#›</a:t>
            </a:fld>
            <a:endParaRPr lang="en-CH"/>
          </a:p>
        </p:txBody>
      </p:sp>
    </p:spTree>
    <p:extLst>
      <p:ext uri="{BB962C8B-B14F-4D97-AF65-F5344CB8AC3E}">
        <p14:creationId xmlns:p14="http://schemas.microsoft.com/office/powerpoint/2010/main" val="3848949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75F3-8F49-4FE9-B554-9566A1CEB51F}"/>
              </a:ext>
            </a:extLst>
          </p:cNvPr>
          <p:cNvSpPr>
            <a:spLocks noGrp="1"/>
          </p:cNvSpPr>
          <p:nvPr>
            <p:ph type="title"/>
          </p:nvPr>
        </p:nvSpPr>
        <p:spPr/>
        <p:txBody>
          <a:bodyPr/>
          <a:lstStyle/>
          <a:p>
            <a:r>
              <a:rPr lang="en-US" dirty="0"/>
              <a:t>Click to edit Master title style</a:t>
            </a:r>
            <a:endParaRPr lang="en-CH" dirty="0"/>
          </a:p>
        </p:txBody>
      </p:sp>
      <p:sp>
        <p:nvSpPr>
          <p:cNvPr id="3" name="Content Placeholder 2">
            <a:extLst>
              <a:ext uri="{FF2B5EF4-FFF2-40B4-BE49-F238E27FC236}">
                <a16:creationId xmlns:a16="http://schemas.microsoft.com/office/drawing/2014/main" id="{4C937117-A2F6-4296-ABEC-77AAB00173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Tree>
    <p:extLst>
      <p:ext uri="{BB962C8B-B14F-4D97-AF65-F5344CB8AC3E}">
        <p14:creationId xmlns:p14="http://schemas.microsoft.com/office/powerpoint/2010/main" val="3077732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1D9A4F-DEBD-4C52-A2D3-72D27DB6EB35}"/>
              </a:ext>
            </a:extLst>
          </p:cNvPr>
          <p:cNvSpPr/>
          <p:nvPr userDrawn="1"/>
        </p:nvSpPr>
        <p:spPr>
          <a:xfrm>
            <a:off x="-1524" y="6035040"/>
            <a:ext cx="12192000"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 name="Title 1">
            <a:extLst>
              <a:ext uri="{FF2B5EF4-FFF2-40B4-BE49-F238E27FC236}">
                <a16:creationId xmlns:a16="http://schemas.microsoft.com/office/drawing/2014/main" id="{A31DD392-DD3A-40C8-9E5B-518ABD588D67}"/>
              </a:ext>
            </a:extLst>
          </p:cNvPr>
          <p:cNvSpPr>
            <a:spLocks noGrp="1"/>
          </p:cNvSpPr>
          <p:nvPr>
            <p:ph type="title"/>
          </p:nvPr>
        </p:nvSpPr>
        <p:spPr>
          <a:xfrm>
            <a:off x="228600" y="1124712"/>
            <a:ext cx="11731752" cy="2386584"/>
          </a:xfrm>
        </p:spPr>
        <p:txBody>
          <a:bodyPr anchor="b">
            <a:normAutofit/>
          </a:bodyPr>
          <a:lstStyle>
            <a:lvl1pPr algn="ctr">
              <a:defRPr sz="5400"/>
            </a:lvl1pPr>
          </a:lstStyle>
          <a:p>
            <a:r>
              <a:rPr lang="en-US" dirty="0"/>
              <a:t>Click to edit Master title style</a:t>
            </a:r>
            <a:endParaRPr lang="en-CH" dirty="0"/>
          </a:p>
        </p:txBody>
      </p:sp>
      <p:sp>
        <p:nvSpPr>
          <p:cNvPr id="3" name="Text Placeholder 2">
            <a:extLst>
              <a:ext uri="{FF2B5EF4-FFF2-40B4-BE49-F238E27FC236}">
                <a16:creationId xmlns:a16="http://schemas.microsoft.com/office/drawing/2014/main" id="{15F4ACA0-308F-410B-9D48-837F9F38A958}"/>
              </a:ext>
            </a:extLst>
          </p:cNvPr>
          <p:cNvSpPr>
            <a:spLocks noGrp="1"/>
          </p:cNvSpPr>
          <p:nvPr>
            <p:ph type="body" idx="1"/>
          </p:nvPr>
        </p:nvSpPr>
        <p:spPr>
          <a:xfrm>
            <a:off x="228600" y="3602736"/>
            <a:ext cx="11731752" cy="1655064"/>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7" name="Graphic 6">
            <a:extLst>
              <a:ext uri="{FF2B5EF4-FFF2-40B4-BE49-F238E27FC236}">
                <a16:creationId xmlns:a16="http://schemas.microsoft.com/office/drawing/2014/main" id="{4AD7F306-7A23-48E0-8393-9C5704241A3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046899" y="6217922"/>
            <a:ext cx="1913453" cy="457196"/>
          </a:xfrm>
          <a:prstGeom prst="rect">
            <a:avLst/>
          </a:prstGeom>
        </p:spPr>
      </p:pic>
    </p:spTree>
    <p:extLst>
      <p:ext uri="{BB962C8B-B14F-4D97-AF65-F5344CB8AC3E}">
        <p14:creationId xmlns:p14="http://schemas.microsoft.com/office/powerpoint/2010/main" val="552016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FE93-3977-452D-84EA-EC710E570775}"/>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BFBD77CA-E99A-4DEC-9763-3B98CD331512}"/>
              </a:ext>
            </a:extLst>
          </p:cNvPr>
          <p:cNvSpPr>
            <a:spLocks noGrp="1"/>
          </p:cNvSpPr>
          <p:nvPr>
            <p:ph sz="half" idx="1"/>
          </p:nvPr>
        </p:nvSpPr>
        <p:spPr>
          <a:xfrm>
            <a:off x="228600" y="1737360"/>
            <a:ext cx="57912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0F592B55-12D0-459E-B72F-B848BD96CD57}"/>
              </a:ext>
            </a:extLst>
          </p:cNvPr>
          <p:cNvSpPr>
            <a:spLocks noGrp="1"/>
          </p:cNvSpPr>
          <p:nvPr>
            <p:ph sz="half" idx="2"/>
          </p:nvPr>
        </p:nvSpPr>
        <p:spPr>
          <a:xfrm>
            <a:off x="6172200" y="1737360"/>
            <a:ext cx="5788152"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Tree>
    <p:extLst>
      <p:ext uri="{BB962C8B-B14F-4D97-AF65-F5344CB8AC3E}">
        <p14:creationId xmlns:p14="http://schemas.microsoft.com/office/powerpoint/2010/main" val="73443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52905-B8BB-4999-A801-C5F02C054282}"/>
              </a:ext>
            </a:extLst>
          </p:cNvPr>
          <p:cNvSpPr>
            <a:spLocks noGrp="1"/>
          </p:cNvSpPr>
          <p:nvPr>
            <p:ph type="title"/>
          </p:nvPr>
        </p:nvSpPr>
        <p:spPr>
          <a:xfrm>
            <a:off x="228600" y="365125"/>
            <a:ext cx="11731752"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2D0D88E0-1967-49C4-9E99-A40692E3A30B}"/>
              </a:ext>
            </a:extLst>
          </p:cNvPr>
          <p:cNvSpPr>
            <a:spLocks noGrp="1"/>
          </p:cNvSpPr>
          <p:nvPr>
            <p:ph type="body" idx="1"/>
          </p:nvPr>
        </p:nvSpPr>
        <p:spPr>
          <a:xfrm>
            <a:off x="228600" y="1690687"/>
            <a:ext cx="5768975"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540D7D-E63D-4DAE-A408-888523C785B0}"/>
              </a:ext>
            </a:extLst>
          </p:cNvPr>
          <p:cNvSpPr>
            <a:spLocks noGrp="1"/>
          </p:cNvSpPr>
          <p:nvPr>
            <p:ph sz="half" idx="2"/>
          </p:nvPr>
        </p:nvSpPr>
        <p:spPr>
          <a:xfrm>
            <a:off x="228600" y="2505075"/>
            <a:ext cx="5768975" cy="33470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1DB949BA-785D-4A2E-AF37-0E6A5446AC00}"/>
              </a:ext>
            </a:extLst>
          </p:cNvPr>
          <p:cNvSpPr>
            <a:spLocks noGrp="1"/>
          </p:cNvSpPr>
          <p:nvPr>
            <p:ph type="body" sz="quarter" idx="3"/>
          </p:nvPr>
        </p:nvSpPr>
        <p:spPr>
          <a:xfrm>
            <a:off x="6172200" y="1690687"/>
            <a:ext cx="5788152" cy="8143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B510A4-2242-42D6-AAB8-5643C37F7946}"/>
              </a:ext>
            </a:extLst>
          </p:cNvPr>
          <p:cNvSpPr>
            <a:spLocks noGrp="1"/>
          </p:cNvSpPr>
          <p:nvPr>
            <p:ph sz="quarter" idx="4"/>
          </p:nvPr>
        </p:nvSpPr>
        <p:spPr>
          <a:xfrm>
            <a:off x="6194426" y="2505075"/>
            <a:ext cx="5765925" cy="33470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Tree>
    <p:extLst>
      <p:ext uri="{BB962C8B-B14F-4D97-AF65-F5344CB8AC3E}">
        <p14:creationId xmlns:p14="http://schemas.microsoft.com/office/powerpoint/2010/main" val="961315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84FDE-FFF7-4A94-B046-DEE27442A440}"/>
              </a:ext>
            </a:extLst>
          </p:cNvPr>
          <p:cNvSpPr>
            <a:spLocks noGrp="1"/>
          </p:cNvSpPr>
          <p:nvPr>
            <p:ph type="title"/>
          </p:nvPr>
        </p:nvSpPr>
        <p:spPr/>
        <p:txBody>
          <a:bodyPr/>
          <a:lstStyle/>
          <a:p>
            <a:r>
              <a:rPr lang="en-US"/>
              <a:t>Click to edit Master title style</a:t>
            </a:r>
            <a:endParaRPr lang="en-CH"/>
          </a:p>
        </p:txBody>
      </p:sp>
    </p:spTree>
    <p:extLst>
      <p:ext uri="{BB962C8B-B14F-4D97-AF65-F5344CB8AC3E}">
        <p14:creationId xmlns:p14="http://schemas.microsoft.com/office/powerpoint/2010/main" val="4253966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74879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6733" y="273052"/>
            <a:ext cx="6815667" cy="55624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571105"/>
            <a:ext cx="4011084" cy="4264430"/>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Tree>
    <p:extLst>
      <p:ext uri="{BB962C8B-B14F-4D97-AF65-F5344CB8AC3E}">
        <p14:creationId xmlns:p14="http://schemas.microsoft.com/office/powerpoint/2010/main" val="3777487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3DF6-778E-43EB-8076-6296D65862A0}"/>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024DF2ED-B38E-4F09-B8FB-3BEA051026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E576BE5A-CF15-4CE1-A902-69027BCDC8CA}"/>
              </a:ext>
            </a:extLst>
          </p:cNvPr>
          <p:cNvSpPr>
            <a:spLocks noGrp="1"/>
          </p:cNvSpPr>
          <p:nvPr>
            <p:ph type="dt" sz="half" idx="10"/>
          </p:nvPr>
        </p:nvSpPr>
        <p:spPr>
          <a:xfrm>
            <a:off x="838200" y="6356350"/>
            <a:ext cx="2743200" cy="365125"/>
          </a:xfrm>
          <a:prstGeom prst="rect">
            <a:avLst/>
          </a:prstGeom>
        </p:spPr>
        <p:txBody>
          <a:bodyPr/>
          <a:lstStyle/>
          <a:p>
            <a:fld id="{0B674421-677E-4B66-A2DA-A5AC43FD4FB9}" type="datetimeFigureOut">
              <a:rPr lang="en-CH" smtClean="0"/>
              <a:t>09/16/2022</a:t>
            </a:fld>
            <a:endParaRPr lang="en-CH"/>
          </a:p>
        </p:txBody>
      </p:sp>
      <p:sp>
        <p:nvSpPr>
          <p:cNvPr id="5" name="Footer Placeholder 4">
            <a:extLst>
              <a:ext uri="{FF2B5EF4-FFF2-40B4-BE49-F238E27FC236}">
                <a16:creationId xmlns:a16="http://schemas.microsoft.com/office/drawing/2014/main" id="{7DBA4194-41F2-4BBC-9C69-BD56BF24E66C}"/>
              </a:ext>
            </a:extLst>
          </p:cNvPr>
          <p:cNvSpPr>
            <a:spLocks noGrp="1"/>
          </p:cNvSpPr>
          <p:nvPr>
            <p:ph type="ftr" sz="quarter" idx="11"/>
          </p:nvPr>
        </p:nvSpPr>
        <p:spPr>
          <a:xfrm>
            <a:off x="4038600" y="6356350"/>
            <a:ext cx="4114800" cy="365125"/>
          </a:xfrm>
          <a:prstGeom prst="rect">
            <a:avLst/>
          </a:prstGeom>
        </p:spPr>
        <p:txBody>
          <a:bodyPr/>
          <a:lstStyle/>
          <a:p>
            <a:endParaRPr lang="en-CH"/>
          </a:p>
        </p:txBody>
      </p:sp>
      <p:sp>
        <p:nvSpPr>
          <p:cNvPr id="6" name="Slide Number Placeholder 5">
            <a:extLst>
              <a:ext uri="{FF2B5EF4-FFF2-40B4-BE49-F238E27FC236}">
                <a16:creationId xmlns:a16="http://schemas.microsoft.com/office/drawing/2014/main" id="{90A1F7B7-1376-4D75-904A-DC3C8D0E7B76}"/>
              </a:ext>
            </a:extLst>
          </p:cNvPr>
          <p:cNvSpPr>
            <a:spLocks noGrp="1"/>
          </p:cNvSpPr>
          <p:nvPr>
            <p:ph type="sldNum" sz="quarter" idx="12"/>
          </p:nvPr>
        </p:nvSpPr>
        <p:spPr>
          <a:xfrm>
            <a:off x="8610600" y="6356350"/>
            <a:ext cx="2743200" cy="365125"/>
          </a:xfrm>
          <a:prstGeom prst="rect">
            <a:avLst/>
          </a:prstGeom>
        </p:spPr>
        <p:txBody>
          <a:bodyPr/>
          <a:lstStyle/>
          <a:p>
            <a:fld id="{684DE7A4-2B7A-433D-B62F-90D0DFA526E2}" type="slidenum">
              <a:rPr lang="en-CH" smtClean="0"/>
              <a:t>‹#›</a:t>
            </a:fld>
            <a:endParaRPr lang="en-CH"/>
          </a:p>
        </p:txBody>
      </p:sp>
    </p:spTree>
    <p:extLst>
      <p:ext uri="{BB962C8B-B14F-4D97-AF65-F5344CB8AC3E}">
        <p14:creationId xmlns:p14="http://schemas.microsoft.com/office/powerpoint/2010/main" val="363492398"/>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2.sv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media/image1.png" Type="http://schemas.openxmlformats.org/officeDocument/2006/relationships/imag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theme/theme1.xml" Type="http://schemas.openxmlformats.org/officeDocument/2006/relationships/theme"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325C34-BD45-4738-A53D-1D0EC55CD0F5}"/>
              </a:ext>
            </a:extLst>
          </p:cNvPr>
          <p:cNvSpPr>
            <a:spLocks noGrp="1"/>
          </p:cNvSpPr>
          <p:nvPr>
            <p:ph type="title"/>
          </p:nvPr>
        </p:nvSpPr>
        <p:spPr>
          <a:xfrm>
            <a:off x="228600" y="228600"/>
            <a:ext cx="11731752" cy="1325563"/>
          </a:xfrm>
          <a:prstGeom prst="rect">
            <a:avLst/>
          </a:prstGeom>
        </p:spPr>
        <p:txBody>
          <a:bodyPr anchor="b" bIns="45720" lIns="91440" rIns="91440" rtlCol="0" tIns="45720" vert="horz">
            <a:normAutofit/>
          </a:bodyPr>
          <a:lstStyle/>
          <a:p>
            <a:r>
              <a:rPr dirty="0" lang="en-US"/>
              <a:t>Click to edit Master title style</a:t>
            </a:r>
            <a:endParaRPr dirty="0" lang="en-CH"/>
          </a:p>
        </p:txBody>
      </p:sp>
      <p:sp>
        <p:nvSpPr>
          <p:cNvPr id="3" name="Text Placeholder 2">
            <a:extLst>
              <a:ext uri="{FF2B5EF4-FFF2-40B4-BE49-F238E27FC236}">
                <a16:creationId xmlns:a16="http://schemas.microsoft.com/office/drawing/2014/main" id="{91A519E8-E1C5-44C5-9F87-E05E2CCB9258}"/>
              </a:ext>
            </a:extLst>
          </p:cNvPr>
          <p:cNvSpPr>
            <a:spLocks noGrp="1"/>
          </p:cNvSpPr>
          <p:nvPr>
            <p:ph idx="1" type="body"/>
          </p:nvPr>
        </p:nvSpPr>
        <p:spPr>
          <a:xfrm>
            <a:off x="228600" y="1737360"/>
            <a:ext cx="11731752" cy="4114800"/>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CH"/>
          </a:p>
        </p:txBody>
      </p:sp>
      <p:pic>
        <p:nvPicPr>
          <p:cNvPr id="4" name="Graphic 3">
            <a:extLst>
              <a:ext uri="{FF2B5EF4-FFF2-40B4-BE49-F238E27FC236}">
                <a16:creationId xmlns:a16="http://schemas.microsoft.com/office/drawing/2014/main" id="{28CE3A90-11C1-4290-8A18-B460A5CC1023}"/>
              </a:ext>
            </a:extLst>
          </p:cNvPr>
          <p:cNvPicPr>
            <a:picLocks noChangeAspect="1"/>
          </p:cNvPicPr>
          <p:nvPr userDrawn="1"/>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046899" y="6217920"/>
            <a:ext cx="1913453" cy="457200"/>
          </a:xfrm>
          <a:prstGeom prst="rect">
            <a:avLst/>
          </a:prstGeom>
        </p:spPr>
      </p:pic>
      <p:cxnSp>
        <p:nvCxnSpPr>
          <p:cNvPr id="5" name="Straight Connector 4">
            <a:extLst>
              <a:ext uri="{FF2B5EF4-FFF2-40B4-BE49-F238E27FC236}">
                <a16:creationId xmlns:a16="http://schemas.microsoft.com/office/drawing/2014/main" id="{5E2A0459-A2BC-4EE0-86A0-58CC0AA8D65E}"/>
              </a:ext>
            </a:extLst>
          </p:cNvPr>
          <p:cNvCxnSpPr/>
          <p:nvPr userDrawn="1"/>
        </p:nvCxnSpPr>
        <p:spPr>
          <a:xfrm>
            <a:off x="-1524" y="6035040"/>
            <a:ext cx="12192000" cy="0"/>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245623"/>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8" r:id="rId9"/>
    <p:sldLayoutId id="2147483659" r:id="rId10"/>
  </p:sldLayoutIdLst>
  <p:txStyles>
    <p:titleStyle>
      <a:lvl1pPr algn="l" defTabSz="914400" eaLnBrk="1" hangingPunct="1" latinLnBrk="0" rtl="0">
        <a:lnSpc>
          <a:spcPct val="90000"/>
        </a:lnSpc>
        <a:spcBef>
          <a:spcPct val="0"/>
        </a:spcBef>
        <a:buNone/>
        <a:defRPr b="1" kern="1200" sz="4400">
          <a:solidFill>
            <a:schemeClr val="accent1"/>
          </a:solidFill>
          <a:latin typeface="+mj-lt"/>
          <a:ea typeface="+mj-ea"/>
          <a:cs typeface="+mj-cs"/>
        </a:defRPr>
      </a:lvl1pPr>
    </p:titleStyle>
    <p:bodyStyle>
      <a:lvl1pPr algn="l" defTabSz="914400" eaLnBrk="1" hangingPunct="1" indent="-228600" latinLnBrk="0" marL="228600" rtl="0">
        <a:lnSpc>
          <a:spcPct val="90000"/>
        </a:lnSpc>
        <a:spcBef>
          <a:spcPts val="1000"/>
        </a:spcBef>
        <a:buClr>
          <a:schemeClr val="accent1"/>
        </a:buClr>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Clr>
          <a:schemeClr val="accent1"/>
        </a:buClr>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Clr>
          <a:schemeClr val="accent1"/>
        </a:buClr>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Clr>
          <a:schemeClr val="accent1"/>
        </a:buClr>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Clr>
          <a:schemeClr val="accent1"/>
        </a:buClr>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CH"/>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bservatorio.ministeriodesarrollosocial.gob.cl/encuesta-casen-2022" TargetMode="External"/>
<Relationship Id="rId3" Type="http://schemas.openxmlformats.org/officeDocument/2006/relationships/hyperlink" Target="https://observatorio.ministeriodesarrollosocial.gob.cl/storage/docs/casen/2022/Base%20de%20datos%20Casen%202022%20SPSS.sav.zip" TargetMode="Externa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BD99-5C8B-4067-8CAD-0AF7E8753181}"/>
              </a:ext>
            </a:extLst>
          </p:cNvPr>
          <p:cNvSpPr>
            <a:spLocks noGrp="1"/>
          </p:cNvSpPr>
          <p:nvPr>
            <p:ph type="ctrTitle"/>
          </p:nvPr>
        </p:nvSpPr>
        <p:spPr>
          <a:xfrm>
            <a:off x="228600" y="1122363"/>
            <a:ext cx="11731752" cy="2387600"/>
          </a:xfrm>
        </p:spPr>
        <p:txBody>
          <a:bodyPr/>
          <a:lstStyle/>
          <a:p>
            <a:pPr lvl="0" indent="0" marL="0">
              <a:buNone/>
            </a:pPr>
            <a:r>
              <a:rPr/>
              <a:t>Indicadores de impacto y resultados mediante la CASEN</a:t>
            </a:r>
          </a:p>
        </p:txBody>
      </p:sp>
      <p:sp>
        <p:nvSpPr>
          <p:cNvPr id="3" name="Subtitle 2">
            <a:extLst>
              <a:ext uri="{FF2B5EF4-FFF2-40B4-BE49-F238E27FC236}">
                <a16:creationId xmlns:a16="http://schemas.microsoft.com/office/drawing/2014/main" id="{FCCB36FE-E827-44D7-B32F-7B498CAD7457}"/>
              </a:ext>
            </a:extLst>
          </p:cNvPr>
          <p:cNvSpPr>
            <a:spLocks noGrp="1"/>
          </p:cNvSpPr>
          <p:nvPr>
            <p:ph idx="1" type="subTitle"/>
          </p:nvPr>
        </p:nvSpPr>
        <p:spPr>
          <a:xfrm>
            <a:off x="228600" y="3602038"/>
            <a:ext cx="11731752" cy="1472867"/>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75F3-8F49-4FE9-B554-9566A1CEB51F}"/>
              </a:ext>
            </a:extLst>
          </p:cNvPr>
          <p:cNvSpPr>
            <a:spLocks noGrp="1"/>
          </p:cNvSpPr>
          <p:nvPr>
            <p:ph type="title"/>
          </p:nvPr>
        </p:nvSpPr>
        <p:spPr/>
        <p:txBody>
          <a:bodyPr/>
          <a:lstStyle/>
          <a:p>
            <a:pPr lvl="0" indent="0" marL="0">
              <a:buNone/>
            </a:pPr>
            <a:r>
              <a:rPr/>
              <a:t>Encuesta de Caracterización Socioeconómica Nacional</a:t>
            </a:r>
          </a:p>
        </p:txBody>
      </p:sp>
      <p:sp>
        <p:nvSpPr>
          <p:cNvPr id="3" name="Content Placeholder 2">
            <a:extLst>
              <a:ext uri="{FF2B5EF4-FFF2-40B4-BE49-F238E27FC236}">
                <a16:creationId xmlns:a16="http://schemas.microsoft.com/office/drawing/2014/main" id="{4C937117-A2F6-4296-ABEC-77AAB001735F}"/>
              </a:ext>
            </a:extLst>
          </p:cNvPr>
          <p:cNvSpPr>
            <a:spLocks noGrp="1"/>
          </p:cNvSpPr>
          <p:nvPr>
            <p:ph idx="1"/>
          </p:nvPr>
        </p:nvSpPr>
        <p:spPr/>
        <p:txBody>
          <a:bodyPr/>
          <a:lstStyle/>
          <a:p>
            <a:pPr lvl="0" indent="0" marL="0">
              <a:buNone/>
            </a:pPr>
            <a:r>
              <a:rPr/>
              <a:t>La </a:t>
            </a:r>
            <a:r>
              <a:rPr>
                <a:hlinkClick r:id="rId2"/>
              </a:rPr>
              <a:t>Encuesta Casen</a:t>
            </a:r>
            <a:r>
              <a:rPr/>
              <a:t> es una encuesta a hogares, de carácter transversal y multipropósito, realizada por el Ministerio de Desarrollo Social y Familia (antes Ministerio de Planificación y Cooperación). Ha sido levantada de manera regular en el país desde 19872. Hasta la fecha, se han realizado 15 versiones de la Encuesta en los años 1987, 1990, 1992, 1994, 1996, 1998, 2000, 2003, 2006, 2009, 2011, 2013, 2015, 2017, 2020 y </a:t>
            </a:r>
            <a:r>
              <a:rPr>
                <a:hlinkClick r:id="rId3"/>
              </a:rPr>
              <a:t>2022</a:t>
            </a:r>
            <a: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75F3-8F49-4FE9-B554-9566A1CEB51F}"/>
              </a:ext>
            </a:extLst>
          </p:cNvPr>
          <p:cNvSpPr>
            <a:spLocks noGrp="1"/>
          </p:cNvSpPr>
          <p:nvPr>
            <p:ph type="title"/>
          </p:nvPr>
        </p:nvSpPr>
        <p:spPr/>
        <p:txBody>
          <a:bodyPr/>
          <a:lstStyle/>
          <a:p>
            <a:pPr lvl="0" indent="0" marL="0">
              <a:buNone/>
            </a:pPr>
            <a:r>
              <a:rPr/>
              <a:t>Objetivos Encuesta CASEN:</a:t>
            </a:r>
          </a:p>
        </p:txBody>
      </p:sp>
      <p:sp>
        <p:nvSpPr>
          <p:cNvPr id="3" name="Content Placeholder 2">
            <a:extLst>
              <a:ext uri="{FF2B5EF4-FFF2-40B4-BE49-F238E27FC236}">
                <a16:creationId xmlns:a16="http://schemas.microsoft.com/office/drawing/2014/main" id="{4C937117-A2F6-4296-ABEC-77AAB001735F}"/>
              </a:ext>
            </a:extLst>
          </p:cNvPr>
          <p:cNvSpPr>
            <a:spLocks noGrp="1"/>
          </p:cNvSpPr>
          <p:nvPr>
            <p:ph idx="1"/>
          </p:nvPr>
        </p:nvSpPr>
        <p:spPr/>
        <p:txBody>
          <a:bodyPr/>
          <a:lstStyle/>
          <a:p>
            <a:pPr lvl="0"/>
            <a:r>
              <a:rPr/>
              <a:t>Conocer la situación de pobreza por ingresos de las personas y los hogares, así como la distribución del ingreso de los hogares.</a:t>
            </a:r>
          </a:p>
          <a:p>
            <a:pPr lvl="0"/>
            <a:r>
              <a:rPr/>
              <a:t>Identificar carencias de la población en las áreas de educación, salud, vivienda, trabajo e ingresos.</a:t>
            </a:r>
          </a:p>
          <a:p>
            <a:pPr lvl="0"/>
            <a:r>
              <a:rPr/>
              <a:t>Evaluar brechas de pobreza por ingresos y carencias entre distintos grupos de la población como niños, niñas y adolescentes; jóvenes; personas mayores; mujeres; pueblos indígenas; migrantes; entre otros.</a:t>
            </a:r>
          </a:p>
          <a:p>
            <a:pPr lvl="0"/>
            <a:r>
              <a:rPr/>
              <a:t>Evaluar brechas de pobreza por ingresos y carencias entre zonas urbanas y rurales, y entre territorios.</a:t>
            </a:r>
          </a:p>
          <a:p>
            <a:pPr lvl="0"/>
            <a:r>
              <a:rPr/>
              <a:t>Estimar cobertura, focalización y distribución del gasto fiscal de los principales subsidios monetarios de alcance nacional entre los hogares, para evaluar su impacto.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75F3-8F49-4FE9-B554-9566A1CEB51F}"/>
              </a:ext>
            </a:extLst>
          </p:cNvPr>
          <p:cNvSpPr>
            <a:spLocks noGrp="1"/>
          </p:cNvSpPr>
          <p:nvPr>
            <p:ph type="title"/>
          </p:nvPr>
        </p:nvSpPr>
        <p:spPr/>
        <p:txBody>
          <a:bodyPr/>
          <a:lstStyle/>
          <a:p>
            <a:pPr lvl="0" indent="0" marL="0">
              <a:buNone/>
            </a:pPr>
            <a:r>
              <a:rPr/>
              <a:t>Impact Area 2</a:t>
            </a:r>
          </a:p>
        </p:txBody>
      </p:sp>
      <p:grpSp xmlns:pic="http://schemas.openxmlformats.org/drawingml/2006/picture">
        <p:nvGrpSpPr>
          <p:cNvPr id="3" name="grp2"/>
          <p:cNvGrpSpPr/>
          <p:nvPr/>
        </p:nvGrpSpPr>
        <p:grpSpPr>
          <a:xfrm>
            <a:off x="228600" y="1737359"/>
            <a:ext cx="11731752" cy="4114800"/>
            <a:chOff x="228600" y="1737359"/>
            <a:chExt cx="11731752" cy="4114800"/>
          </a:xfrm>
        </p:grpSpPr>
        <p:sp>
          <p:nvSpPr>
            <p:cNvPr id="4" name="pl4"/>
            <p:cNvSpPr/>
            <p:nvPr/>
          </p:nvSpPr>
          <p:spPr>
            <a:xfrm>
              <a:off x="3557799" y="4388867"/>
              <a:ext cx="8212763" cy="0"/>
            </a:xfrm>
            <a:custGeom>
              <a:avLst/>
              <a:pathLst>
                <a:path w="8212763" h="0">
                  <a:moveTo>
                    <a:pt x="0" y="0"/>
                  </a:moveTo>
                  <a:lnTo>
                    <a:pt x="8212763" y="0"/>
                  </a:lnTo>
                  <a:lnTo>
                    <a:pt x="8212763" y="0"/>
                  </a:lnTo>
                </a:path>
              </a:pathLst>
            </a:custGeom>
            <a:ln w="6775" cap="flat">
              <a:solidFill>
                <a:srgbClr val="CCCCCC">
                  <a:alpha val="100000"/>
                </a:srgbClr>
              </a:solidFill>
              <a:prstDash val="solid"/>
              <a:round/>
            </a:ln>
          </p:spPr>
          <p:txBody>
            <a:bodyPr/>
            <a:lstStyle/>
            <a:p/>
          </p:txBody>
        </p:sp>
        <p:sp>
          <p:nvSpPr>
            <p:cNvPr id="5" name="pl5"/>
            <p:cNvSpPr/>
            <p:nvPr/>
          </p:nvSpPr>
          <p:spPr>
            <a:xfrm>
              <a:off x="3557799" y="3373617"/>
              <a:ext cx="8212763" cy="0"/>
            </a:xfrm>
            <a:custGeom>
              <a:avLst/>
              <a:pathLst>
                <a:path w="8212763" h="0">
                  <a:moveTo>
                    <a:pt x="0" y="0"/>
                  </a:moveTo>
                  <a:lnTo>
                    <a:pt x="8212763" y="0"/>
                  </a:lnTo>
                  <a:lnTo>
                    <a:pt x="8212763" y="0"/>
                  </a:lnTo>
                </a:path>
              </a:pathLst>
            </a:custGeom>
            <a:ln w="6775" cap="flat">
              <a:solidFill>
                <a:srgbClr val="CCCCCC">
                  <a:alpha val="100000"/>
                </a:srgbClr>
              </a:solidFill>
              <a:prstDash val="solid"/>
              <a:round/>
            </a:ln>
          </p:spPr>
          <p:txBody>
            <a:bodyPr/>
            <a:lstStyle/>
            <a:p/>
          </p:txBody>
        </p:sp>
        <p:sp>
          <p:nvSpPr>
            <p:cNvPr id="6" name="pl6"/>
            <p:cNvSpPr/>
            <p:nvPr/>
          </p:nvSpPr>
          <p:spPr>
            <a:xfrm>
              <a:off x="3931107" y="2764467"/>
              <a:ext cx="0" cy="2233549"/>
            </a:xfrm>
            <a:custGeom>
              <a:avLst/>
              <a:pathLst>
                <a:path w="0" h="2233549">
                  <a:moveTo>
                    <a:pt x="0" y="2233549"/>
                  </a:moveTo>
                  <a:lnTo>
                    <a:pt x="0" y="0"/>
                  </a:lnTo>
                  <a:lnTo>
                    <a:pt x="0" y="0"/>
                  </a:lnTo>
                </a:path>
              </a:pathLst>
            </a:custGeom>
            <a:ln w="6775" cap="flat">
              <a:solidFill>
                <a:srgbClr val="CCCCCC">
                  <a:alpha val="100000"/>
                </a:srgbClr>
              </a:solidFill>
              <a:prstDash val="solid"/>
              <a:round/>
            </a:ln>
          </p:spPr>
          <p:txBody>
            <a:bodyPr/>
            <a:lstStyle/>
            <a:p/>
          </p:txBody>
        </p:sp>
        <p:sp>
          <p:nvSpPr>
            <p:cNvPr id="7" name="pl7"/>
            <p:cNvSpPr/>
            <p:nvPr/>
          </p:nvSpPr>
          <p:spPr>
            <a:xfrm>
              <a:off x="7664181" y="2764467"/>
              <a:ext cx="0" cy="2233549"/>
            </a:xfrm>
            <a:custGeom>
              <a:avLst/>
              <a:pathLst>
                <a:path w="0" h="2233549">
                  <a:moveTo>
                    <a:pt x="0" y="2233549"/>
                  </a:moveTo>
                  <a:lnTo>
                    <a:pt x="0" y="0"/>
                  </a:lnTo>
                  <a:lnTo>
                    <a:pt x="0" y="0"/>
                  </a:lnTo>
                </a:path>
              </a:pathLst>
            </a:custGeom>
            <a:ln w="6775" cap="flat">
              <a:solidFill>
                <a:srgbClr val="CCCCCC">
                  <a:alpha val="100000"/>
                </a:srgbClr>
              </a:solidFill>
              <a:prstDash val="solid"/>
              <a:round/>
            </a:ln>
          </p:spPr>
          <p:txBody>
            <a:bodyPr/>
            <a:lstStyle/>
            <a:p/>
          </p:txBody>
        </p:sp>
        <p:sp>
          <p:nvSpPr>
            <p:cNvPr id="8" name="pl8"/>
            <p:cNvSpPr/>
            <p:nvPr/>
          </p:nvSpPr>
          <p:spPr>
            <a:xfrm>
              <a:off x="11397256" y="2764467"/>
              <a:ext cx="0" cy="2233549"/>
            </a:xfrm>
            <a:custGeom>
              <a:avLst/>
              <a:pathLst>
                <a:path w="0" h="2233549">
                  <a:moveTo>
                    <a:pt x="0" y="2233549"/>
                  </a:moveTo>
                  <a:lnTo>
                    <a:pt x="0" y="0"/>
                  </a:lnTo>
                  <a:lnTo>
                    <a:pt x="0" y="0"/>
                  </a:lnTo>
                </a:path>
              </a:pathLst>
            </a:custGeom>
            <a:ln w="6775" cap="flat">
              <a:solidFill>
                <a:srgbClr val="CCCCCC">
                  <a:alpha val="100000"/>
                </a:srgbClr>
              </a:solidFill>
              <a:prstDash val="solid"/>
              <a:round/>
            </a:ln>
          </p:spPr>
          <p:txBody>
            <a:bodyPr/>
            <a:lstStyle/>
            <a:p/>
          </p:txBody>
        </p:sp>
        <p:sp>
          <p:nvSpPr>
            <p:cNvPr id="9" name="pl9"/>
            <p:cNvSpPr/>
            <p:nvPr/>
          </p:nvSpPr>
          <p:spPr>
            <a:xfrm>
              <a:off x="4375773" y="3441300"/>
              <a:ext cx="19916" cy="0"/>
            </a:xfrm>
            <a:custGeom>
              <a:avLst/>
              <a:pathLst>
                <a:path w="19916" h="0">
                  <a:moveTo>
                    <a:pt x="0" y="0"/>
                  </a:moveTo>
                  <a:lnTo>
                    <a:pt x="19916" y="0"/>
                  </a:lnTo>
                </a:path>
              </a:pathLst>
            </a:custGeom>
            <a:ln w="13550" cap="flat">
              <a:solidFill>
                <a:srgbClr val="000000">
                  <a:alpha val="100000"/>
                </a:srgbClr>
              </a:solidFill>
              <a:prstDash val="solid"/>
              <a:round/>
            </a:ln>
          </p:spPr>
          <p:txBody>
            <a:bodyPr/>
            <a:lstStyle/>
            <a:p/>
          </p:txBody>
        </p:sp>
        <p:sp>
          <p:nvSpPr>
            <p:cNvPr id="10" name="pl10"/>
            <p:cNvSpPr/>
            <p:nvPr/>
          </p:nvSpPr>
          <p:spPr>
            <a:xfrm>
              <a:off x="10665641" y="4456550"/>
              <a:ext cx="197727" cy="0"/>
            </a:xfrm>
            <a:custGeom>
              <a:avLst/>
              <a:pathLst>
                <a:path w="197727" h="0">
                  <a:moveTo>
                    <a:pt x="0" y="0"/>
                  </a:moveTo>
                  <a:lnTo>
                    <a:pt x="197727" y="0"/>
                  </a:lnTo>
                </a:path>
              </a:pathLst>
            </a:custGeom>
            <a:ln w="13550" cap="flat">
              <a:solidFill>
                <a:srgbClr val="000000">
                  <a:alpha val="100000"/>
                </a:srgbClr>
              </a:solidFill>
              <a:prstDash val="solid"/>
              <a:round/>
            </a:ln>
          </p:spPr>
          <p:txBody>
            <a:bodyPr/>
            <a:lstStyle/>
            <a:p/>
          </p:txBody>
        </p:sp>
        <p:sp>
          <p:nvSpPr>
            <p:cNvPr id="11" name="pl11"/>
            <p:cNvSpPr/>
            <p:nvPr/>
          </p:nvSpPr>
          <p:spPr>
            <a:xfrm>
              <a:off x="4743142" y="3373617"/>
              <a:ext cx="132496" cy="0"/>
            </a:xfrm>
            <a:custGeom>
              <a:avLst/>
              <a:pathLst>
                <a:path w="132496" h="0">
                  <a:moveTo>
                    <a:pt x="0" y="0"/>
                  </a:moveTo>
                  <a:lnTo>
                    <a:pt x="132496" y="0"/>
                  </a:lnTo>
                </a:path>
              </a:pathLst>
            </a:custGeom>
            <a:ln w="13550" cap="flat">
              <a:solidFill>
                <a:srgbClr val="7F7F7F">
                  <a:alpha val="100000"/>
                </a:srgbClr>
              </a:solidFill>
              <a:prstDash val="solid"/>
              <a:round/>
            </a:ln>
          </p:spPr>
          <p:txBody>
            <a:bodyPr/>
            <a:lstStyle/>
            <a:p/>
          </p:txBody>
        </p:sp>
        <p:sp>
          <p:nvSpPr>
            <p:cNvPr id="12" name="pl12"/>
            <p:cNvSpPr/>
            <p:nvPr/>
          </p:nvSpPr>
          <p:spPr>
            <a:xfrm>
              <a:off x="9799136" y="4388867"/>
              <a:ext cx="1182729" cy="0"/>
            </a:xfrm>
            <a:custGeom>
              <a:avLst/>
              <a:pathLst>
                <a:path w="1182729" h="0">
                  <a:moveTo>
                    <a:pt x="0" y="0"/>
                  </a:moveTo>
                  <a:lnTo>
                    <a:pt x="1182729" y="0"/>
                  </a:lnTo>
                </a:path>
              </a:pathLst>
            </a:custGeom>
            <a:ln w="13550" cap="flat">
              <a:solidFill>
                <a:srgbClr val="7F7F7F">
                  <a:alpha val="100000"/>
                </a:srgbClr>
              </a:solidFill>
              <a:prstDash val="solid"/>
              <a:round/>
            </a:ln>
          </p:spPr>
          <p:txBody>
            <a:bodyPr/>
            <a:lstStyle/>
            <a:p/>
          </p:txBody>
        </p:sp>
        <p:sp>
          <p:nvSpPr>
            <p:cNvPr id="13" name="pl13"/>
            <p:cNvSpPr/>
            <p:nvPr/>
          </p:nvSpPr>
          <p:spPr>
            <a:xfrm>
              <a:off x="4508847" y="3305934"/>
              <a:ext cx="132032" cy="0"/>
            </a:xfrm>
            <a:custGeom>
              <a:avLst/>
              <a:pathLst>
                <a:path w="132032" h="0">
                  <a:moveTo>
                    <a:pt x="0" y="0"/>
                  </a:moveTo>
                  <a:lnTo>
                    <a:pt x="132032" y="0"/>
                  </a:lnTo>
                </a:path>
              </a:pathLst>
            </a:custGeom>
            <a:ln w="13550" cap="flat">
              <a:solidFill>
                <a:srgbClr val="0072BC">
                  <a:alpha val="100000"/>
                </a:srgbClr>
              </a:solidFill>
              <a:prstDash val="solid"/>
              <a:round/>
            </a:ln>
          </p:spPr>
          <p:txBody>
            <a:bodyPr/>
            <a:lstStyle/>
            <a:p/>
          </p:txBody>
        </p:sp>
        <p:sp>
          <p:nvSpPr>
            <p:cNvPr id="14" name="pl14"/>
            <p:cNvSpPr/>
            <p:nvPr/>
          </p:nvSpPr>
          <p:spPr>
            <a:xfrm>
              <a:off x="9872247" y="4321183"/>
              <a:ext cx="1373274" cy="0"/>
            </a:xfrm>
            <a:custGeom>
              <a:avLst/>
              <a:pathLst>
                <a:path w="1373274" h="0">
                  <a:moveTo>
                    <a:pt x="0" y="0"/>
                  </a:moveTo>
                  <a:lnTo>
                    <a:pt x="1373274" y="0"/>
                  </a:lnTo>
                </a:path>
              </a:pathLst>
            </a:custGeom>
            <a:ln w="13550" cap="flat">
              <a:solidFill>
                <a:srgbClr val="0072BC">
                  <a:alpha val="100000"/>
                </a:srgbClr>
              </a:solidFill>
              <a:prstDash val="solid"/>
              <a:round/>
            </a:ln>
          </p:spPr>
          <p:txBody>
            <a:bodyPr/>
            <a:lstStyle/>
            <a:p/>
          </p:txBody>
        </p:sp>
        <p:sp>
          <p:nvSpPr>
            <p:cNvPr id="15" name="pt15"/>
            <p:cNvSpPr/>
            <p:nvPr/>
          </p:nvSpPr>
          <p:spPr>
            <a:xfrm>
              <a:off x="4336080" y="3391649"/>
              <a:ext cx="99303" cy="99303"/>
            </a:xfrm>
            <a:prstGeom prst="ellipse">
              <a:avLst/>
            </a:prstGeom>
            <a:solidFill>
              <a:srgbClr val="000000">
                <a:alpha val="100000"/>
              </a:srgbClr>
            </a:solidFill>
            <a:ln w="18000" cap="rnd">
              <a:solidFill>
                <a:srgbClr val="000000">
                  <a:alpha val="100000"/>
                </a:srgbClr>
              </a:solidFill>
              <a:prstDash val="solid"/>
              <a:round/>
            </a:ln>
          </p:spPr>
          <p:txBody>
            <a:bodyPr/>
            <a:lstStyle/>
            <a:p/>
          </p:txBody>
        </p:sp>
        <p:sp>
          <p:nvSpPr>
            <p:cNvPr id="16" name="pt16"/>
            <p:cNvSpPr/>
            <p:nvPr/>
          </p:nvSpPr>
          <p:spPr>
            <a:xfrm>
              <a:off x="10714853" y="4406898"/>
              <a:ext cx="99303" cy="99303"/>
            </a:xfrm>
            <a:prstGeom prst="ellipse">
              <a:avLst/>
            </a:prstGeom>
            <a:solidFill>
              <a:srgbClr val="000000">
                <a:alpha val="100000"/>
              </a:srgbClr>
            </a:solidFill>
            <a:ln w="18000" cap="rnd">
              <a:solidFill>
                <a:srgbClr val="000000">
                  <a:alpha val="100000"/>
                </a:srgbClr>
              </a:solidFill>
              <a:prstDash val="solid"/>
              <a:round/>
            </a:ln>
          </p:spPr>
          <p:txBody>
            <a:bodyPr/>
            <a:lstStyle/>
            <a:p/>
          </p:txBody>
        </p:sp>
        <p:sp>
          <p:nvSpPr>
            <p:cNvPr id="17" name="pt17"/>
            <p:cNvSpPr/>
            <p:nvPr/>
          </p:nvSpPr>
          <p:spPr>
            <a:xfrm>
              <a:off x="4759738" y="3323965"/>
              <a:ext cx="99303" cy="99303"/>
            </a:xfrm>
            <a:prstGeom prst="ellipse">
              <a:avLst/>
            </a:prstGeom>
            <a:solidFill>
              <a:srgbClr val="7F7F7F">
                <a:alpha val="100000"/>
              </a:srgbClr>
            </a:solidFill>
            <a:ln w="18000" cap="rnd">
              <a:solidFill>
                <a:srgbClr val="7F7F7F">
                  <a:alpha val="100000"/>
                </a:srgbClr>
              </a:solidFill>
              <a:prstDash val="solid"/>
              <a:round/>
            </a:ln>
          </p:spPr>
          <p:txBody>
            <a:bodyPr/>
            <a:lstStyle/>
            <a:p/>
          </p:txBody>
        </p:sp>
        <p:sp>
          <p:nvSpPr>
            <p:cNvPr id="18" name="pt18"/>
            <p:cNvSpPr/>
            <p:nvPr/>
          </p:nvSpPr>
          <p:spPr>
            <a:xfrm>
              <a:off x="10340849" y="4339215"/>
              <a:ext cx="99303" cy="99303"/>
            </a:xfrm>
            <a:prstGeom prst="ellipse">
              <a:avLst/>
            </a:prstGeom>
            <a:solidFill>
              <a:srgbClr val="7F7F7F">
                <a:alpha val="100000"/>
              </a:srgbClr>
            </a:solidFill>
            <a:ln w="18000" cap="rnd">
              <a:solidFill>
                <a:srgbClr val="7F7F7F">
                  <a:alpha val="100000"/>
                </a:srgbClr>
              </a:solidFill>
              <a:prstDash val="solid"/>
              <a:round/>
            </a:ln>
          </p:spPr>
          <p:txBody>
            <a:bodyPr/>
            <a:lstStyle/>
            <a:p/>
          </p:txBody>
        </p:sp>
        <p:sp>
          <p:nvSpPr>
            <p:cNvPr id="19" name="pt19"/>
            <p:cNvSpPr/>
            <p:nvPr/>
          </p:nvSpPr>
          <p:spPr>
            <a:xfrm>
              <a:off x="4525211" y="3256282"/>
              <a:ext cx="99303" cy="99303"/>
            </a:xfrm>
            <a:prstGeom prst="ellipse">
              <a:avLst/>
            </a:prstGeom>
            <a:solidFill>
              <a:srgbClr val="0072BC">
                <a:alpha val="100000"/>
              </a:srgbClr>
            </a:solidFill>
            <a:ln w="18000" cap="rnd">
              <a:solidFill>
                <a:srgbClr val="0072BC">
                  <a:alpha val="100000"/>
                </a:srgbClr>
              </a:solidFill>
              <a:prstDash val="solid"/>
              <a:round/>
            </a:ln>
          </p:spPr>
          <p:txBody>
            <a:bodyPr/>
            <a:lstStyle/>
            <a:p/>
          </p:txBody>
        </p:sp>
        <p:sp>
          <p:nvSpPr>
            <p:cNvPr id="20" name="pt20"/>
            <p:cNvSpPr/>
            <p:nvPr/>
          </p:nvSpPr>
          <p:spPr>
            <a:xfrm>
              <a:off x="10509232" y="4271532"/>
              <a:ext cx="99303" cy="99303"/>
            </a:xfrm>
            <a:prstGeom prst="ellipse">
              <a:avLst/>
            </a:prstGeom>
            <a:solidFill>
              <a:srgbClr val="0072BC">
                <a:alpha val="100000"/>
              </a:srgbClr>
            </a:solidFill>
            <a:ln w="18000" cap="rnd">
              <a:solidFill>
                <a:srgbClr val="0072BC">
                  <a:alpha val="100000"/>
                </a:srgbClr>
              </a:solidFill>
              <a:prstDash val="solid"/>
              <a:round/>
            </a:ln>
          </p:spPr>
          <p:txBody>
            <a:bodyPr/>
            <a:lstStyle/>
            <a:p/>
          </p:txBody>
        </p:sp>
        <p:sp>
          <p:nvSpPr>
            <p:cNvPr id="21" name="tx21"/>
            <p:cNvSpPr/>
            <p:nvPr/>
          </p:nvSpPr>
          <p:spPr>
            <a:xfrm>
              <a:off x="3904721" y="3397634"/>
              <a:ext cx="356191" cy="106042"/>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000000">
                      <a:alpha val="100000"/>
                    </a:srgbClr>
                  </a:solidFill>
                  <a:latin typeface="DejaVu Sans"/>
                  <a:cs typeface="DejaVu Sans"/>
                </a:rPr>
                <a:t>6.1%</a:t>
              </a:r>
            </a:p>
          </p:txBody>
        </p:sp>
        <p:sp>
          <p:nvSpPr>
            <p:cNvPr id="22" name="tx22"/>
            <p:cNvSpPr/>
            <p:nvPr/>
          </p:nvSpPr>
          <p:spPr>
            <a:xfrm>
              <a:off x="10881823" y="4241414"/>
              <a:ext cx="445393" cy="106042"/>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000000">
                      <a:alpha val="100000"/>
                    </a:srgbClr>
                  </a:solidFill>
                  <a:latin typeface="DejaVu Sans"/>
                  <a:cs typeface="DejaVu Sans"/>
                </a:rPr>
                <a:t>91.5%</a:t>
              </a:r>
            </a:p>
          </p:txBody>
        </p:sp>
        <p:sp>
          <p:nvSpPr>
            <p:cNvPr id="23" name="tx23"/>
            <p:cNvSpPr/>
            <p:nvPr/>
          </p:nvSpPr>
          <p:spPr>
            <a:xfrm>
              <a:off x="4927914" y="3411555"/>
              <a:ext cx="445393" cy="106042"/>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000000">
                      <a:alpha val="100000"/>
                    </a:srgbClr>
                  </a:solidFill>
                  <a:latin typeface="DejaVu Sans"/>
                  <a:cs typeface="DejaVu Sans"/>
                </a:rPr>
                <a:t>11.8%</a:t>
              </a:r>
            </a:p>
          </p:txBody>
        </p:sp>
        <p:sp>
          <p:nvSpPr>
            <p:cNvPr id="24" name="tx24"/>
            <p:cNvSpPr/>
            <p:nvPr/>
          </p:nvSpPr>
          <p:spPr>
            <a:xfrm>
              <a:off x="9796536" y="4252198"/>
              <a:ext cx="445393" cy="106042"/>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000000">
                      <a:alpha val="100000"/>
                    </a:srgbClr>
                  </a:solidFill>
                  <a:latin typeface="DejaVu Sans"/>
                  <a:cs typeface="DejaVu Sans"/>
                </a:rPr>
                <a:t>86.5%</a:t>
              </a:r>
            </a:p>
          </p:txBody>
        </p:sp>
        <p:sp>
          <p:nvSpPr>
            <p:cNvPr id="25" name="tx25"/>
            <p:cNvSpPr/>
            <p:nvPr/>
          </p:nvSpPr>
          <p:spPr>
            <a:xfrm>
              <a:off x="4443951" y="3127108"/>
              <a:ext cx="356191" cy="106042"/>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000000">
                      <a:alpha val="100000"/>
                    </a:srgbClr>
                  </a:solidFill>
                  <a:latin typeface="DejaVu Sans"/>
                  <a:cs typeface="DejaVu Sans"/>
                </a:rPr>
                <a:t>8.6%</a:t>
              </a:r>
            </a:p>
          </p:txBody>
        </p:sp>
        <p:sp>
          <p:nvSpPr>
            <p:cNvPr id="26" name="tx26"/>
            <p:cNvSpPr/>
            <p:nvPr/>
          </p:nvSpPr>
          <p:spPr>
            <a:xfrm>
              <a:off x="10424870" y="4526304"/>
              <a:ext cx="445393" cy="106042"/>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000000">
                      <a:alpha val="100000"/>
                    </a:srgbClr>
                  </a:solidFill>
                  <a:latin typeface="DejaVu Sans"/>
                  <a:cs typeface="DejaVu Sans"/>
                </a:rPr>
                <a:t>88.8%</a:t>
              </a:r>
            </a:p>
          </p:txBody>
        </p:sp>
        <p:sp>
          <p:nvSpPr>
            <p:cNvPr id="27" name="tx27"/>
            <p:cNvSpPr/>
            <p:nvPr/>
          </p:nvSpPr>
          <p:spPr>
            <a:xfrm>
              <a:off x="734290" y="4204336"/>
              <a:ext cx="2733886" cy="153754"/>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2.3 Proportion of PoC with access to</a:t>
              </a:r>
            </a:p>
          </p:txBody>
        </p:sp>
        <p:sp>
          <p:nvSpPr>
            <p:cNvPr id="28" name="tx28"/>
            <p:cNvSpPr/>
            <p:nvPr/>
          </p:nvSpPr>
          <p:spPr>
            <a:xfrm>
              <a:off x="2365648" y="4414902"/>
              <a:ext cx="1102529" cy="126068"/>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health services</a:t>
              </a:r>
            </a:p>
          </p:txBody>
        </p:sp>
        <p:sp>
          <p:nvSpPr>
            <p:cNvPr id="29" name="tx29"/>
            <p:cNvSpPr/>
            <p:nvPr/>
          </p:nvSpPr>
          <p:spPr>
            <a:xfrm>
              <a:off x="612794" y="3187223"/>
              <a:ext cx="2855383" cy="155617"/>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2.1 Proportion of PoC living below the</a:t>
              </a:r>
            </a:p>
          </p:txBody>
        </p:sp>
        <p:sp>
          <p:nvSpPr>
            <p:cNvPr id="30" name="tx30"/>
            <p:cNvSpPr/>
            <p:nvPr/>
          </p:nvSpPr>
          <p:spPr>
            <a:xfrm>
              <a:off x="1945024" y="3371966"/>
              <a:ext cx="1523153" cy="153754"/>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national poverty line</a:t>
              </a:r>
            </a:p>
          </p:txBody>
        </p:sp>
        <p:sp>
          <p:nvSpPr>
            <p:cNvPr id="31" name="pl31"/>
            <p:cNvSpPr/>
            <p:nvPr/>
          </p:nvSpPr>
          <p:spPr>
            <a:xfrm>
              <a:off x="3557799" y="4998016"/>
              <a:ext cx="8212763" cy="0"/>
            </a:xfrm>
            <a:custGeom>
              <a:avLst/>
              <a:pathLst>
                <a:path w="8212763" h="0">
                  <a:moveTo>
                    <a:pt x="0" y="0"/>
                  </a:moveTo>
                  <a:lnTo>
                    <a:pt x="8212763" y="0"/>
                  </a:lnTo>
                </a:path>
              </a:pathLst>
            </a:custGeom>
            <a:ln w="13550" cap="sq">
              <a:solidFill>
                <a:srgbClr val="191919">
                  <a:alpha val="100000"/>
                </a:srgbClr>
              </a:solidFill>
              <a:prstDash val="solid"/>
              <a:round/>
            </a:ln>
          </p:spPr>
          <p:txBody>
            <a:bodyPr/>
            <a:lstStyle/>
            <a:p/>
          </p:txBody>
        </p:sp>
        <p:sp>
          <p:nvSpPr>
            <p:cNvPr id="32" name="tx32"/>
            <p:cNvSpPr/>
            <p:nvPr/>
          </p:nvSpPr>
          <p:spPr>
            <a:xfrm>
              <a:off x="3814140" y="5084845"/>
              <a:ext cx="233933" cy="124121"/>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0%</a:t>
              </a:r>
            </a:p>
          </p:txBody>
        </p:sp>
        <p:sp>
          <p:nvSpPr>
            <p:cNvPr id="33" name="tx33"/>
            <p:cNvSpPr/>
            <p:nvPr/>
          </p:nvSpPr>
          <p:spPr>
            <a:xfrm>
              <a:off x="7498108" y="5084845"/>
              <a:ext cx="332147" cy="124121"/>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50%</a:t>
              </a:r>
            </a:p>
          </p:txBody>
        </p:sp>
        <p:sp>
          <p:nvSpPr>
            <p:cNvPr id="34" name="tx34"/>
            <p:cNvSpPr/>
            <p:nvPr/>
          </p:nvSpPr>
          <p:spPr>
            <a:xfrm>
              <a:off x="11182075" y="5084845"/>
              <a:ext cx="430360" cy="124121"/>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100%</a:t>
              </a:r>
            </a:p>
          </p:txBody>
        </p:sp>
        <p:sp>
          <p:nvSpPr>
            <p:cNvPr id="35" name="tx35"/>
            <p:cNvSpPr/>
            <p:nvPr/>
          </p:nvSpPr>
          <p:spPr>
            <a:xfrm>
              <a:off x="7341178" y="5278489"/>
              <a:ext cx="646006" cy="124883"/>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666666">
                      <a:alpha val="100000"/>
                    </a:srgbClr>
                  </a:solidFill>
                  <a:latin typeface="Lato"/>
                  <a:cs typeface="Lato"/>
                </a:rPr>
                <a:t>Estimate</a:t>
              </a:r>
            </a:p>
          </p:txBody>
        </p:sp>
        <p:sp>
          <p:nvSpPr>
            <p:cNvPr id="36" name="pl36"/>
            <p:cNvSpPr/>
            <p:nvPr/>
          </p:nvSpPr>
          <p:spPr>
            <a:xfrm>
              <a:off x="3675468" y="2460806"/>
              <a:ext cx="182196" cy="0"/>
            </a:xfrm>
            <a:custGeom>
              <a:avLst/>
              <a:pathLst>
                <a:path w="182196" h="0">
                  <a:moveTo>
                    <a:pt x="0" y="0"/>
                  </a:moveTo>
                  <a:lnTo>
                    <a:pt x="182196" y="0"/>
                  </a:lnTo>
                </a:path>
              </a:pathLst>
            </a:custGeom>
            <a:ln w="13550" cap="flat">
              <a:solidFill>
                <a:srgbClr val="000000">
                  <a:alpha val="100000"/>
                </a:srgbClr>
              </a:solidFill>
              <a:prstDash val="solid"/>
              <a:round/>
            </a:ln>
          </p:spPr>
          <p:txBody>
            <a:bodyPr/>
            <a:lstStyle/>
            <a:p/>
          </p:txBody>
        </p:sp>
        <p:sp>
          <p:nvSpPr>
            <p:cNvPr id="37" name="pt37"/>
            <p:cNvSpPr/>
            <p:nvPr/>
          </p:nvSpPr>
          <p:spPr>
            <a:xfrm>
              <a:off x="3716914" y="2411154"/>
              <a:ext cx="99303" cy="99303"/>
            </a:xfrm>
            <a:prstGeom prst="ellipse">
              <a:avLst/>
            </a:prstGeom>
            <a:solidFill>
              <a:srgbClr val="000000">
                <a:alpha val="100000"/>
              </a:srgbClr>
            </a:solidFill>
            <a:ln w="18000" cap="rnd">
              <a:solidFill>
                <a:srgbClr val="000000">
                  <a:alpha val="100000"/>
                </a:srgbClr>
              </a:solidFill>
              <a:prstDash val="solid"/>
              <a:round/>
            </a:ln>
          </p:spPr>
          <p:txBody>
            <a:bodyPr/>
            <a:lstStyle/>
            <a:p/>
          </p:txBody>
        </p:sp>
        <p:sp>
          <p:nvSpPr>
            <p:cNvPr id="38" name="pl38"/>
            <p:cNvSpPr/>
            <p:nvPr/>
          </p:nvSpPr>
          <p:spPr>
            <a:xfrm>
              <a:off x="4722584" y="2460806"/>
              <a:ext cx="182196" cy="0"/>
            </a:xfrm>
            <a:custGeom>
              <a:avLst/>
              <a:pathLst>
                <a:path w="182196" h="0">
                  <a:moveTo>
                    <a:pt x="0" y="0"/>
                  </a:moveTo>
                  <a:lnTo>
                    <a:pt x="182196" y="0"/>
                  </a:lnTo>
                </a:path>
              </a:pathLst>
            </a:custGeom>
            <a:ln w="13550" cap="flat">
              <a:solidFill>
                <a:srgbClr val="7F7F7F">
                  <a:alpha val="100000"/>
                </a:srgbClr>
              </a:solidFill>
              <a:prstDash val="solid"/>
              <a:round/>
            </a:ln>
          </p:spPr>
          <p:txBody>
            <a:bodyPr/>
            <a:lstStyle/>
            <a:p/>
          </p:txBody>
        </p:sp>
        <p:sp>
          <p:nvSpPr>
            <p:cNvPr id="39" name="pt39"/>
            <p:cNvSpPr/>
            <p:nvPr/>
          </p:nvSpPr>
          <p:spPr>
            <a:xfrm>
              <a:off x="4764030" y="2411154"/>
              <a:ext cx="99303" cy="99303"/>
            </a:xfrm>
            <a:prstGeom prst="ellipse">
              <a:avLst/>
            </a:prstGeom>
            <a:solidFill>
              <a:srgbClr val="7F7F7F">
                <a:alpha val="100000"/>
              </a:srgbClr>
            </a:solidFill>
            <a:ln w="18000" cap="rnd">
              <a:solidFill>
                <a:srgbClr val="7F7F7F">
                  <a:alpha val="100000"/>
                </a:srgbClr>
              </a:solidFill>
              <a:prstDash val="solid"/>
              <a:round/>
            </a:ln>
          </p:spPr>
          <p:txBody>
            <a:bodyPr/>
            <a:lstStyle/>
            <a:p/>
          </p:txBody>
        </p:sp>
        <p:sp>
          <p:nvSpPr>
            <p:cNvPr id="40" name="pl40"/>
            <p:cNvSpPr/>
            <p:nvPr/>
          </p:nvSpPr>
          <p:spPr>
            <a:xfrm>
              <a:off x="5655230" y="2460806"/>
              <a:ext cx="182196" cy="0"/>
            </a:xfrm>
            <a:custGeom>
              <a:avLst/>
              <a:pathLst>
                <a:path w="182196" h="0">
                  <a:moveTo>
                    <a:pt x="0" y="0"/>
                  </a:moveTo>
                  <a:lnTo>
                    <a:pt x="182196" y="0"/>
                  </a:lnTo>
                </a:path>
              </a:pathLst>
            </a:custGeom>
            <a:ln w="13550" cap="flat">
              <a:solidFill>
                <a:srgbClr val="0072BC">
                  <a:alpha val="100000"/>
                </a:srgbClr>
              </a:solidFill>
              <a:prstDash val="solid"/>
              <a:round/>
            </a:ln>
          </p:spPr>
          <p:txBody>
            <a:bodyPr/>
            <a:lstStyle/>
            <a:p/>
          </p:txBody>
        </p:sp>
        <p:sp>
          <p:nvSpPr>
            <p:cNvPr id="41" name="pt41"/>
            <p:cNvSpPr/>
            <p:nvPr/>
          </p:nvSpPr>
          <p:spPr>
            <a:xfrm>
              <a:off x="5696676" y="2411154"/>
              <a:ext cx="99303" cy="99303"/>
            </a:xfrm>
            <a:prstGeom prst="ellipse">
              <a:avLst/>
            </a:prstGeom>
            <a:solidFill>
              <a:srgbClr val="0072BC">
                <a:alpha val="100000"/>
              </a:srgbClr>
            </a:solidFill>
            <a:ln w="18000" cap="rnd">
              <a:solidFill>
                <a:srgbClr val="0072BC">
                  <a:alpha val="100000"/>
                </a:srgbClr>
              </a:solidFill>
              <a:prstDash val="solid"/>
              <a:round/>
            </a:ln>
          </p:spPr>
          <p:txBody>
            <a:bodyPr/>
            <a:lstStyle/>
            <a:p/>
          </p:txBody>
        </p:sp>
        <p:sp>
          <p:nvSpPr>
            <p:cNvPr id="42" name="tx42"/>
            <p:cNvSpPr/>
            <p:nvPr/>
          </p:nvSpPr>
          <p:spPr>
            <a:xfrm>
              <a:off x="3975333" y="2395401"/>
              <a:ext cx="629581" cy="126068"/>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Chileans</a:t>
              </a:r>
            </a:p>
          </p:txBody>
        </p:sp>
        <p:sp>
          <p:nvSpPr>
            <p:cNvPr id="43" name="tx43"/>
            <p:cNvSpPr/>
            <p:nvPr/>
          </p:nvSpPr>
          <p:spPr>
            <a:xfrm>
              <a:off x="5022449" y="2395401"/>
              <a:ext cx="515111" cy="126068"/>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Others</a:t>
              </a:r>
            </a:p>
          </p:txBody>
        </p:sp>
        <p:sp>
          <p:nvSpPr>
            <p:cNvPr id="44" name="tx44"/>
            <p:cNvSpPr/>
            <p:nvPr/>
          </p:nvSpPr>
          <p:spPr>
            <a:xfrm>
              <a:off x="5955095" y="2395401"/>
              <a:ext cx="940223" cy="126068"/>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Venezuelans</a:t>
              </a:r>
            </a:p>
          </p:txBody>
        </p:sp>
        <p:sp>
          <p:nvSpPr>
            <p:cNvPr id="45" name="tx45"/>
            <p:cNvSpPr/>
            <p:nvPr/>
          </p:nvSpPr>
          <p:spPr>
            <a:xfrm>
              <a:off x="418388" y="1876221"/>
              <a:ext cx="5956300" cy="234569"/>
            </a:xfrm>
            <a:prstGeom prst="rect">
              <a:avLst/>
            </a:prstGeom>
            <a:noFill/>
          </p:spPr>
          <p:txBody>
            <a:bodyPr lIns="0" rIns="0" tIns="0" bIns="0" anchorCtr="1" anchor="ctr" wrap="none"/>
            <a:lstStyle/>
            <a:p>
              <a:pPr algn="l" marL="0" marR="0" indent="0">
                <a:lnSpc>
                  <a:spcPts val="2000"/>
                </a:lnSpc>
                <a:spcBef>
                  <a:spcPts val="0"/>
                </a:spcBef>
                <a:spcAft>
                  <a:spcPts val="0"/>
                </a:spcAft>
              </a:pPr>
              <a:r>
                <a:rPr sz="2000" b="1">
                  <a:solidFill>
                    <a:srgbClr val="000000">
                      <a:alpha val="100000"/>
                    </a:srgbClr>
                  </a:solidFill>
                  <a:latin typeface="Lato"/>
                  <a:cs typeface="Lato"/>
                </a:rPr>
                <a:t>Impact Area 2: Realizing Rights in Safe Environments</a:t>
              </a:r>
            </a:p>
          </p:txBody>
        </p:sp>
        <p:sp>
          <p:nvSpPr>
            <p:cNvPr id="46" name="tx46"/>
            <p:cNvSpPr/>
            <p:nvPr/>
          </p:nvSpPr>
          <p:spPr>
            <a:xfrm>
              <a:off x="418388" y="5498721"/>
              <a:ext cx="4510711" cy="136609"/>
            </a:xfrm>
            <a:prstGeom prst="rect">
              <a:avLst/>
            </a:prstGeom>
            <a:noFill/>
          </p:spPr>
          <p:txBody>
            <a:bodyPr lIns="0" rIns="0" tIns="0" bIns="0" anchorCtr="1" anchor="ctr" wrap="none"/>
            <a:lstStyle/>
            <a:p>
              <a:pPr algn="l" marL="0" marR="0" indent="0">
                <a:lnSpc>
                  <a:spcPts val="1166"/>
                </a:lnSpc>
                <a:spcBef>
                  <a:spcPts val="0"/>
                </a:spcBef>
                <a:spcAft>
                  <a:spcPts val="0"/>
                </a:spcAft>
              </a:pPr>
              <a:r>
                <a:rPr sz="1166">
                  <a:solidFill>
                    <a:srgbClr val="666666">
                      <a:alpha val="100000"/>
                    </a:srgbClr>
                  </a:solidFill>
                  <a:latin typeface="Lato"/>
                  <a:cs typeface="Lato"/>
                </a:rPr>
                <a:t>Encuesta de Caracterización Socioeconómica Nacional (CASEN) 2022</a:t>
              </a:r>
            </a:p>
          </p:txBody>
        </p:sp>
      </p:gr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75F3-8F49-4FE9-B554-9566A1CEB51F}"/>
              </a:ext>
            </a:extLst>
          </p:cNvPr>
          <p:cNvSpPr>
            <a:spLocks noGrp="1"/>
          </p:cNvSpPr>
          <p:nvPr>
            <p:ph type="title"/>
          </p:nvPr>
        </p:nvSpPr>
        <p:spPr/>
        <p:txBody>
          <a:bodyPr/>
          <a:lstStyle/>
          <a:p>
            <a:pPr lvl="0" indent="0" marL="0">
              <a:buNone/>
            </a:pPr>
            <a:r>
              <a:rPr/>
              <a:t>Impact Area 3</a:t>
            </a:r>
          </a:p>
        </p:txBody>
      </p:sp>
      <p:grpSp xmlns:pic="http://schemas.openxmlformats.org/drawingml/2006/picture">
        <p:nvGrpSpPr>
          <p:cNvPr id="3" name="grp2"/>
          <p:cNvGrpSpPr/>
          <p:nvPr/>
        </p:nvGrpSpPr>
        <p:grpSpPr>
          <a:xfrm>
            <a:off x="228600" y="1737359"/>
            <a:ext cx="11731752" cy="4114800"/>
            <a:chOff x="228600" y="1737359"/>
            <a:chExt cx="11731752" cy="4114800"/>
          </a:xfrm>
        </p:grpSpPr>
        <p:sp>
          <p:nvSpPr>
            <p:cNvPr id="4" name="pl4"/>
            <p:cNvSpPr/>
            <p:nvPr/>
          </p:nvSpPr>
          <p:spPr>
            <a:xfrm>
              <a:off x="3261127" y="4388867"/>
              <a:ext cx="8509435" cy="0"/>
            </a:xfrm>
            <a:custGeom>
              <a:avLst/>
              <a:pathLst>
                <a:path w="8509435" h="0">
                  <a:moveTo>
                    <a:pt x="0" y="0"/>
                  </a:moveTo>
                  <a:lnTo>
                    <a:pt x="8509435" y="0"/>
                  </a:lnTo>
                  <a:lnTo>
                    <a:pt x="8509435" y="0"/>
                  </a:lnTo>
                </a:path>
              </a:pathLst>
            </a:custGeom>
            <a:ln w="6775" cap="flat">
              <a:solidFill>
                <a:srgbClr val="CCCCCC">
                  <a:alpha val="100000"/>
                </a:srgbClr>
              </a:solidFill>
              <a:prstDash val="solid"/>
              <a:round/>
            </a:ln>
          </p:spPr>
          <p:txBody>
            <a:bodyPr/>
            <a:lstStyle/>
            <a:p/>
          </p:txBody>
        </p:sp>
        <p:sp>
          <p:nvSpPr>
            <p:cNvPr id="5" name="pl5"/>
            <p:cNvSpPr/>
            <p:nvPr/>
          </p:nvSpPr>
          <p:spPr>
            <a:xfrm>
              <a:off x="3261127" y="3373617"/>
              <a:ext cx="8509435" cy="0"/>
            </a:xfrm>
            <a:custGeom>
              <a:avLst/>
              <a:pathLst>
                <a:path w="8509435" h="0">
                  <a:moveTo>
                    <a:pt x="0" y="0"/>
                  </a:moveTo>
                  <a:lnTo>
                    <a:pt x="8509435" y="0"/>
                  </a:lnTo>
                  <a:lnTo>
                    <a:pt x="8509435" y="0"/>
                  </a:lnTo>
                </a:path>
              </a:pathLst>
            </a:custGeom>
            <a:ln w="6775" cap="flat">
              <a:solidFill>
                <a:srgbClr val="CCCCCC">
                  <a:alpha val="100000"/>
                </a:srgbClr>
              </a:solidFill>
              <a:prstDash val="solid"/>
              <a:round/>
            </a:ln>
          </p:spPr>
          <p:txBody>
            <a:bodyPr/>
            <a:lstStyle/>
            <a:p/>
          </p:txBody>
        </p:sp>
        <p:sp>
          <p:nvSpPr>
            <p:cNvPr id="6" name="pl6"/>
            <p:cNvSpPr/>
            <p:nvPr/>
          </p:nvSpPr>
          <p:spPr>
            <a:xfrm>
              <a:off x="3647920" y="2764467"/>
              <a:ext cx="0" cy="2233549"/>
            </a:xfrm>
            <a:custGeom>
              <a:avLst/>
              <a:pathLst>
                <a:path w="0" h="2233549">
                  <a:moveTo>
                    <a:pt x="0" y="2233549"/>
                  </a:moveTo>
                  <a:lnTo>
                    <a:pt x="0" y="0"/>
                  </a:lnTo>
                  <a:lnTo>
                    <a:pt x="0" y="0"/>
                  </a:lnTo>
                </a:path>
              </a:pathLst>
            </a:custGeom>
            <a:ln w="6775" cap="flat">
              <a:solidFill>
                <a:srgbClr val="CCCCCC">
                  <a:alpha val="100000"/>
                </a:srgbClr>
              </a:solidFill>
              <a:prstDash val="solid"/>
              <a:round/>
            </a:ln>
          </p:spPr>
          <p:txBody>
            <a:bodyPr/>
            <a:lstStyle/>
            <a:p/>
          </p:txBody>
        </p:sp>
        <p:sp>
          <p:nvSpPr>
            <p:cNvPr id="7" name="pl7"/>
            <p:cNvSpPr/>
            <p:nvPr/>
          </p:nvSpPr>
          <p:spPr>
            <a:xfrm>
              <a:off x="7515845" y="2764467"/>
              <a:ext cx="0" cy="2233549"/>
            </a:xfrm>
            <a:custGeom>
              <a:avLst/>
              <a:pathLst>
                <a:path w="0" h="2233549">
                  <a:moveTo>
                    <a:pt x="0" y="2233549"/>
                  </a:moveTo>
                  <a:lnTo>
                    <a:pt x="0" y="0"/>
                  </a:lnTo>
                  <a:lnTo>
                    <a:pt x="0" y="0"/>
                  </a:lnTo>
                </a:path>
              </a:pathLst>
            </a:custGeom>
            <a:ln w="6775" cap="flat">
              <a:solidFill>
                <a:srgbClr val="CCCCCC">
                  <a:alpha val="100000"/>
                </a:srgbClr>
              </a:solidFill>
              <a:prstDash val="solid"/>
              <a:round/>
            </a:ln>
          </p:spPr>
          <p:txBody>
            <a:bodyPr/>
            <a:lstStyle/>
            <a:p/>
          </p:txBody>
        </p:sp>
        <p:sp>
          <p:nvSpPr>
            <p:cNvPr id="8" name="pl8"/>
            <p:cNvSpPr/>
            <p:nvPr/>
          </p:nvSpPr>
          <p:spPr>
            <a:xfrm>
              <a:off x="11383771" y="2764467"/>
              <a:ext cx="0" cy="2233549"/>
            </a:xfrm>
            <a:custGeom>
              <a:avLst/>
              <a:pathLst>
                <a:path w="0" h="2233549">
                  <a:moveTo>
                    <a:pt x="0" y="2233549"/>
                  </a:moveTo>
                  <a:lnTo>
                    <a:pt x="0" y="0"/>
                  </a:lnTo>
                  <a:lnTo>
                    <a:pt x="0" y="0"/>
                  </a:lnTo>
                </a:path>
              </a:pathLst>
            </a:custGeom>
            <a:ln w="6775" cap="flat">
              <a:solidFill>
                <a:srgbClr val="CCCCCC">
                  <a:alpha val="100000"/>
                </a:srgbClr>
              </a:solidFill>
              <a:prstDash val="solid"/>
              <a:round/>
            </a:ln>
          </p:spPr>
          <p:txBody>
            <a:bodyPr/>
            <a:lstStyle/>
            <a:p/>
          </p:txBody>
        </p:sp>
        <p:sp>
          <p:nvSpPr>
            <p:cNvPr id="9" name="pl9"/>
            <p:cNvSpPr/>
            <p:nvPr/>
          </p:nvSpPr>
          <p:spPr>
            <a:xfrm>
              <a:off x="10724275" y="3441300"/>
              <a:ext cx="82818" cy="0"/>
            </a:xfrm>
            <a:custGeom>
              <a:avLst/>
              <a:pathLst>
                <a:path w="82818" h="0">
                  <a:moveTo>
                    <a:pt x="0" y="0"/>
                  </a:moveTo>
                  <a:lnTo>
                    <a:pt x="82818" y="0"/>
                  </a:lnTo>
                </a:path>
              </a:pathLst>
            </a:custGeom>
            <a:ln w="13550" cap="flat">
              <a:solidFill>
                <a:srgbClr val="000000">
                  <a:alpha val="100000"/>
                </a:srgbClr>
              </a:solidFill>
              <a:prstDash val="solid"/>
              <a:round/>
            </a:ln>
          </p:spPr>
          <p:txBody>
            <a:bodyPr/>
            <a:lstStyle/>
            <a:p/>
          </p:txBody>
        </p:sp>
        <p:sp>
          <p:nvSpPr>
            <p:cNvPr id="10" name="pl10"/>
            <p:cNvSpPr/>
            <p:nvPr/>
          </p:nvSpPr>
          <p:spPr>
            <a:xfrm>
              <a:off x="9310415" y="4456550"/>
              <a:ext cx="150250" cy="0"/>
            </a:xfrm>
            <a:custGeom>
              <a:avLst/>
              <a:pathLst>
                <a:path w="150250" h="0">
                  <a:moveTo>
                    <a:pt x="0" y="0"/>
                  </a:moveTo>
                  <a:lnTo>
                    <a:pt x="150250" y="0"/>
                  </a:lnTo>
                </a:path>
              </a:pathLst>
            </a:custGeom>
            <a:ln w="13550" cap="flat">
              <a:solidFill>
                <a:srgbClr val="000000">
                  <a:alpha val="100000"/>
                </a:srgbClr>
              </a:solidFill>
              <a:prstDash val="solid"/>
              <a:round/>
            </a:ln>
          </p:spPr>
          <p:txBody>
            <a:bodyPr/>
            <a:lstStyle/>
            <a:p/>
          </p:txBody>
        </p:sp>
        <p:sp>
          <p:nvSpPr>
            <p:cNvPr id="11" name="pl11"/>
            <p:cNvSpPr/>
            <p:nvPr/>
          </p:nvSpPr>
          <p:spPr>
            <a:xfrm>
              <a:off x="10275045" y="3373617"/>
              <a:ext cx="532836" cy="0"/>
            </a:xfrm>
            <a:custGeom>
              <a:avLst/>
              <a:pathLst>
                <a:path w="532836" h="0">
                  <a:moveTo>
                    <a:pt x="0" y="0"/>
                  </a:moveTo>
                  <a:lnTo>
                    <a:pt x="532836" y="0"/>
                  </a:lnTo>
                </a:path>
              </a:pathLst>
            </a:custGeom>
            <a:ln w="13550" cap="flat">
              <a:solidFill>
                <a:srgbClr val="7F7F7F">
                  <a:alpha val="100000"/>
                </a:srgbClr>
              </a:solidFill>
              <a:prstDash val="solid"/>
              <a:round/>
            </a:ln>
          </p:spPr>
          <p:txBody>
            <a:bodyPr/>
            <a:lstStyle/>
            <a:p/>
          </p:txBody>
        </p:sp>
        <p:sp>
          <p:nvSpPr>
            <p:cNvPr id="12" name="pl12"/>
            <p:cNvSpPr/>
            <p:nvPr/>
          </p:nvSpPr>
          <p:spPr>
            <a:xfrm>
              <a:off x="7931230" y="4388867"/>
              <a:ext cx="1038398" cy="0"/>
            </a:xfrm>
            <a:custGeom>
              <a:avLst/>
              <a:pathLst>
                <a:path w="1038398" h="0">
                  <a:moveTo>
                    <a:pt x="0" y="0"/>
                  </a:moveTo>
                  <a:lnTo>
                    <a:pt x="1038398" y="0"/>
                  </a:lnTo>
                </a:path>
              </a:pathLst>
            </a:custGeom>
            <a:ln w="13550" cap="flat">
              <a:solidFill>
                <a:srgbClr val="7F7F7F">
                  <a:alpha val="100000"/>
                </a:srgbClr>
              </a:solidFill>
              <a:prstDash val="solid"/>
              <a:round/>
            </a:ln>
          </p:spPr>
          <p:txBody>
            <a:bodyPr/>
            <a:lstStyle/>
            <a:p/>
          </p:txBody>
        </p:sp>
        <p:sp>
          <p:nvSpPr>
            <p:cNvPr id="13" name="pl13"/>
            <p:cNvSpPr/>
            <p:nvPr/>
          </p:nvSpPr>
          <p:spPr>
            <a:xfrm>
              <a:off x="9798684" y="3305934"/>
              <a:ext cx="771540" cy="0"/>
            </a:xfrm>
            <a:custGeom>
              <a:avLst/>
              <a:pathLst>
                <a:path w="771540" h="0">
                  <a:moveTo>
                    <a:pt x="0" y="0"/>
                  </a:moveTo>
                  <a:lnTo>
                    <a:pt x="771540" y="0"/>
                  </a:lnTo>
                </a:path>
              </a:pathLst>
            </a:custGeom>
            <a:ln w="13550" cap="flat">
              <a:solidFill>
                <a:srgbClr val="0072BC">
                  <a:alpha val="100000"/>
                </a:srgbClr>
              </a:solidFill>
              <a:prstDash val="solid"/>
              <a:round/>
            </a:ln>
          </p:spPr>
          <p:txBody>
            <a:bodyPr/>
            <a:lstStyle/>
            <a:p/>
          </p:txBody>
        </p:sp>
        <p:sp>
          <p:nvSpPr>
            <p:cNvPr id="14" name="pl14"/>
            <p:cNvSpPr/>
            <p:nvPr/>
          </p:nvSpPr>
          <p:spPr>
            <a:xfrm>
              <a:off x="8214619" y="4321183"/>
              <a:ext cx="1191001" cy="0"/>
            </a:xfrm>
            <a:custGeom>
              <a:avLst/>
              <a:pathLst>
                <a:path w="1191001" h="0">
                  <a:moveTo>
                    <a:pt x="0" y="0"/>
                  </a:moveTo>
                  <a:lnTo>
                    <a:pt x="1191001" y="0"/>
                  </a:lnTo>
                </a:path>
              </a:pathLst>
            </a:custGeom>
            <a:ln w="13550" cap="flat">
              <a:solidFill>
                <a:srgbClr val="0072BC">
                  <a:alpha val="100000"/>
                </a:srgbClr>
              </a:solidFill>
              <a:prstDash val="solid"/>
              <a:round/>
            </a:ln>
          </p:spPr>
          <p:txBody>
            <a:bodyPr/>
            <a:lstStyle/>
            <a:p/>
          </p:txBody>
        </p:sp>
        <p:sp>
          <p:nvSpPr>
            <p:cNvPr id="15" name="pt15"/>
            <p:cNvSpPr/>
            <p:nvPr/>
          </p:nvSpPr>
          <p:spPr>
            <a:xfrm>
              <a:off x="10716032" y="3391649"/>
              <a:ext cx="99303" cy="99303"/>
            </a:xfrm>
            <a:prstGeom prst="ellipse">
              <a:avLst/>
            </a:prstGeom>
            <a:solidFill>
              <a:srgbClr val="000000">
                <a:alpha val="100000"/>
              </a:srgbClr>
            </a:solidFill>
            <a:ln w="18000" cap="rnd">
              <a:solidFill>
                <a:srgbClr val="000000">
                  <a:alpha val="100000"/>
                </a:srgbClr>
              </a:solidFill>
              <a:prstDash val="solid"/>
              <a:round/>
            </a:ln>
          </p:spPr>
          <p:txBody>
            <a:bodyPr/>
            <a:lstStyle/>
            <a:p/>
          </p:txBody>
        </p:sp>
        <p:sp>
          <p:nvSpPr>
            <p:cNvPr id="16" name="pt16"/>
            <p:cNvSpPr/>
            <p:nvPr/>
          </p:nvSpPr>
          <p:spPr>
            <a:xfrm>
              <a:off x="9335889" y="4406898"/>
              <a:ext cx="99303" cy="99303"/>
            </a:xfrm>
            <a:prstGeom prst="ellipse">
              <a:avLst/>
            </a:prstGeom>
            <a:solidFill>
              <a:srgbClr val="000000">
                <a:alpha val="100000"/>
              </a:srgbClr>
            </a:solidFill>
            <a:ln w="18000" cap="rnd">
              <a:solidFill>
                <a:srgbClr val="000000">
                  <a:alpha val="100000"/>
                </a:srgbClr>
              </a:solidFill>
              <a:prstDash val="solid"/>
              <a:round/>
            </a:ln>
          </p:spPr>
          <p:txBody>
            <a:bodyPr/>
            <a:lstStyle/>
            <a:p/>
          </p:txBody>
        </p:sp>
        <p:sp>
          <p:nvSpPr>
            <p:cNvPr id="17" name="pt17"/>
            <p:cNvSpPr/>
            <p:nvPr/>
          </p:nvSpPr>
          <p:spPr>
            <a:xfrm>
              <a:off x="10491812" y="3323965"/>
              <a:ext cx="99303" cy="99303"/>
            </a:xfrm>
            <a:prstGeom prst="ellipse">
              <a:avLst/>
            </a:prstGeom>
            <a:solidFill>
              <a:srgbClr val="7F7F7F">
                <a:alpha val="100000"/>
              </a:srgbClr>
            </a:solidFill>
            <a:ln w="18000" cap="rnd">
              <a:solidFill>
                <a:srgbClr val="7F7F7F">
                  <a:alpha val="100000"/>
                </a:srgbClr>
              </a:solidFill>
              <a:prstDash val="solid"/>
              <a:round/>
            </a:ln>
          </p:spPr>
          <p:txBody>
            <a:bodyPr/>
            <a:lstStyle/>
            <a:p/>
          </p:txBody>
        </p:sp>
        <p:sp>
          <p:nvSpPr>
            <p:cNvPr id="18" name="pt18"/>
            <p:cNvSpPr/>
            <p:nvPr/>
          </p:nvSpPr>
          <p:spPr>
            <a:xfrm>
              <a:off x="8400777" y="4339215"/>
              <a:ext cx="99303" cy="99303"/>
            </a:xfrm>
            <a:prstGeom prst="ellipse">
              <a:avLst/>
            </a:prstGeom>
            <a:solidFill>
              <a:srgbClr val="7F7F7F">
                <a:alpha val="100000"/>
              </a:srgbClr>
            </a:solidFill>
            <a:ln w="18000" cap="rnd">
              <a:solidFill>
                <a:srgbClr val="7F7F7F">
                  <a:alpha val="100000"/>
                </a:srgbClr>
              </a:solidFill>
              <a:prstDash val="solid"/>
              <a:round/>
            </a:ln>
          </p:spPr>
          <p:txBody>
            <a:bodyPr/>
            <a:lstStyle/>
            <a:p/>
          </p:txBody>
        </p:sp>
        <p:sp>
          <p:nvSpPr>
            <p:cNvPr id="19" name="pt19"/>
            <p:cNvSpPr/>
            <p:nvPr/>
          </p:nvSpPr>
          <p:spPr>
            <a:xfrm>
              <a:off x="10134803" y="3256282"/>
              <a:ext cx="99303" cy="99303"/>
            </a:xfrm>
            <a:prstGeom prst="ellipse">
              <a:avLst/>
            </a:prstGeom>
            <a:solidFill>
              <a:srgbClr val="0072BC">
                <a:alpha val="100000"/>
              </a:srgbClr>
            </a:solidFill>
            <a:ln w="18000" cap="rnd">
              <a:solidFill>
                <a:srgbClr val="0072BC">
                  <a:alpha val="100000"/>
                </a:srgbClr>
              </a:solidFill>
              <a:prstDash val="solid"/>
              <a:round/>
            </a:ln>
          </p:spPr>
          <p:txBody>
            <a:bodyPr/>
            <a:lstStyle/>
            <a:p/>
          </p:txBody>
        </p:sp>
        <p:sp>
          <p:nvSpPr>
            <p:cNvPr id="20" name="pt20"/>
            <p:cNvSpPr/>
            <p:nvPr/>
          </p:nvSpPr>
          <p:spPr>
            <a:xfrm>
              <a:off x="8760468" y="4271532"/>
              <a:ext cx="99303" cy="99303"/>
            </a:xfrm>
            <a:prstGeom prst="ellipse">
              <a:avLst/>
            </a:prstGeom>
            <a:solidFill>
              <a:srgbClr val="0072BC">
                <a:alpha val="100000"/>
              </a:srgbClr>
            </a:solidFill>
            <a:ln w="18000" cap="rnd">
              <a:solidFill>
                <a:srgbClr val="0072BC">
                  <a:alpha val="100000"/>
                </a:srgbClr>
              </a:solidFill>
              <a:prstDash val="solid"/>
              <a:round/>
            </a:ln>
          </p:spPr>
          <p:txBody>
            <a:bodyPr/>
            <a:lstStyle/>
            <a:p/>
          </p:txBody>
        </p:sp>
        <p:sp>
          <p:nvSpPr>
            <p:cNvPr id="21" name="tx21"/>
            <p:cNvSpPr/>
            <p:nvPr/>
          </p:nvSpPr>
          <p:spPr>
            <a:xfrm>
              <a:off x="10882834" y="3407869"/>
              <a:ext cx="445393" cy="106042"/>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000000">
                      <a:alpha val="100000"/>
                    </a:srgbClr>
                  </a:solidFill>
                  <a:latin typeface="DejaVu Sans"/>
                  <a:cs typeface="DejaVu Sans"/>
                </a:rPr>
                <a:t>92.0%</a:t>
              </a:r>
            </a:p>
          </p:txBody>
        </p:sp>
        <p:sp>
          <p:nvSpPr>
            <p:cNvPr id="22" name="tx22"/>
            <p:cNvSpPr/>
            <p:nvPr/>
          </p:nvSpPr>
          <p:spPr>
            <a:xfrm>
              <a:off x="9504173" y="4423443"/>
              <a:ext cx="445393" cy="106042"/>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000000">
                      <a:alpha val="100000"/>
                    </a:srgbClr>
                  </a:solidFill>
                  <a:latin typeface="DejaVu Sans"/>
                  <a:cs typeface="DejaVu Sans"/>
                </a:rPr>
                <a:t>74.2%</a:t>
              </a:r>
            </a:p>
          </p:txBody>
        </p:sp>
        <p:sp>
          <p:nvSpPr>
            <p:cNvPr id="23" name="tx23"/>
            <p:cNvSpPr/>
            <p:nvPr/>
          </p:nvSpPr>
          <p:spPr>
            <a:xfrm>
              <a:off x="10254077" y="3169290"/>
              <a:ext cx="445393" cy="106042"/>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000000">
                      <a:alpha val="100000"/>
                    </a:srgbClr>
                  </a:solidFill>
                  <a:latin typeface="DejaVu Sans"/>
                  <a:cs typeface="DejaVu Sans"/>
                </a:rPr>
                <a:t>89.1%</a:t>
              </a:r>
            </a:p>
          </p:txBody>
        </p:sp>
        <p:sp>
          <p:nvSpPr>
            <p:cNvPr id="24" name="tx24"/>
            <p:cNvSpPr/>
            <p:nvPr/>
          </p:nvSpPr>
          <p:spPr>
            <a:xfrm>
              <a:off x="7887579" y="4423257"/>
              <a:ext cx="445393" cy="106042"/>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000000">
                      <a:alpha val="100000"/>
                    </a:srgbClr>
                  </a:solidFill>
                  <a:latin typeface="DejaVu Sans"/>
                  <a:cs typeface="DejaVu Sans"/>
                </a:rPr>
                <a:t>62.1%</a:t>
              </a:r>
            </a:p>
          </p:txBody>
        </p:sp>
        <p:sp>
          <p:nvSpPr>
            <p:cNvPr id="25" name="tx25"/>
            <p:cNvSpPr/>
            <p:nvPr/>
          </p:nvSpPr>
          <p:spPr>
            <a:xfrm>
              <a:off x="9621817" y="3407951"/>
              <a:ext cx="445393" cy="106042"/>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000000">
                      <a:alpha val="100000"/>
                    </a:srgbClr>
                  </a:solidFill>
                  <a:latin typeface="DejaVu Sans"/>
                  <a:cs typeface="DejaVu Sans"/>
                </a:rPr>
                <a:t>84.5%</a:t>
              </a:r>
            </a:p>
          </p:txBody>
        </p:sp>
        <p:sp>
          <p:nvSpPr>
            <p:cNvPr id="26" name="tx26"/>
            <p:cNvSpPr/>
            <p:nvPr/>
          </p:nvSpPr>
          <p:spPr>
            <a:xfrm>
              <a:off x="8840723" y="4184537"/>
              <a:ext cx="445393" cy="106042"/>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000000">
                      <a:alpha val="100000"/>
                    </a:srgbClr>
                  </a:solidFill>
                  <a:latin typeface="DejaVu Sans"/>
                  <a:cs typeface="DejaVu Sans"/>
                </a:rPr>
                <a:t>66.7%</a:t>
              </a:r>
            </a:p>
          </p:txBody>
        </p:sp>
        <p:sp>
          <p:nvSpPr>
            <p:cNvPr id="27" name="tx27"/>
            <p:cNvSpPr/>
            <p:nvPr/>
          </p:nvSpPr>
          <p:spPr>
            <a:xfrm>
              <a:off x="612794" y="4204336"/>
              <a:ext cx="2558711" cy="153754"/>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3.2b Proportion of PoC enrolled in</a:t>
              </a:r>
            </a:p>
          </p:txBody>
        </p:sp>
        <p:sp>
          <p:nvSpPr>
            <p:cNvPr id="28" name="tx28"/>
            <p:cNvSpPr/>
            <p:nvPr/>
          </p:nvSpPr>
          <p:spPr>
            <a:xfrm>
              <a:off x="1632265" y="4387216"/>
              <a:ext cx="1539240" cy="153754"/>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secundary education</a:t>
              </a:r>
            </a:p>
          </p:txBody>
        </p:sp>
        <p:sp>
          <p:nvSpPr>
            <p:cNvPr id="29" name="tx29"/>
            <p:cNvSpPr/>
            <p:nvPr/>
          </p:nvSpPr>
          <p:spPr>
            <a:xfrm>
              <a:off x="623462" y="3189086"/>
              <a:ext cx="2548043" cy="153754"/>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3.2a Proportion of PoC enrolled in</a:t>
              </a:r>
            </a:p>
          </p:txBody>
        </p:sp>
        <p:sp>
          <p:nvSpPr>
            <p:cNvPr id="30" name="tx30"/>
            <p:cNvSpPr/>
            <p:nvPr/>
          </p:nvSpPr>
          <p:spPr>
            <a:xfrm>
              <a:off x="1823104" y="3371966"/>
              <a:ext cx="1348401" cy="153754"/>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primary education</a:t>
              </a:r>
            </a:p>
          </p:txBody>
        </p:sp>
        <p:sp>
          <p:nvSpPr>
            <p:cNvPr id="31" name="pl31"/>
            <p:cNvSpPr/>
            <p:nvPr/>
          </p:nvSpPr>
          <p:spPr>
            <a:xfrm>
              <a:off x="3261127" y="4998016"/>
              <a:ext cx="8509435" cy="0"/>
            </a:xfrm>
            <a:custGeom>
              <a:avLst/>
              <a:pathLst>
                <a:path w="8509435" h="0">
                  <a:moveTo>
                    <a:pt x="0" y="0"/>
                  </a:moveTo>
                  <a:lnTo>
                    <a:pt x="8509435" y="0"/>
                  </a:lnTo>
                </a:path>
              </a:pathLst>
            </a:custGeom>
            <a:ln w="13550" cap="sq">
              <a:solidFill>
                <a:srgbClr val="191919">
                  <a:alpha val="100000"/>
                </a:srgbClr>
              </a:solidFill>
              <a:prstDash val="solid"/>
              <a:round/>
            </a:ln>
          </p:spPr>
          <p:txBody>
            <a:bodyPr/>
            <a:lstStyle/>
            <a:p/>
          </p:txBody>
        </p:sp>
        <p:sp>
          <p:nvSpPr>
            <p:cNvPr id="32" name="tx32"/>
            <p:cNvSpPr/>
            <p:nvPr/>
          </p:nvSpPr>
          <p:spPr>
            <a:xfrm>
              <a:off x="3530953" y="5084845"/>
              <a:ext cx="233933" cy="124121"/>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0%</a:t>
              </a:r>
            </a:p>
          </p:txBody>
        </p:sp>
        <p:sp>
          <p:nvSpPr>
            <p:cNvPr id="33" name="tx33"/>
            <p:cNvSpPr/>
            <p:nvPr/>
          </p:nvSpPr>
          <p:spPr>
            <a:xfrm>
              <a:off x="7349772" y="5084845"/>
              <a:ext cx="332147" cy="124121"/>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50%</a:t>
              </a:r>
            </a:p>
          </p:txBody>
        </p:sp>
        <p:sp>
          <p:nvSpPr>
            <p:cNvPr id="34" name="tx34"/>
            <p:cNvSpPr/>
            <p:nvPr/>
          </p:nvSpPr>
          <p:spPr>
            <a:xfrm>
              <a:off x="11168590" y="5084845"/>
              <a:ext cx="430360" cy="124121"/>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100%</a:t>
              </a:r>
            </a:p>
          </p:txBody>
        </p:sp>
        <p:sp>
          <p:nvSpPr>
            <p:cNvPr id="35" name="tx35"/>
            <p:cNvSpPr/>
            <p:nvPr/>
          </p:nvSpPr>
          <p:spPr>
            <a:xfrm>
              <a:off x="7192842" y="5278489"/>
              <a:ext cx="646006" cy="124883"/>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666666">
                      <a:alpha val="100000"/>
                    </a:srgbClr>
                  </a:solidFill>
                  <a:latin typeface="Lato"/>
                  <a:cs typeface="Lato"/>
                </a:rPr>
                <a:t>Estimate</a:t>
              </a:r>
            </a:p>
          </p:txBody>
        </p:sp>
        <p:sp>
          <p:nvSpPr>
            <p:cNvPr id="36" name="pl36"/>
            <p:cNvSpPr/>
            <p:nvPr/>
          </p:nvSpPr>
          <p:spPr>
            <a:xfrm>
              <a:off x="3378796" y="2460806"/>
              <a:ext cx="182196" cy="0"/>
            </a:xfrm>
            <a:custGeom>
              <a:avLst/>
              <a:pathLst>
                <a:path w="182196" h="0">
                  <a:moveTo>
                    <a:pt x="0" y="0"/>
                  </a:moveTo>
                  <a:lnTo>
                    <a:pt x="182196" y="0"/>
                  </a:lnTo>
                </a:path>
              </a:pathLst>
            </a:custGeom>
            <a:ln w="13550" cap="flat">
              <a:solidFill>
                <a:srgbClr val="000000">
                  <a:alpha val="100000"/>
                </a:srgbClr>
              </a:solidFill>
              <a:prstDash val="solid"/>
              <a:round/>
            </a:ln>
          </p:spPr>
          <p:txBody>
            <a:bodyPr/>
            <a:lstStyle/>
            <a:p/>
          </p:txBody>
        </p:sp>
        <p:sp>
          <p:nvSpPr>
            <p:cNvPr id="37" name="pt37"/>
            <p:cNvSpPr/>
            <p:nvPr/>
          </p:nvSpPr>
          <p:spPr>
            <a:xfrm>
              <a:off x="3420242" y="2411154"/>
              <a:ext cx="99303" cy="99303"/>
            </a:xfrm>
            <a:prstGeom prst="ellipse">
              <a:avLst/>
            </a:prstGeom>
            <a:solidFill>
              <a:srgbClr val="000000">
                <a:alpha val="100000"/>
              </a:srgbClr>
            </a:solidFill>
            <a:ln w="18000" cap="rnd">
              <a:solidFill>
                <a:srgbClr val="000000">
                  <a:alpha val="100000"/>
                </a:srgbClr>
              </a:solidFill>
              <a:prstDash val="solid"/>
              <a:round/>
            </a:ln>
          </p:spPr>
          <p:txBody>
            <a:bodyPr/>
            <a:lstStyle/>
            <a:p/>
          </p:txBody>
        </p:sp>
        <p:sp>
          <p:nvSpPr>
            <p:cNvPr id="38" name="pl38"/>
            <p:cNvSpPr/>
            <p:nvPr/>
          </p:nvSpPr>
          <p:spPr>
            <a:xfrm>
              <a:off x="4425912" y="2460806"/>
              <a:ext cx="182196" cy="0"/>
            </a:xfrm>
            <a:custGeom>
              <a:avLst/>
              <a:pathLst>
                <a:path w="182196" h="0">
                  <a:moveTo>
                    <a:pt x="0" y="0"/>
                  </a:moveTo>
                  <a:lnTo>
                    <a:pt x="182196" y="0"/>
                  </a:lnTo>
                </a:path>
              </a:pathLst>
            </a:custGeom>
            <a:ln w="13550" cap="flat">
              <a:solidFill>
                <a:srgbClr val="7F7F7F">
                  <a:alpha val="100000"/>
                </a:srgbClr>
              </a:solidFill>
              <a:prstDash val="solid"/>
              <a:round/>
            </a:ln>
          </p:spPr>
          <p:txBody>
            <a:bodyPr/>
            <a:lstStyle/>
            <a:p/>
          </p:txBody>
        </p:sp>
        <p:sp>
          <p:nvSpPr>
            <p:cNvPr id="39" name="pt39"/>
            <p:cNvSpPr/>
            <p:nvPr/>
          </p:nvSpPr>
          <p:spPr>
            <a:xfrm>
              <a:off x="4467358" y="2411154"/>
              <a:ext cx="99303" cy="99303"/>
            </a:xfrm>
            <a:prstGeom prst="ellipse">
              <a:avLst/>
            </a:prstGeom>
            <a:solidFill>
              <a:srgbClr val="7F7F7F">
                <a:alpha val="100000"/>
              </a:srgbClr>
            </a:solidFill>
            <a:ln w="18000" cap="rnd">
              <a:solidFill>
                <a:srgbClr val="7F7F7F">
                  <a:alpha val="100000"/>
                </a:srgbClr>
              </a:solidFill>
              <a:prstDash val="solid"/>
              <a:round/>
            </a:ln>
          </p:spPr>
          <p:txBody>
            <a:bodyPr/>
            <a:lstStyle/>
            <a:p/>
          </p:txBody>
        </p:sp>
        <p:sp>
          <p:nvSpPr>
            <p:cNvPr id="40" name="pl40"/>
            <p:cNvSpPr/>
            <p:nvPr/>
          </p:nvSpPr>
          <p:spPr>
            <a:xfrm>
              <a:off x="5358558" y="2460806"/>
              <a:ext cx="182196" cy="0"/>
            </a:xfrm>
            <a:custGeom>
              <a:avLst/>
              <a:pathLst>
                <a:path w="182196" h="0">
                  <a:moveTo>
                    <a:pt x="0" y="0"/>
                  </a:moveTo>
                  <a:lnTo>
                    <a:pt x="182196" y="0"/>
                  </a:lnTo>
                </a:path>
              </a:pathLst>
            </a:custGeom>
            <a:ln w="13550" cap="flat">
              <a:solidFill>
                <a:srgbClr val="0072BC">
                  <a:alpha val="100000"/>
                </a:srgbClr>
              </a:solidFill>
              <a:prstDash val="solid"/>
              <a:round/>
            </a:ln>
          </p:spPr>
          <p:txBody>
            <a:bodyPr/>
            <a:lstStyle/>
            <a:p/>
          </p:txBody>
        </p:sp>
        <p:sp>
          <p:nvSpPr>
            <p:cNvPr id="41" name="pt41"/>
            <p:cNvSpPr/>
            <p:nvPr/>
          </p:nvSpPr>
          <p:spPr>
            <a:xfrm>
              <a:off x="5400004" y="2411154"/>
              <a:ext cx="99303" cy="99303"/>
            </a:xfrm>
            <a:prstGeom prst="ellipse">
              <a:avLst/>
            </a:prstGeom>
            <a:solidFill>
              <a:srgbClr val="0072BC">
                <a:alpha val="100000"/>
              </a:srgbClr>
            </a:solidFill>
            <a:ln w="18000" cap="rnd">
              <a:solidFill>
                <a:srgbClr val="0072BC">
                  <a:alpha val="100000"/>
                </a:srgbClr>
              </a:solidFill>
              <a:prstDash val="solid"/>
              <a:round/>
            </a:ln>
          </p:spPr>
          <p:txBody>
            <a:bodyPr/>
            <a:lstStyle/>
            <a:p/>
          </p:txBody>
        </p:sp>
        <p:sp>
          <p:nvSpPr>
            <p:cNvPr id="42" name="tx42"/>
            <p:cNvSpPr/>
            <p:nvPr/>
          </p:nvSpPr>
          <p:spPr>
            <a:xfrm>
              <a:off x="3678661" y="2395401"/>
              <a:ext cx="629581" cy="126068"/>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Chileans</a:t>
              </a:r>
            </a:p>
          </p:txBody>
        </p:sp>
        <p:sp>
          <p:nvSpPr>
            <p:cNvPr id="43" name="tx43"/>
            <p:cNvSpPr/>
            <p:nvPr/>
          </p:nvSpPr>
          <p:spPr>
            <a:xfrm>
              <a:off x="4725777" y="2395401"/>
              <a:ext cx="515111" cy="126068"/>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Others</a:t>
              </a:r>
            </a:p>
          </p:txBody>
        </p:sp>
        <p:sp>
          <p:nvSpPr>
            <p:cNvPr id="44" name="tx44"/>
            <p:cNvSpPr/>
            <p:nvPr/>
          </p:nvSpPr>
          <p:spPr>
            <a:xfrm>
              <a:off x="5658423" y="2395401"/>
              <a:ext cx="940223" cy="126068"/>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Venezuelans</a:t>
              </a:r>
            </a:p>
          </p:txBody>
        </p:sp>
        <p:sp>
          <p:nvSpPr>
            <p:cNvPr id="45" name="tx45"/>
            <p:cNvSpPr/>
            <p:nvPr/>
          </p:nvSpPr>
          <p:spPr>
            <a:xfrm>
              <a:off x="418388" y="1876221"/>
              <a:ext cx="8232902" cy="234569"/>
            </a:xfrm>
            <a:prstGeom prst="rect">
              <a:avLst/>
            </a:prstGeom>
            <a:noFill/>
          </p:spPr>
          <p:txBody>
            <a:bodyPr lIns="0" rIns="0" tIns="0" bIns="0" anchorCtr="1" anchor="ctr" wrap="none"/>
            <a:lstStyle/>
            <a:p>
              <a:pPr algn="l" marL="0" marR="0" indent="0">
                <a:lnSpc>
                  <a:spcPts val="2000"/>
                </a:lnSpc>
                <a:spcBef>
                  <a:spcPts val="0"/>
                </a:spcBef>
                <a:spcAft>
                  <a:spcPts val="0"/>
                </a:spcAft>
              </a:pPr>
              <a:r>
                <a:rPr sz="2000" b="1">
                  <a:solidFill>
                    <a:srgbClr val="000000">
                      <a:alpha val="100000"/>
                    </a:srgbClr>
                  </a:solidFill>
                  <a:latin typeface="Lato"/>
                  <a:cs typeface="Lato"/>
                </a:rPr>
                <a:t>Impact Area 3: Empowering Communities and Achieving Gender Equality</a:t>
              </a:r>
            </a:p>
          </p:txBody>
        </p:sp>
        <p:sp>
          <p:nvSpPr>
            <p:cNvPr id="46" name="tx46"/>
            <p:cNvSpPr/>
            <p:nvPr/>
          </p:nvSpPr>
          <p:spPr>
            <a:xfrm>
              <a:off x="418388" y="5498721"/>
              <a:ext cx="4510711" cy="136609"/>
            </a:xfrm>
            <a:prstGeom prst="rect">
              <a:avLst/>
            </a:prstGeom>
            <a:noFill/>
          </p:spPr>
          <p:txBody>
            <a:bodyPr lIns="0" rIns="0" tIns="0" bIns="0" anchorCtr="1" anchor="ctr" wrap="none"/>
            <a:lstStyle/>
            <a:p>
              <a:pPr algn="l" marL="0" marR="0" indent="0">
                <a:lnSpc>
                  <a:spcPts val="1166"/>
                </a:lnSpc>
                <a:spcBef>
                  <a:spcPts val="0"/>
                </a:spcBef>
                <a:spcAft>
                  <a:spcPts val="0"/>
                </a:spcAft>
              </a:pPr>
              <a:r>
                <a:rPr sz="1166">
                  <a:solidFill>
                    <a:srgbClr val="666666">
                      <a:alpha val="100000"/>
                    </a:srgbClr>
                  </a:solidFill>
                  <a:latin typeface="Lato"/>
                  <a:cs typeface="Lato"/>
                </a:rPr>
                <a:t>Encuesta de Caracterización Socioeconómica Nacional (CASEN) 2022</a:t>
              </a:r>
            </a:p>
          </p:txBody>
        </p:sp>
      </p:gr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75F3-8F49-4FE9-B554-9566A1CEB51F}"/>
              </a:ext>
            </a:extLst>
          </p:cNvPr>
          <p:cNvSpPr>
            <a:spLocks noGrp="1"/>
          </p:cNvSpPr>
          <p:nvPr>
            <p:ph type="title"/>
          </p:nvPr>
        </p:nvSpPr>
        <p:spPr/>
        <p:txBody>
          <a:bodyPr/>
          <a:lstStyle/>
          <a:p>
            <a:pPr lvl="0" indent="0" marL="0">
              <a:buNone/>
            </a:pPr>
            <a:r>
              <a:rPr/>
              <a:t>Thank you!</a:t>
            </a:r>
          </a:p>
        </p:txBody>
      </p:sp>
    </p:spTree>
  </p:cSld>
</p:sld>
</file>

<file path=ppt/theme/theme1.xml><?xml version="1.0" encoding="utf-8"?>
<a:theme xmlns:a="http://schemas.openxmlformats.org/drawingml/2006/main" name="Office Theme">
  <a:themeElements>
    <a:clrScheme name="Custom 1">
      <a:dk1>
        <a:srgbClr val="1A1A1A"/>
      </a:dk1>
      <a:lt1>
        <a:sysClr val="window" lastClr="FFFFFF"/>
      </a:lt1>
      <a:dk2>
        <a:srgbClr val="1A1A1A"/>
      </a:dk2>
      <a:lt2>
        <a:srgbClr val="FFFFFF"/>
      </a:lt2>
      <a:accent1>
        <a:srgbClr val="0072BC"/>
      </a:accent1>
      <a:accent2>
        <a:srgbClr val="18375F"/>
      </a:accent2>
      <a:accent3>
        <a:srgbClr val="00B398"/>
      </a:accent3>
      <a:accent4>
        <a:srgbClr val="666666"/>
      </a:accent4>
      <a:accent5>
        <a:srgbClr val="EF4A60"/>
      </a:accent5>
      <a:accent6>
        <a:srgbClr val="FAEB00"/>
      </a:accent6>
      <a:hlink>
        <a:srgbClr val="0072BC"/>
      </a:hlink>
      <a:folHlink>
        <a:srgbClr val="0072BC"/>
      </a:folHlink>
    </a:clrScheme>
    <a:fontScheme name="UNHCR-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Indicadores de impacto y resultados mediante la CASEN</dc:title>
  <dc:creator/>
  <cp:keywords/>
  <dcterms:created xsi:type="dcterms:W3CDTF">2023-10-23T19:47:45Z</dcterms:created>
  <dcterms:modified xsi:type="dcterms:W3CDTF">2023-10-23T14:47:45Z</dcterms:modified>
  <cp:lastModifiedBy>edouard</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unhcrdown::pptx_slides</vt:lpwstr>
  </property>
</Properties>
</file>