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200f181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b200f181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b200f181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03240c65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e03240c65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200f181d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4b200f181d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b200f181d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03240c65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e03240c65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03240c65_5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e03240c65_5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a12fb0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a12fb0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ea12fb0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05a958ea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05a958e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e05a958ea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05a958e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05a958e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e05a958e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f9bdd22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df9bdd22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solidFill>
          <a:srgbClr val="52585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47914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47914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1" y="6437839"/>
            <a:ext cx="12192000" cy="437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74274" y="6542802"/>
            <a:ext cx="965200" cy="29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18450" l="0" r="0" t="0"/>
          <a:stretch/>
        </p:blipFill>
        <p:spPr>
          <a:xfrm>
            <a:off x="10417696" y="6509592"/>
            <a:ext cx="1632390" cy="3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47914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47914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2558" y="6507632"/>
            <a:ext cx="965200" cy="29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18450" l="0" r="0" t="0"/>
          <a:stretch/>
        </p:blipFill>
        <p:spPr>
          <a:xfrm>
            <a:off x="10447187" y="6492010"/>
            <a:ext cx="1632390" cy="3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" y="0"/>
            <a:ext cx="12192000" cy="6420256"/>
          </a:xfrm>
          <a:prstGeom prst="rect">
            <a:avLst/>
          </a:prstGeom>
          <a:solidFill>
            <a:srgbClr val="F3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5936343" y="2609413"/>
            <a:ext cx="5655013" cy="823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5936343" y="3602038"/>
            <a:ext cx="4318000" cy="585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6856" y="2531265"/>
            <a:ext cx="1857829" cy="5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46" y="6561322"/>
            <a:ext cx="2085731" cy="1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18450" l="0" r="0" t="0"/>
          <a:stretch/>
        </p:blipFill>
        <p:spPr>
          <a:xfrm>
            <a:off x="10406821" y="6474422"/>
            <a:ext cx="1632390" cy="3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33400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334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0478" y="6477069"/>
            <a:ext cx="965200" cy="29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18450" l="0" r="0" t="0"/>
          <a:stretch/>
        </p:blipFill>
        <p:spPr>
          <a:xfrm>
            <a:off x="10399069" y="6456838"/>
            <a:ext cx="1632390" cy="3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datascienceplus.com/google-scholar-scraping-with-rvest/" TargetMode="External"/><Relationship Id="rId10" Type="http://schemas.openxmlformats.org/officeDocument/2006/relationships/hyperlink" Target="https://www.r-bloggers.com/google-scholar-scraping-with-rvest-package/" TargetMode="External"/><Relationship Id="rId13" Type="http://schemas.openxmlformats.org/officeDocument/2006/relationships/hyperlink" Target="https://mystudentvoices.com/scraping-google-scholar-to-write-your-phd-literature-chapter-2ea35f8f4fa1" TargetMode="External"/><Relationship Id="rId12" Type="http://schemas.openxmlformats.org/officeDocument/2006/relationships/hyperlink" Target="http://lernpython.de/scrape-google-schola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akashjapi.com/fuckin-search-engines-how-do-they-work/" TargetMode="External"/><Relationship Id="rId4" Type="http://schemas.openxmlformats.org/officeDocument/2006/relationships/hyperlink" Target="http://www.zackgrossbart.com/hackito/search-engine-python/" TargetMode="External"/><Relationship Id="rId9" Type="http://schemas.openxmlformats.org/officeDocument/2006/relationships/hyperlink" Target="https://en.wikipedia.org/wiki/Search_engine_indexing#The_forward_index" TargetMode="External"/><Relationship Id="rId15" Type="http://schemas.openxmlformats.org/officeDocument/2006/relationships/hyperlink" Target="https://github.com/lcdm-uiuc/info490-sp17/blob/master/Week8/lesson3.md" TargetMode="External"/><Relationship Id="rId14" Type="http://schemas.openxmlformats.org/officeDocument/2006/relationships/hyperlink" Target="https://www.openarchives.org/OAI/openarchivesprotocol.html" TargetMode="External"/><Relationship Id="rId16" Type="http://schemas.openxmlformats.org/officeDocument/2006/relationships/hyperlink" Target="https://doaj.org/features" TargetMode="External"/><Relationship Id="rId5" Type="http://schemas.openxmlformats.org/officeDocument/2006/relationships/hyperlink" Target="http://infolab.stanford.edu/~backrub/google.html" TargetMode="External"/><Relationship Id="rId6" Type="http://schemas.openxmlformats.org/officeDocument/2006/relationships/hyperlink" Target="https://buildsearchengine.blogspot.com/" TargetMode="External"/><Relationship Id="rId7" Type="http://schemas.openxmlformats.org/officeDocument/2006/relationships/hyperlink" Target="https://jorin.me/python-search-engine/" TargetMode="External"/><Relationship Id="rId8" Type="http://schemas.openxmlformats.org/officeDocument/2006/relationships/hyperlink" Target="https://stackoverflow.com/questions/18383669/building-a-search-engi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qoda/python-searchengine" TargetMode="External"/><Relationship Id="rId10" Type="http://schemas.openxmlformats.org/officeDocument/2006/relationships/hyperlink" Target="https://github.com/qoda/python-searchengine" TargetMode="External"/><Relationship Id="rId13" Type="http://schemas.openxmlformats.org/officeDocument/2006/relationships/hyperlink" Target="https://github.com/dileep98490/A-simple-Search-Engine-in-Python" TargetMode="External"/><Relationship Id="rId12" Type="http://schemas.openxmlformats.org/officeDocument/2006/relationships/hyperlink" Target="https://github.com/dileep98490/A-simple-Search-Engine-in-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cademia.stackexchange.com/questions/34970/how-to-get-permission-from-google-to-use-google-scholar-data-if-needed" TargetMode="External"/><Relationship Id="rId4" Type="http://schemas.openxmlformats.org/officeDocument/2006/relationships/hyperlink" Target="https://academia.stackexchange.com/questions/2567/api-eula-and-scraping-for-google-scholar#comment4170_2567" TargetMode="External"/><Relationship Id="rId9" Type="http://schemas.openxmlformats.org/officeDocument/2006/relationships/hyperlink" Target="https://github.com/zlmoment/Magnet-Links-Search-Engine" TargetMode="External"/><Relationship Id="rId15" Type="http://schemas.openxmlformats.org/officeDocument/2006/relationships/hyperlink" Target="https://www.upwork.com/hiring/data/sql-vs-nosql-databases-whats-the-difference/" TargetMode="External"/><Relationship Id="rId14" Type="http://schemas.openxmlformats.org/officeDocument/2006/relationships/hyperlink" Target="https://www.thoughtspot.com/codex/why-relational-search-harderand-why-we-it" TargetMode="External"/><Relationship Id="rId16" Type="http://schemas.openxmlformats.org/officeDocument/2006/relationships/hyperlink" Target="http://www.ideaeng.com/database-full-text-search-0201" TargetMode="External"/><Relationship Id="rId5" Type="http://schemas.openxmlformats.org/officeDocument/2006/relationships/hyperlink" Target="https://www.otago.ac.nz/library/pdf/Google_Scholar_Tips.pdf" TargetMode="External"/><Relationship Id="rId6" Type="http://schemas.openxmlformats.org/officeDocument/2006/relationships/hyperlink" Target="https://developers.google.com/webmaster-tools/search-console-api-original/v3/limits" TargetMode="External"/><Relationship Id="rId7" Type="http://schemas.openxmlformats.org/officeDocument/2006/relationships/hyperlink" Target="https://github.com/c-data/pysearch" TargetMode="External"/><Relationship Id="rId8" Type="http://schemas.openxmlformats.org/officeDocument/2006/relationships/hyperlink" Target="https://github.com/mthbernardes/fs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256" y="2854333"/>
            <a:ext cx="1857829" cy="57466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/>
        </p:nvSpPr>
        <p:spPr>
          <a:xfrm>
            <a:off x="5936343" y="2917685"/>
            <a:ext cx="5655013" cy="823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0"/>
              <a:buFont typeface="Calibri"/>
              <a:buNone/>
            </a:pPr>
            <a:r>
              <a:rPr b="0" i="0" lang="en-US" sz="3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Subject Matter Expert Search Engine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5936343" y="3863673"/>
            <a:ext cx="4317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February 2019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723898" y="155121"/>
            <a:ext cx="12192000" cy="6509700"/>
          </a:xfrm>
          <a:prstGeom prst="rect">
            <a:avLst/>
          </a:prstGeom>
          <a:solidFill>
            <a:schemeClr val="dk1">
              <a:alpha val="66670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23898" y="609600"/>
            <a:ext cx="89175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en-US" sz="4800"/>
              <a:t>front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 for GS Dataflow Diagram 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469900" y="431800"/>
            <a:ext cx="0" cy="10065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595438"/>
            <a:ext cx="101822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547914" y="365126"/>
            <a:ext cx="1043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en-US" sz="4800"/>
              <a:t>crawler Search Engine</a:t>
            </a:r>
            <a:endParaRPr/>
          </a:p>
        </p:txBody>
      </p:sp>
      <p:cxnSp>
        <p:nvCxnSpPr>
          <p:cNvPr id="122" name="Google Shape;122;p16"/>
          <p:cNvCxnSpPr/>
          <p:nvPr/>
        </p:nvCxnSpPr>
        <p:spPr>
          <a:xfrm>
            <a:off x="363367" y="209858"/>
            <a:ext cx="0" cy="8910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449575" y="1492150"/>
            <a:ext cx="1098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Concept: Use crawler to query Google Scholar profiles/ linkedin profiles and then store the indexed pages in a database. Design a ranking algorithm based on relevant citations/other features to rank the profiles given the field.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control in ranking;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query limits;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preprocessing available;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requires efforts to  build the database and update it;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storage issues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-2" y="-4"/>
            <a:ext cx="12192000" cy="6509700"/>
          </a:xfrm>
          <a:prstGeom prst="rect">
            <a:avLst/>
          </a:prstGeom>
          <a:solidFill>
            <a:schemeClr val="dk1">
              <a:alpha val="66670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23900" y="609600"/>
            <a:ext cx="114681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en-US" sz="4800"/>
              <a:t>crawler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/>
              <a:t>Search Engine example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469900" y="431800"/>
            <a:ext cx="0" cy="10065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25" y="1528500"/>
            <a:ext cx="7902675" cy="4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547914" y="365126"/>
            <a:ext cx="1043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Webcrawler Search Engine</a:t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>
            <a:off x="363367" y="209858"/>
            <a:ext cx="0" cy="8910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449575" y="1492150"/>
            <a:ext cx="1098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Functionality: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refined search to areas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correction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(external link to social media)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547914" y="365126"/>
            <a:ext cx="1043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Crawler Implementation</a:t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>
            <a:off x="363367" y="209858"/>
            <a:ext cx="0" cy="8910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449575" y="1492150"/>
            <a:ext cx="1098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Attempt implementation for web crawler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313" y="2368063"/>
            <a:ext cx="46767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47914" y="1825625"/>
            <a:ext cx="10515600" cy="43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Concept: Store scraped data using MySQL, with related fields for later indexing and ranking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547914" y="365126"/>
            <a:ext cx="10439400" cy="8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Database</a:t>
            </a:r>
            <a:endParaRPr sz="4800"/>
          </a:p>
        </p:txBody>
      </p:sp>
      <p:sp>
        <p:nvSpPr>
          <p:cNvPr id="155" name="Google Shape;155;p20"/>
          <p:cNvSpPr/>
          <p:nvPr/>
        </p:nvSpPr>
        <p:spPr>
          <a:xfrm>
            <a:off x="1184650" y="3100450"/>
            <a:ext cx="1101300" cy="7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MySQL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184650" y="4479650"/>
            <a:ext cx="1101300" cy="7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482925" y="3868450"/>
            <a:ext cx="2068200" cy="13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Browser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048175" y="3602400"/>
            <a:ext cx="1860900" cy="12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Server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1425250" y="3986300"/>
            <a:ext cx="138900" cy="472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915800" y="4007450"/>
            <a:ext cx="138900" cy="47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304500" y="4969900"/>
            <a:ext cx="5053200" cy="1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052800" y="4007450"/>
            <a:ext cx="1286400" cy="13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401388" y="4562025"/>
            <a:ext cx="1508400" cy="13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547914" y="365126"/>
            <a:ext cx="10439400" cy="8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Database</a:t>
            </a:r>
            <a:endParaRPr sz="480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413" y="1764100"/>
            <a:ext cx="7079175" cy="24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>
            <p:ph type="title"/>
          </p:nvPr>
        </p:nvSpPr>
        <p:spPr>
          <a:xfrm>
            <a:off x="4489050" y="1175725"/>
            <a:ext cx="3213900" cy="5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Simplified Schema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547914" y="365126"/>
            <a:ext cx="10439400" cy="8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Pseudo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50" y="967176"/>
            <a:ext cx="6249674" cy="53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723898" y="609600"/>
            <a:ext cx="8917401" cy="918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69900" y="431800"/>
            <a:ext cx="0" cy="100638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3"/>
          <p:cNvSpPr txBox="1"/>
          <p:nvPr/>
        </p:nvSpPr>
        <p:spPr>
          <a:xfrm>
            <a:off x="1682500" y="1838946"/>
            <a:ext cx="73518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Potential Models</a:t>
            </a:r>
            <a:endParaRPr sz="3000"/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 and Tag System (P&amp;T)</a:t>
            </a:r>
            <a:endParaRPr sz="3000"/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P&amp;T with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Google Scholar 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bfront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Google Scholar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Webcrawler search engine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547914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Research Sources (1</a:t>
            </a:r>
            <a:r>
              <a:rPr lang="en-US" sz="4800"/>
              <a:t>)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509814" y="1360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/>
              <a:t>Search Engines: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http://aakashjapi.com/fuckin-search-engines-how-do-they-work/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http://www.zackgrossbart.com/hackito/search-engine-python/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http://infolab.stanford.edu/~backrub/google.html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https://buildsearchengine.blogspot.com/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https://jorin.me/python-search-engine/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https://stackoverflow.com/questions/18383669/building-a-search-engine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https://en.wikipedia.org/wiki/Search_engine_indexing#The_forward_index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/>
              <a:t>Data Gathering (Webcrawling/scraping):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https://www.r-bloggers.com/google-scholar-scraping-with-rvest-package/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1"/>
              </a:rPr>
              <a:t>https://datascienceplus.com/google-scholar-scraping-with-rvest/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2"/>
              </a:rPr>
              <a:t>http://lernpython.de/scrape-google-scholar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3"/>
              </a:rPr>
              <a:t>https://mystudentvoices.com/scraping-google-scholar-to-write-your-phd-literature-chapter-2ea35f8f4fa1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4"/>
              </a:rPr>
              <a:t>https://www.openarchives.org/OAI/openarchivesprotocol.html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5"/>
              </a:rPr>
              <a:t>https://github.com/lcdm-uiuc/info490-sp17/blob/master/Week8/lesson3.md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6"/>
              </a:rPr>
              <a:t>https://doaj.org/features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>
            <a:off x="363367" y="209858"/>
            <a:ext cx="0" cy="89097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547914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547914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Adam Noonan – DSI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Jean Kong – DSI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Sean Hoang – DSI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Bridgette Boody – DSI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Saitarun Irigala – Cyber Security Intern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363367" y="209858"/>
            <a:ext cx="0" cy="89097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547914" y="365126"/>
            <a:ext cx="1043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Research Sources (2)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509814" y="1175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/>
              <a:t>Google Scholar: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https://academia.stackexchange.com/questions/34970/how-to-get-permission-from-google-to-use-google-scholar-data-if-needed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https://academia.stackexchange.com/questions/2567/api-eula-and-scraping-for-google-scholar#comment4170_2567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https://www.otago.ac.nz/library/pdf/Google_Scholar_Tips.pdf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https://developers.google.com/webmaster-tools/search-console-api-original/v3/limits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/>
              <a:t>GitHub: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https://github.com/c-data/pysearch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https://github.com/mthbernardes/fses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https://github.com/zlmoment/Magnet-Links-Search-Engine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https://github.com/qoda/python-searchengi</a:t>
            </a:r>
            <a:r>
              <a:rPr lang="en-US" sz="1800" u="sng">
                <a:solidFill>
                  <a:schemeClr val="hlink"/>
                </a:solidFill>
                <a:hlinkClick r:id="rId11"/>
              </a:rPr>
              <a:t>ne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2"/>
              </a:rPr>
              <a:t>h</a:t>
            </a:r>
            <a:r>
              <a:rPr lang="en-US" sz="1800" u="sng">
                <a:solidFill>
                  <a:schemeClr val="hlink"/>
                </a:solidFill>
                <a:hlinkClick r:id="rId13"/>
              </a:rPr>
              <a:t>ttps://github.com/dileep98490/A-simple-Search-Engine-in-Python</a:t>
            </a:r>
            <a:endParaRPr sz="18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/>
              <a:t>DBMS: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4"/>
              </a:rPr>
              <a:t>https://www.thoughtspot.com/codex/why-relational-search-harderand-why-we-it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5"/>
              </a:rPr>
              <a:t>https://www.upwork.com/hiring/data/sql-vs-nosql-databases-whats-the-difference/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800" u="sng">
                <a:solidFill>
                  <a:schemeClr val="hlink"/>
                </a:solidFill>
                <a:hlinkClick r:id="rId16"/>
              </a:rPr>
              <a:t>http://www.ideaeng.com/database-full-text-search-0201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200" name="Google Shape;200;p25"/>
          <p:cNvCxnSpPr/>
          <p:nvPr/>
        </p:nvCxnSpPr>
        <p:spPr>
          <a:xfrm>
            <a:off x="363367" y="209858"/>
            <a:ext cx="0" cy="891000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723898" y="609600"/>
            <a:ext cx="8917401" cy="918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469900" y="431800"/>
            <a:ext cx="0" cy="100638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/>
        </p:nvSpPr>
        <p:spPr>
          <a:xfrm>
            <a:off x="1682500" y="1838948"/>
            <a:ext cx="73518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and Deploy a system used to query subject matter experts (SMEs) leading in their field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 Requirements: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access website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can search for SME by field of study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Ranked list of SMEs returns to user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Operate on all commonly run browsers, mobile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24/7, 365 Uptime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23898" y="609600"/>
            <a:ext cx="8917401" cy="918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Potential Solutions</a:t>
            </a:r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469900" y="431800"/>
            <a:ext cx="0" cy="100638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9"/>
          <p:cNvSpPr txBox="1"/>
          <p:nvPr/>
        </p:nvSpPr>
        <p:spPr>
          <a:xfrm>
            <a:off x="1585921" y="2228710"/>
            <a:ext cx="7351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 and Tag System (P&amp;T)</a:t>
            </a:r>
            <a:endParaRPr sz="30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P&amp;T with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Scholar</a:t>
            </a:r>
            <a:endParaRPr sz="3000"/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Google Scholar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crawler based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engine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547914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Profile &amp; Tag System (P&amp;T)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47914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Concept: Scrape an online source for HTML data on SMEs. Parse &amp; index data in database used to create profiles for SMEs. End user queries profiles via website by field of study.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control over information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Cons: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Potential Sources: arXiv.org, doaj.org, academic.oup.com/journals, journals.sage.pub.com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Relatively extensive development process </a:t>
            </a: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363367" y="209858"/>
            <a:ext cx="0" cy="89097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723898" y="155121"/>
            <a:ext cx="12192000" cy="6509657"/>
          </a:xfrm>
          <a:prstGeom prst="rect">
            <a:avLst/>
          </a:prstGeom>
          <a:solidFill>
            <a:schemeClr val="dk1">
              <a:alpha val="66666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723898" y="609600"/>
            <a:ext cx="8917401" cy="918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P&amp;T Dataflow Diagram </a:t>
            </a:r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469900" y="431800"/>
            <a:ext cx="0" cy="100638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4" name="Google Shape;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7" y="1438177"/>
            <a:ext cx="9144051" cy="46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547914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P&amp;T with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 Google Scholar</a:t>
            </a:r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509814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Concept: Similar in concept to Profile &amp; Tag system, except using Google Scholar as the data source. Still requires parsing data &amp; creating objects, benefit of GS content &amp; author profiles.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Ideal data source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Control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Google Scholar query limit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Possibly most extensive development requirements</a:t>
            </a:r>
            <a:endParaRPr/>
          </a:p>
        </p:txBody>
      </p:sp>
      <p:cxnSp>
        <p:nvCxnSpPr>
          <p:cNvPr id="91" name="Google Shape;91;p12"/>
          <p:cNvCxnSpPr/>
          <p:nvPr/>
        </p:nvCxnSpPr>
        <p:spPr>
          <a:xfrm>
            <a:off x="363367" y="209858"/>
            <a:ext cx="0" cy="89097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723898" y="155121"/>
            <a:ext cx="12192000" cy="6509700"/>
          </a:xfrm>
          <a:prstGeom prst="rect">
            <a:avLst/>
          </a:prstGeom>
          <a:solidFill>
            <a:schemeClr val="dk1">
              <a:alpha val="66666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723898" y="609600"/>
            <a:ext cx="8917401" cy="918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P&amp;T with GS 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Dataflow Diagram</a:t>
            </a:r>
            <a:endParaRPr/>
          </a:p>
        </p:txBody>
      </p:sp>
      <p:cxnSp>
        <p:nvCxnSpPr>
          <p:cNvPr id="99" name="Google Shape;99;p13"/>
          <p:cNvCxnSpPr/>
          <p:nvPr/>
        </p:nvCxnSpPr>
        <p:spPr>
          <a:xfrm>
            <a:off x="469900" y="431800"/>
            <a:ext cx="0" cy="100638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25" y="1438175"/>
            <a:ext cx="9515349" cy="48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547914" y="365126"/>
            <a:ext cx="10439400" cy="810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Webfront for Google Scholar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509814" y="1458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Concept: Develop a webpage that queries Google Scholar profiles for user. Link GS profiles with various social media accounts for SME </a:t>
            </a:r>
            <a:r>
              <a:rPr lang="en-US"/>
              <a:t>(Twitter, LinkedIn, Mastadon)</a:t>
            </a:r>
            <a:r>
              <a:rPr lang="en-US"/>
              <a:t> and apply ranking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032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Unaffected by GS query limit</a:t>
            </a:r>
            <a:endParaRPr sz="2000"/>
          </a:p>
          <a:p>
            <a:pPr indent="-2032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Shortest development time, most functionality</a:t>
            </a:r>
            <a:endParaRPr sz="2000"/>
          </a:p>
          <a:p>
            <a:pPr indent="-2032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Lack of data storage requirement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032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Totally dependent on external services</a:t>
            </a:r>
            <a:endParaRPr sz="2000"/>
          </a:p>
          <a:p>
            <a:pPr indent="-2032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Google Scholar ranking issues (“Scientist Data”, Outdated)</a:t>
            </a:r>
            <a:endParaRPr sz="20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363367" y="209858"/>
            <a:ext cx="0" cy="890973"/>
          </a:xfrm>
          <a:prstGeom prst="straightConnector1">
            <a:avLst/>
          </a:prstGeom>
          <a:noFill/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