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Special Elite" charset="1" panose="02000506000000020004"/>
      <p:regular r:id="rId19"/>
    </p:embeddedFont>
    <p:embeddedFont>
      <p:font typeface="Glacial Indifference" charset="1" panose="00000000000000000000"/>
      <p:regular r:id="rId20"/>
    </p:embeddedFont>
    <p:embeddedFont>
      <p:font typeface="Canva Sans Bold"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github.com/ACP-Final-Group12/ACP_Final.git"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sp>
        <p:nvSpPr>
          <p:cNvPr name="Freeform 2" id="2"/>
          <p:cNvSpPr/>
          <p:nvPr/>
        </p:nvSpPr>
        <p:spPr>
          <a:xfrm flipH="false" flipV="false" rot="0">
            <a:off x="-292871" y="1581446"/>
            <a:ext cx="18873741" cy="10644034"/>
          </a:xfrm>
          <a:custGeom>
            <a:avLst/>
            <a:gdLst/>
            <a:ahLst/>
            <a:cxnLst/>
            <a:rect r="r" b="b" t="t" l="l"/>
            <a:pathLst>
              <a:path h="10644034" w="18873741">
                <a:moveTo>
                  <a:pt x="0" y="0"/>
                </a:moveTo>
                <a:lnTo>
                  <a:pt x="18873742" y="0"/>
                </a:lnTo>
                <a:lnTo>
                  <a:pt x="18873742" y="10644034"/>
                </a:lnTo>
                <a:lnTo>
                  <a:pt x="0" y="10644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505" y="-43043"/>
            <a:ext cx="18989176" cy="1395919"/>
            <a:chOff x="0" y="0"/>
            <a:chExt cx="5001265" cy="367650"/>
          </a:xfrm>
        </p:grpSpPr>
        <p:sp>
          <p:nvSpPr>
            <p:cNvPr name="Freeform 4" id="4"/>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5" id="5"/>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1333826"/>
            <a:ext cx="18989176" cy="1395919"/>
            <a:chOff x="0" y="0"/>
            <a:chExt cx="5001265" cy="367650"/>
          </a:xfrm>
        </p:grpSpPr>
        <p:sp>
          <p:nvSpPr>
            <p:cNvPr name="Freeform 7" id="7"/>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8" id="8"/>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945" y="-52473"/>
            <a:ext cx="5114499" cy="1405349"/>
            <a:chOff x="0" y="0"/>
            <a:chExt cx="608735" cy="167267"/>
          </a:xfrm>
        </p:grpSpPr>
        <p:sp>
          <p:nvSpPr>
            <p:cNvPr name="Freeform 10" id="1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1" id="1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5806137" y="-52473"/>
            <a:ext cx="5114499" cy="1405349"/>
            <a:chOff x="0" y="0"/>
            <a:chExt cx="608735" cy="167267"/>
          </a:xfrm>
        </p:grpSpPr>
        <p:sp>
          <p:nvSpPr>
            <p:cNvPr name="Freeform 13" id="13"/>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4" id="14"/>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1634219" y="-52473"/>
            <a:ext cx="5114499" cy="1405349"/>
            <a:chOff x="0" y="0"/>
            <a:chExt cx="608735" cy="167267"/>
          </a:xfrm>
        </p:grpSpPr>
        <p:sp>
          <p:nvSpPr>
            <p:cNvPr name="Freeform 16" id="16"/>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7" id="17"/>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7462301" y="-52473"/>
            <a:ext cx="5114499" cy="1405349"/>
            <a:chOff x="0" y="0"/>
            <a:chExt cx="608735" cy="167267"/>
          </a:xfrm>
        </p:grpSpPr>
        <p:sp>
          <p:nvSpPr>
            <p:cNvPr name="Freeform 19" id="19"/>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0" id="20"/>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373447" y="1333826"/>
            <a:ext cx="4725613" cy="1395919"/>
            <a:chOff x="0" y="0"/>
            <a:chExt cx="750998" cy="221841"/>
          </a:xfrm>
        </p:grpSpPr>
        <p:sp>
          <p:nvSpPr>
            <p:cNvPr name="Freeform 22" id="2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3" id="2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6201528" y="1333826"/>
            <a:ext cx="4725613" cy="1395919"/>
            <a:chOff x="0" y="0"/>
            <a:chExt cx="750998" cy="221841"/>
          </a:xfrm>
        </p:grpSpPr>
        <p:sp>
          <p:nvSpPr>
            <p:cNvPr name="Freeform 25" id="25"/>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6" id="26"/>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12029610" y="1333826"/>
            <a:ext cx="4725613" cy="1395919"/>
            <a:chOff x="0" y="0"/>
            <a:chExt cx="750998" cy="221841"/>
          </a:xfrm>
        </p:grpSpPr>
        <p:sp>
          <p:nvSpPr>
            <p:cNvPr name="Freeform 28" id="28"/>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9" id="29"/>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0" id="30"/>
          <p:cNvGrpSpPr/>
          <p:nvPr/>
        </p:nvGrpSpPr>
        <p:grpSpPr>
          <a:xfrm rot="0">
            <a:off x="17860123" y="1333826"/>
            <a:ext cx="4725613" cy="1395919"/>
            <a:chOff x="0" y="0"/>
            <a:chExt cx="750998" cy="221841"/>
          </a:xfrm>
        </p:grpSpPr>
        <p:sp>
          <p:nvSpPr>
            <p:cNvPr name="Freeform 31" id="31"/>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2" id="32"/>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3" id="33"/>
          <p:cNvSpPr/>
          <p:nvPr/>
        </p:nvSpPr>
        <p:spPr>
          <a:xfrm flipH="false" flipV="false" rot="0">
            <a:off x="2251226"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8721574"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1738857" y="6894818"/>
            <a:ext cx="7315200" cy="159604"/>
          </a:xfrm>
          <a:custGeom>
            <a:avLst/>
            <a:gdLst/>
            <a:ahLst/>
            <a:cxnLst/>
            <a:rect r="r" b="b" t="t" l="l"/>
            <a:pathLst>
              <a:path h="159604" w="7315200">
                <a:moveTo>
                  <a:pt x="0" y="0"/>
                </a:moveTo>
                <a:lnTo>
                  <a:pt x="7315200" y="0"/>
                </a:lnTo>
                <a:lnTo>
                  <a:pt x="7315200" y="159605"/>
                </a:lnTo>
                <a:lnTo>
                  <a:pt x="0" y="1596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8564335" y="6934414"/>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7" id="37"/>
          <p:cNvSpPr txBox="true"/>
          <p:nvPr/>
        </p:nvSpPr>
        <p:spPr>
          <a:xfrm rot="0">
            <a:off x="-6505" y="3734749"/>
            <a:ext cx="18121123" cy="1593799"/>
          </a:xfrm>
          <a:prstGeom prst="rect">
            <a:avLst/>
          </a:prstGeom>
        </p:spPr>
        <p:txBody>
          <a:bodyPr anchor="t" rtlCol="false" tIns="0" lIns="0" bIns="0" rIns="0">
            <a:spAutoFit/>
          </a:bodyPr>
          <a:lstStyle/>
          <a:p>
            <a:pPr algn="ctr">
              <a:lnSpc>
                <a:spcPts val="12912"/>
              </a:lnSpc>
            </a:pPr>
            <a:r>
              <a:rPr lang="en-US" sz="9223">
                <a:solidFill>
                  <a:srgbClr val="FFFFFF"/>
                </a:solidFill>
                <a:latin typeface="Special Elite"/>
                <a:ea typeface="Special Elite"/>
                <a:cs typeface="Special Elite"/>
                <a:sym typeface="Special Elite"/>
              </a:rPr>
              <a:t>Movie Sentiment Explorer</a:t>
            </a:r>
          </a:p>
        </p:txBody>
      </p:sp>
      <p:sp>
        <p:nvSpPr>
          <p:cNvPr name="TextBox 38" id="38"/>
          <p:cNvSpPr txBox="true"/>
          <p:nvPr/>
        </p:nvSpPr>
        <p:spPr>
          <a:xfrm rot="0">
            <a:off x="2997492" y="7390973"/>
            <a:ext cx="8897966" cy="86360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Group</a:t>
            </a:r>
          </a:p>
        </p:txBody>
      </p:sp>
      <p:sp>
        <p:nvSpPr>
          <p:cNvPr name="Freeform 39" id="39"/>
          <p:cNvSpPr/>
          <p:nvPr/>
        </p:nvSpPr>
        <p:spPr>
          <a:xfrm flipH="false" flipV="false" rot="0">
            <a:off x="8617154" y="8254573"/>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0" id="40"/>
          <p:cNvSpPr/>
          <p:nvPr/>
        </p:nvSpPr>
        <p:spPr>
          <a:xfrm flipH="false" flipV="false" rot="0">
            <a:off x="1828800" y="8254573"/>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1" id="41"/>
          <p:cNvSpPr txBox="true"/>
          <p:nvPr/>
        </p:nvSpPr>
        <p:spPr>
          <a:xfrm rot="0">
            <a:off x="2997492" y="5933791"/>
            <a:ext cx="11074689" cy="86360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Adv</a:t>
            </a:r>
            <a:r>
              <a:rPr lang="en-US" sz="5000" strike="noStrike" u="none">
                <a:solidFill>
                  <a:srgbClr val="FFFFFF"/>
                </a:solidFill>
                <a:latin typeface="Glacial Indifference"/>
                <a:ea typeface="Glacial Indifference"/>
                <a:cs typeface="Glacial Indifference"/>
                <a:sym typeface="Glacial Indifference"/>
              </a:rPr>
              <a:t>anced Computer Programming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Key Technologies Used</a:t>
            </a:r>
          </a:p>
        </p:txBody>
      </p:sp>
      <p:sp>
        <p:nvSpPr>
          <p:cNvPr name="TextBox 16" id="16"/>
          <p:cNvSpPr txBox="true"/>
          <p:nvPr/>
        </p:nvSpPr>
        <p:spPr>
          <a:xfrm rot="0">
            <a:off x="1740605" y="2160888"/>
            <a:ext cx="15238183" cy="5436136"/>
          </a:xfrm>
          <a:prstGeom prst="rect">
            <a:avLst/>
          </a:prstGeom>
        </p:spPr>
        <p:txBody>
          <a:bodyPr anchor="t" rtlCol="false" tIns="0" lIns="0" bIns="0" rIns="0">
            <a:spAutoFit/>
          </a:bodyPr>
          <a:lstStyle/>
          <a:p>
            <a:pPr algn="just">
              <a:lnSpc>
                <a:spcPts val="4332"/>
              </a:lnSpc>
            </a:pPr>
            <a:r>
              <a:rPr lang="en-US" sz="3094">
                <a:solidFill>
                  <a:srgbClr val="FFFFFF"/>
                </a:solidFill>
                <a:latin typeface="Glacial Indifference"/>
                <a:ea typeface="Glacial Indifference"/>
                <a:cs typeface="Glacial Indifference"/>
                <a:sym typeface="Glacial Indifference"/>
              </a:rPr>
              <a:t>🔧 requests, dataclass, regex (Data Handling)</a:t>
            </a:r>
          </a:p>
          <a:p>
            <a:pPr algn="just" marL="668057" indent="-334028" lvl="1">
              <a:lnSpc>
                <a:spcPts val="4332"/>
              </a:lnSpc>
              <a:buFont typeface="Arial"/>
              <a:buChar char="•"/>
            </a:pPr>
            <a:r>
              <a:rPr lang="en-US" sz="3094">
                <a:solidFill>
                  <a:srgbClr val="FFFFFF"/>
                </a:solidFill>
                <a:latin typeface="Glacial Indifference"/>
                <a:ea typeface="Glacial Indifference"/>
                <a:cs typeface="Glacial Indifference"/>
                <a:sym typeface="Glacial Indifference"/>
              </a:rPr>
              <a:t>requests: For calling the OMDb API to fetch metadata.</a:t>
            </a:r>
          </a:p>
          <a:p>
            <a:pPr algn="just" marL="668057" indent="-334028" lvl="1">
              <a:lnSpc>
                <a:spcPts val="4332"/>
              </a:lnSpc>
              <a:buFont typeface="Arial"/>
              <a:buChar char="•"/>
            </a:pPr>
            <a:r>
              <a:rPr lang="en-US" sz="3094">
                <a:solidFill>
                  <a:srgbClr val="FFFFFF"/>
                </a:solidFill>
                <a:latin typeface="Glacial Indifference"/>
                <a:ea typeface="Glacial Indifference"/>
                <a:cs typeface="Glacial Indifference"/>
                <a:sym typeface="Glacial Indifference"/>
              </a:rPr>
              <a:t>@dataclass: To structure metadata cleanly (MovieData).</a:t>
            </a:r>
          </a:p>
          <a:p>
            <a:pPr algn="just" marL="668057" indent="-334028" lvl="1">
              <a:lnSpc>
                <a:spcPts val="4332"/>
              </a:lnSpc>
              <a:buFont typeface="Arial"/>
              <a:buChar char="•"/>
            </a:pPr>
            <a:r>
              <a:rPr lang="en-US" sz="3094">
                <a:solidFill>
                  <a:srgbClr val="FFFFFF"/>
                </a:solidFill>
                <a:latin typeface="Glacial Indifference"/>
                <a:ea typeface="Glacial Indifference"/>
                <a:cs typeface="Glacial Indifference"/>
                <a:sym typeface="Glacial Indifference"/>
              </a:rPr>
              <a:t>re: For text cleanup and preprocessing.</a:t>
            </a:r>
          </a:p>
          <a:p>
            <a:pPr algn="just">
              <a:lnSpc>
                <a:spcPts val="4332"/>
              </a:lnSpc>
            </a:pPr>
            <a:r>
              <a:rPr lang="en-US" sz="3094">
                <a:solidFill>
                  <a:srgbClr val="FFFFFF"/>
                </a:solidFill>
                <a:latin typeface="Glacial Indifference"/>
                <a:ea typeface="Glacial Indifference"/>
                <a:cs typeface="Glacial Indifference"/>
                <a:sym typeface="Glacial Indifference"/>
              </a:rPr>
              <a:t> </a:t>
            </a:r>
          </a:p>
          <a:p>
            <a:pPr algn="just">
              <a:lnSpc>
                <a:spcPts val="4332"/>
              </a:lnSpc>
            </a:pPr>
            <a:r>
              <a:rPr lang="en-US" sz="3094">
                <a:solidFill>
                  <a:srgbClr val="FFFFFF"/>
                </a:solidFill>
                <a:latin typeface="Glacial Indifference"/>
                <a:ea typeface="Glacial Indifference"/>
                <a:cs typeface="Glacial Indifference"/>
                <a:sym typeface="Glacial Indifference"/>
              </a:rPr>
              <a:t>                                   </a:t>
            </a:r>
            <a:r>
              <a:rPr lang="en-US" sz="3094">
                <a:solidFill>
                  <a:srgbClr val="FFFFFF"/>
                </a:solidFill>
                <a:latin typeface="Glacial Indifference"/>
                <a:ea typeface="Glacial Indifference"/>
                <a:cs typeface="Glacial Indifference"/>
                <a:sym typeface="Glacial Indifference"/>
              </a:rPr>
              <a:t>@dataclass  </a:t>
            </a:r>
          </a:p>
          <a:p>
            <a:pPr algn="just">
              <a:lnSpc>
                <a:spcPts val="4332"/>
              </a:lnSpc>
            </a:pPr>
            <a:r>
              <a:rPr lang="en-US" sz="3094">
                <a:solidFill>
                  <a:srgbClr val="FFFFFF"/>
                </a:solidFill>
                <a:latin typeface="Glacial Indifference"/>
                <a:ea typeface="Glacial Indifference"/>
                <a:cs typeface="Glacial Indifference"/>
                <a:sym typeface="Glacial Indifference"/>
              </a:rPr>
              <a:t>                                         </a:t>
            </a:r>
            <a:r>
              <a:rPr lang="en-US" sz="3094">
                <a:solidFill>
                  <a:srgbClr val="FFFFFF"/>
                </a:solidFill>
                <a:latin typeface="Glacial Indifference"/>
                <a:ea typeface="Glacial Indifference"/>
                <a:cs typeface="Glacial Indifference"/>
                <a:sym typeface="Glacial Indifference"/>
              </a:rPr>
              <a:t>class MovieData:  </a:t>
            </a:r>
          </a:p>
          <a:p>
            <a:pPr algn="just">
              <a:lnSpc>
                <a:spcPts val="4332"/>
              </a:lnSpc>
            </a:pPr>
            <a:r>
              <a:rPr lang="en-US" sz="3094">
                <a:solidFill>
                  <a:srgbClr val="FFFFFF"/>
                </a:solidFill>
                <a:latin typeface="Glacial Indifference"/>
                <a:ea typeface="Glacial Indifference"/>
                <a:cs typeface="Glacial Indifference"/>
                <a:sym typeface="Glacial Indifference"/>
              </a:rPr>
              <a:t>                                                       title: str  </a:t>
            </a:r>
          </a:p>
          <a:p>
            <a:pPr algn="just">
              <a:lnSpc>
                <a:spcPts val="4332"/>
              </a:lnSpc>
            </a:pPr>
            <a:r>
              <a:rPr lang="en-US" sz="3094">
                <a:solidFill>
                  <a:srgbClr val="FFFFFF"/>
                </a:solidFill>
                <a:latin typeface="Glacial Indifference"/>
                <a:ea typeface="Glacial Indifference"/>
                <a:cs typeface="Glacial Indifference"/>
                <a:sym typeface="Glacial Indifference"/>
              </a:rPr>
              <a:t>                                                       imdb_rating: float  </a:t>
            </a:r>
          </a:p>
          <a:p>
            <a:pPr algn="just">
              <a:lnSpc>
                <a:spcPts val="433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2251226" y="5033247"/>
            <a:ext cx="7315200" cy="159604"/>
          </a:xfrm>
          <a:custGeom>
            <a:avLst/>
            <a:gdLst/>
            <a:ahLst/>
            <a:cxnLst/>
            <a:rect r="r" b="b" t="t" l="l"/>
            <a:pathLst>
              <a:path h="159604" w="7315200">
                <a:moveTo>
                  <a:pt x="0" y="0"/>
                </a:moveTo>
                <a:lnTo>
                  <a:pt x="7315200" y="0"/>
                </a:lnTo>
                <a:lnTo>
                  <a:pt x="7315200" y="159605"/>
                </a:lnTo>
                <a:lnTo>
                  <a:pt x="0" y="15960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8721574" y="5033247"/>
            <a:ext cx="7315200" cy="159604"/>
          </a:xfrm>
          <a:custGeom>
            <a:avLst/>
            <a:gdLst/>
            <a:ahLst/>
            <a:cxnLst/>
            <a:rect r="r" b="b" t="t" l="l"/>
            <a:pathLst>
              <a:path h="159604" w="7315200">
                <a:moveTo>
                  <a:pt x="0" y="0"/>
                </a:moveTo>
                <a:lnTo>
                  <a:pt x="7315200" y="0"/>
                </a:lnTo>
                <a:lnTo>
                  <a:pt x="7315200" y="159605"/>
                </a:lnTo>
                <a:lnTo>
                  <a:pt x="0" y="15960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1898428" y="3406985"/>
            <a:ext cx="14491145" cy="2149474"/>
          </a:xfrm>
          <a:prstGeom prst="rect">
            <a:avLst/>
          </a:prstGeom>
        </p:spPr>
        <p:txBody>
          <a:bodyPr anchor="t" rtlCol="false" tIns="0" lIns="0" bIns="0" rIns="0">
            <a:spAutoFit/>
          </a:bodyPr>
          <a:lstStyle/>
          <a:p>
            <a:pPr algn="ctr">
              <a:lnSpc>
                <a:spcPts val="17500"/>
              </a:lnSpc>
            </a:pPr>
            <a:r>
              <a:rPr lang="en-US" sz="12500">
                <a:solidFill>
                  <a:srgbClr val="FFFFFF"/>
                </a:solidFill>
                <a:latin typeface="Special Elite"/>
                <a:ea typeface="Special Elite"/>
                <a:cs typeface="Special Elite"/>
                <a:sym typeface="Special Elite"/>
              </a:rPr>
              <a:t>Live DEMO!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057275" y="2483779"/>
            <a:ext cx="16206729" cy="3790685"/>
          </a:xfrm>
          <a:prstGeom prst="rect">
            <a:avLst/>
          </a:prstGeom>
        </p:spPr>
        <p:txBody>
          <a:bodyPr anchor="t" rtlCol="false" tIns="0" lIns="0" bIns="0" rIns="0">
            <a:spAutoFit/>
          </a:bodyPr>
          <a:lstStyle/>
          <a:p>
            <a:pPr algn="just">
              <a:lnSpc>
                <a:spcPts val="5056"/>
              </a:lnSpc>
            </a:pPr>
            <a:r>
              <a:rPr lang="en-US" sz="3612">
                <a:solidFill>
                  <a:srgbClr val="FFFFFF"/>
                </a:solidFill>
                <a:latin typeface="Glacial Indifference"/>
                <a:ea typeface="Glacial Indifference"/>
                <a:cs typeface="Glacial Indifference"/>
                <a:sym typeface="Glacial Indifference"/>
              </a:rPr>
              <a:t>We developed a web-based Movie Sentiment Explorer using Flask, integrating advanced Python features and libraries. The system fetches movie data, scrapes IMDb reviews, performs sentiment analysis using VADER, and visualizes results with Chart.js. Our focus on usability and interactivity showcases practical skills in full-stack development, natural language processing, and data export functionalities in a real-world scenario.</a:t>
            </a:r>
          </a:p>
        </p:txBody>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sp>
        <p:nvSpPr>
          <p:cNvPr name="Freeform 2" id="2"/>
          <p:cNvSpPr/>
          <p:nvPr/>
        </p:nvSpPr>
        <p:spPr>
          <a:xfrm flipH="false" flipV="false" rot="0">
            <a:off x="-292871" y="1581446"/>
            <a:ext cx="18873741" cy="10644034"/>
          </a:xfrm>
          <a:custGeom>
            <a:avLst/>
            <a:gdLst/>
            <a:ahLst/>
            <a:cxnLst/>
            <a:rect r="r" b="b" t="t" l="l"/>
            <a:pathLst>
              <a:path h="10644034" w="18873741">
                <a:moveTo>
                  <a:pt x="0" y="0"/>
                </a:moveTo>
                <a:lnTo>
                  <a:pt x="18873742" y="0"/>
                </a:lnTo>
                <a:lnTo>
                  <a:pt x="18873742" y="10644034"/>
                </a:lnTo>
                <a:lnTo>
                  <a:pt x="0" y="10644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7718" y="187035"/>
            <a:ext cx="18873741" cy="10644034"/>
          </a:xfrm>
          <a:custGeom>
            <a:avLst/>
            <a:gdLst/>
            <a:ahLst/>
            <a:cxnLst/>
            <a:rect r="r" b="b" t="t" l="l"/>
            <a:pathLst>
              <a:path h="10644034" w="18873741">
                <a:moveTo>
                  <a:pt x="0" y="10644034"/>
                </a:moveTo>
                <a:lnTo>
                  <a:pt x="18873741" y="10644034"/>
                </a:lnTo>
                <a:lnTo>
                  <a:pt x="18873741" y="0"/>
                </a:lnTo>
                <a:lnTo>
                  <a:pt x="0" y="0"/>
                </a:lnTo>
                <a:lnTo>
                  <a:pt x="0" y="10644034"/>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505" y="-43043"/>
            <a:ext cx="18989176" cy="1395919"/>
            <a:chOff x="0" y="0"/>
            <a:chExt cx="5001265" cy="367650"/>
          </a:xfrm>
        </p:grpSpPr>
        <p:sp>
          <p:nvSpPr>
            <p:cNvPr name="Freeform 5" id="5"/>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6" id="6"/>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1333826"/>
            <a:ext cx="18989176" cy="1395919"/>
            <a:chOff x="0" y="0"/>
            <a:chExt cx="5001265" cy="367650"/>
          </a:xfrm>
        </p:grpSpPr>
        <p:sp>
          <p:nvSpPr>
            <p:cNvPr name="Freeform 8" id="8"/>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9" id="9"/>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1945" y="-52473"/>
            <a:ext cx="5114499" cy="1405349"/>
            <a:chOff x="0" y="0"/>
            <a:chExt cx="608735" cy="167267"/>
          </a:xfrm>
        </p:grpSpPr>
        <p:sp>
          <p:nvSpPr>
            <p:cNvPr name="Freeform 11" id="11"/>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2" id="12"/>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5806137" y="-52473"/>
            <a:ext cx="5114499" cy="1405349"/>
            <a:chOff x="0" y="0"/>
            <a:chExt cx="608735" cy="167267"/>
          </a:xfrm>
        </p:grpSpPr>
        <p:sp>
          <p:nvSpPr>
            <p:cNvPr name="Freeform 14" id="14"/>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5" id="15"/>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6" id="16"/>
          <p:cNvGrpSpPr/>
          <p:nvPr/>
        </p:nvGrpSpPr>
        <p:grpSpPr>
          <a:xfrm rot="0">
            <a:off x="11634219" y="-52473"/>
            <a:ext cx="5114499" cy="1405349"/>
            <a:chOff x="0" y="0"/>
            <a:chExt cx="608735" cy="167267"/>
          </a:xfrm>
        </p:grpSpPr>
        <p:sp>
          <p:nvSpPr>
            <p:cNvPr name="Freeform 17" id="17"/>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8" id="18"/>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9" id="19"/>
          <p:cNvGrpSpPr/>
          <p:nvPr/>
        </p:nvGrpSpPr>
        <p:grpSpPr>
          <a:xfrm rot="0">
            <a:off x="17462301" y="-52473"/>
            <a:ext cx="5114499" cy="1405349"/>
            <a:chOff x="0" y="0"/>
            <a:chExt cx="608735" cy="167267"/>
          </a:xfrm>
        </p:grpSpPr>
        <p:sp>
          <p:nvSpPr>
            <p:cNvPr name="Freeform 20" id="2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1" id="2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2" id="22"/>
          <p:cNvGrpSpPr/>
          <p:nvPr/>
        </p:nvGrpSpPr>
        <p:grpSpPr>
          <a:xfrm rot="0">
            <a:off x="373447" y="1333826"/>
            <a:ext cx="4725613" cy="1395919"/>
            <a:chOff x="0" y="0"/>
            <a:chExt cx="750998" cy="221841"/>
          </a:xfrm>
        </p:grpSpPr>
        <p:sp>
          <p:nvSpPr>
            <p:cNvPr name="Freeform 23" id="23"/>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4" id="24"/>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5" id="25"/>
          <p:cNvGrpSpPr/>
          <p:nvPr/>
        </p:nvGrpSpPr>
        <p:grpSpPr>
          <a:xfrm rot="0">
            <a:off x="6201528" y="1333826"/>
            <a:ext cx="4725613" cy="1395919"/>
            <a:chOff x="0" y="0"/>
            <a:chExt cx="750998" cy="221841"/>
          </a:xfrm>
        </p:grpSpPr>
        <p:sp>
          <p:nvSpPr>
            <p:cNvPr name="Freeform 26" id="26"/>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7" id="27"/>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8" id="28"/>
          <p:cNvGrpSpPr/>
          <p:nvPr/>
        </p:nvGrpSpPr>
        <p:grpSpPr>
          <a:xfrm rot="0">
            <a:off x="12029610" y="1333826"/>
            <a:ext cx="4725613" cy="1395919"/>
            <a:chOff x="0" y="0"/>
            <a:chExt cx="750998" cy="221841"/>
          </a:xfrm>
        </p:grpSpPr>
        <p:sp>
          <p:nvSpPr>
            <p:cNvPr name="Freeform 29" id="29"/>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0" id="30"/>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1" id="31"/>
          <p:cNvGrpSpPr/>
          <p:nvPr/>
        </p:nvGrpSpPr>
        <p:grpSpPr>
          <a:xfrm rot="0">
            <a:off x="17860123" y="1333826"/>
            <a:ext cx="4725613" cy="1395919"/>
            <a:chOff x="0" y="0"/>
            <a:chExt cx="750998" cy="221841"/>
          </a:xfrm>
        </p:grpSpPr>
        <p:sp>
          <p:nvSpPr>
            <p:cNvPr name="Freeform 32" id="3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3" id="3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4" id="34"/>
          <p:cNvSpPr/>
          <p:nvPr/>
        </p:nvSpPr>
        <p:spPr>
          <a:xfrm flipH="false" flipV="false" rot="0">
            <a:off x="2251226"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8721574"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2251226"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8721574"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2535305" y="3822109"/>
            <a:ext cx="14491145" cy="2149474"/>
          </a:xfrm>
          <a:prstGeom prst="rect">
            <a:avLst/>
          </a:prstGeom>
        </p:spPr>
        <p:txBody>
          <a:bodyPr anchor="t" rtlCol="false" tIns="0" lIns="0" bIns="0" rIns="0">
            <a:spAutoFit/>
          </a:bodyPr>
          <a:lstStyle/>
          <a:p>
            <a:pPr algn="l">
              <a:lnSpc>
                <a:spcPts val="17500"/>
              </a:lnSpc>
            </a:pPr>
            <a:r>
              <a:rPr lang="en-US" sz="12500">
                <a:solidFill>
                  <a:srgbClr val="FFFFFF"/>
                </a:solidFill>
                <a:latin typeface="Special Elite"/>
                <a:ea typeface="Special Elite"/>
                <a:cs typeface="Special Elite"/>
                <a:sym typeface="Special Elite"/>
              </a:rPr>
              <a:t>Thank You</a:t>
            </a:r>
          </a:p>
        </p:txBody>
      </p:sp>
      <p:sp>
        <p:nvSpPr>
          <p:cNvPr name="TextBox 39" id="39"/>
          <p:cNvSpPr txBox="true"/>
          <p:nvPr/>
        </p:nvSpPr>
        <p:spPr>
          <a:xfrm rot="0">
            <a:off x="2535305" y="6558076"/>
            <a:ext cx="12306268" cy="614575"/>
          </a:xfrm>
          <a:prstGeom prst="rect">
            <a:avLst/>
          </a:prstGeom>
        </p:spPr>
        <p:txBody>
          <a:bodyPr anchor="t" rtlCol="false" tIns="0" lIns="0" bIns="0" rIns="0">
            <a:spAutoFit/>
          </a:bodyPr>
          <a:lstStyle/>
          <a:p>
            <a:pPr algn="l" marL="0" indent="0" lvl="0">
              <a:lnSpc>
                <a:spcPts val="4975"/>
              </a:lnSpc>
              <a:spcBef>
                <a:spcPct val="0"/>
              </a:spcBef>
            </a:pPr>
            <a:r>
              <a:rPr lang="en-US" sz="3554" u="sng">
                <a:solidFill>
                  <a:srgbClr val="FFFFFF"/>
                </a:solidFill>
                <a:latin typeface="Glacial Indifference"/>
                <a:ea typeface="Glacial Indifference"/>
                <a:cs typeface="Glacial Indifference"/>
                <a:sym typeface="Glacial Indifference"/>
                <a:hlinkClick r:id="rId6" tooltip="https://github.com/ACP-Final-Group12/ACP_Final.git"/>
              </a:rPr>
              <a:t>https://github.com/ACP-Final-Group12/ACP_Final.git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1567682" y="603142"/>
            <a:ext cx="16532329" cy="8655158"/>
            <a:chOff x="0" y="0"/>
            <a:chExt cx="4354194" cy="2279548"/>
          </a:xfrm>
        </p:grpSpPr>
        <p:sp>
          <p:nvSpPr>
            <p:cNvPr name="Freeform 3" id="3"/>
            <p:cNvSpPr/>
            <p:nvPr/>
          </p:nvSpPr>
          <p:spPr>
            <a:xfrm flipH="false" flipV="false" rot="0">
              <a:off x="0" y="0"/>
              <a:ext cx="4354194" cy="2279548"/>
            </a:xfrm>
            <a:custGeom>
              <a:avLst/>
              <a:gdLst/>
              <a:ahLst/>
              <a:cxnLst/>
              <a:rect r="r" b="b" t="t" l="l"/>
              <a:pathLst>
                <a:path h="2279548" w="4354194">
                  <a:moveTo>
                    <a:pt x="0" y="0"/>
                  </a:moveTo>
                  <a:lnTo>
                    <a:pt x="4354194" y="0"/>
                  </a:lnTo>
                  <a:lnTo>
                    <a:pt x="4354194"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54194"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Overview</a:t>
            </a:r>
          </a:p>
        </p:txBody>
      </p:sp>
      <p:sp>
        <p:nvSpPr>
          <p:cNvPr name="TextBox 16" id="16"/>
          <p:cNvSpPr txBox="true"/>
          <p:nvPr/>
        </p:nvSpPr>
        <p:spPr>
          <a:xfrm rot="0">
            <a:off x="2843472" y="2083785"/>
            <a:ext cx="13414455" cy="5220783"/>
          </a:xfrm>
          <a:prstGeom prst="rect">
            <a:avLst/>
          </a:prstGeom>
        </p:spPr>
        <p:txBody>
          <a:bodyPr anchor="t" rtlCol="false" tIns="0" lIns="0" bIns="0" rIns="0">
            <a:spAutoFit/>
          </a:bodyPr>
          <a:lstStyle/>
          <a:p>
            <a:pPr algn="l">
              <a:lnSpc>
                <a:spcPts val="4140"/>
              </a:lnSpc>
            </a:pPr>
            <a:r>
              <a:rPr lang="en-US" sz="2957" b="true">
                <a:solidFill>
                  <a:srgbClr val="FFFFFF"/>
                </a:solidFill>
                <a:latin typeface="Canva Sans Bold"/>
                <a:ea typeface="Canva Sans Bold"/>
                <a:cs typeface="Canva Sans Bold"/>
                <a:sym typeface="Canva Sans Bold"/>
              </a:rPr>
              <a:t>🔹 Intro</a:t>
            </a:r>
            <a:r>
              <a:rPr lang="en-US" b="true" sz="2957">
                <a:solidFill>
                  <a:srgbClr val="FFFFFF"/>
                </a:solidFill>
                <a:latin typeface="Canva Sans Bold"/>
                <a:ea typeface="Canva Sans Bold"/>
                <a:cs typeface="Canva Sans Bold"/>
                <a:sym typeface="Canva Sans Bold"/>
              </a:rPr>
              <a:t>duction to the Project</a:t>
            </a:r>
          </a:p>
          <a:p>
            <a:pPr algn="l">
              <a:lnSpc>
                <a:spcPts val="4140"/>
              </a:lnSpc>
            </a:pPr>
            <a:r>
              <a:rPr lang="en-US" b="true" sz="2957">
                <a:solidFill>
                  <a:srgbClr val="FFFFFF"/>
                </a:solidFill>
                <a:latin typeface="Canva Sans Bold"/>
                <a:ea typeface="Canva Sans Bold"/>
                <a:cs typeface="Canva Sans Bold"/>
                <a:sym typeface="Canva Sans Bold"/>
              </a:rPr>
              <a:t>🔹 Main Functions (Movie search and metadata fetching, Review scraping from IMDb ,Sentiment analysis with VADER ,Chart comparison of sentiment vs IMDb rating ,Export results (PDF/CSV))</a:t>
            </a:r>
          </a:p>
          <a:p>
            <a:pPr algn="l">
              <a:lnSpc>
                <a:spcPts val="4140"/>
              </a:lnSpc>
            </a:pPr>
            <a:r>
              <a:rPr lang="en-US" sz="2957" b="true">
                <a:solidFill>
                  <a:srgbClr val="FFFFFF"/>
                </a:solidFill>
                <a:latin typeface="Canva Sans Bold"/>
                <a:ea typeface="Canva Sans Bold"/>
                <a:cs typeface="Canva Sans Bold"/>
                <a:sym typeface="Canva Sans Bold"/>
              </a:rPr>
              <a:t> 🔹 Key Technologies Used (Flask (web backend), BeautifulSoup ,(scraping) ,NLTK + VADER (sentiment analysis), Chart.js (charts), requests, dataclass, regex (data processing))</a:t>
            </a:r>
          </a:p>
          <a:p>
            <a:pPr algn="l">
              <a:lnSpc>
                <a:spcPts val="4140"/>
              </a:lnSpc>
            </a:pPr>
            <a:r>
              <a:rPr lang="en-US" sz="2957" b="true">
                <a:solidFill>
                  <a:srgbClr val="FFFFFF"/>
                </a:solidFill>
                <a:latin typeface="Canva Sans Bold"/>
                <a:ea typeface="Canva Sans Bold"/>
                <a:cs typeface="Canva Sans Bold"/>
                <a:sym typeface="Canva Sans Bold"/>
              </a:rPr>
              <a:t>🔹 Live Demo Preview (Search a movie → See info, reviews, and sentiment score, View chart → Export data → Toggle UI theme)</a:t>
            </a:r>
          </a:p>
          <a:p>
            <a:pPr algn="l">
              <a:lnSpc>
                <a:spcPts val="414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1057275" y="1028700"/>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Project Overview</a:t>
            </a:r>
          </a:p>
        </p:txBody>
      </p:sp>
      <p:sp>
        <p:nvSpPr>
          <p:cNvPr name="TextBox 16" id="16"/>
          <p:cNvSpPr txBox="true"/>
          <p:nvPr/>
        </p:nvSpPr>
        <p:spPr>
          <a:xfrm rot="0">
            <a:off x="1898428" y="2029969"/>
            <a:ext cx="15089852" cy="5328416"/>
          </a:xfrm>
          <a:prstGeom prst="rect">
            <a:avLst/>
          </a:prstGeom>
        </p:spPr>
        <p:txBody>
          <a:bodyPr anchor="t" rtlCol="false" tIns="0" lIns="0" bIns="0" rIns="0">
            <a:spAutoFit/>
          </a:bodyPr>
          <a:lstStyle/>
          <a:p>
            <a:pPr algn="just">
              <a:lnSpc>
                <a:spcPts val="3535"/>
              </a:lnSpc>
            </a:pPr>
            <a:r>
              <a:rPr lang="en-US" sz="2525">
                <a:solidFill>
                  <a:srgbClr val="FFFFFF"/>
                </a:solidFill>
                <a:latin typeface="Glacial Indifference"/>
                <a:ea typeface="Glacial Indifference"/>
                <a:cs typeface="Glacial Indifference"/>
                <a:sym typeface="Glacial Indifference"/>
              </a:rPr>
              <a:t>In this project, we developed Movie Sentiment Explorer—a full-featured Flask-based web application designed to analyze public sentiment toward movies using real IMDb user reviews.</a:t>
            </a:r>
          </a:p>
          <a:p>
            <a:pPr algn="just">
              <a:lnSpc>
                <a:spcPts val="3535"/>
              </a:lnSpc>
            </a:pPr>
            <a:r>
              <a:rPr lang="en-US" sz="2525">
                <a:solidFill>
                  <a:srgbClr val="FFFFFF"/>
                </a:solidFill>
                <a:latin typeface="Glacial Indifference"/>
                <a:ea typeface="Glacial Indifference"/>
                <a:cs typeface="Glacial Indifference"/>
                <a:sym typeface="Glacial Indifference"/>
              </a:rPr>
              <a:t>The system allows users to input any movie title, which is then used to:</a:t>
            </a:r>
          </a:p>
          <a:p>
            <a:pPr algn="just" marL="545203" indent="-272601" lvl="1">
              <a:lnSpc>
                <a:spcPts val="3535"/>
              </a:lnSpc>
              <a:buFont typeface="Arial"/>
              <a:buChar char="•"/>
            </a:pPr>
            <a:r>
              <a:rPr lang="en-US" sz="2525">
                <a:solidFill>
                  <a:srgbClr val="FFFFFF"/>
                </a:solidFill>
                <a:latin typeface="Glacial Indifference"/>
                <a:ea typeface="Glacial Indifference"/>
                <a:cs typeface="Glacial Indifference"/>
                <a:sym typeface="Glacial Indifference"/>
              </a:rPr>
              <a:t>Fetch movie metadata from the OMDb API (title, genre, year, director, plot, rating, and poster),</a:t>
            </a:r>
          </a:p>
          <a:p>
            <a:pPr algn="just" marL="545203" indent="-272601" lvl="1">
              <a:lnSpc>
                <a:spcPts val="3535"/>
              </a:lnSpc>
              <a:buFont typeface="Arial"/>
              <a:buChar char="•"/>
            </a:pPr>
            <a:r>
              <a:rPr lang="en-US" sz="2525">
                <a:solidFill>
                  <a:srgbClr val="FFFFFF"/>
                </a:solidFill>
                <a:latin typeface="Glacial Indifference"/>
                <a:ea typeface="Glacial Indifference"/>
                <a:cs typeface="Glacial Indifference"/>
                <a:sym typeface="Glacial Indifference"/>
              </a:rPr>
              <a:t>Scrape user reviews in real-time from IMDb using BeautifulSoup,</a:t>
            </a:r>
          </a:p>
          <a:p>
            <a:pPr algn="just" marL="545203" indent="-272601" lvl="1">
              <a:lnSpc>
                <a:spcPts val="3535"/>
              </a:lnSpc>
              <a:buFont typeface="Arial"/>
              <a:buChar char="•"/>
            </a:pPr>
            <a:r>
              <a:rPr lang="en-US" sz="2525">
                <a:solidFill>
                  <a:srgbClr val="FFFFFF"/>
                </a:solidFill>
                <a:latin typeface="Glacial Indifference"/>
                <a:ea typeface="Glacial Indifference"/>
                <a:cs typeface="Glacial Indifference"/>
                <a:sym typeface="Glacial Indifference"/>
              </a:rPr>
              <a:t>Analyze sentiment using VADER from the NLTK library,</a:t>
            </a:r>
          </a:p>
          <a:p>
            <a:pPr algn="just" marL="545203" indent="-272601" lvl="1">
              <a:lnSpc>
                <a:spcPts val="3535"/>
              </a:lnSpc>
              <a:buFont typeface="Arial"/>
              <a:buChar char="•"/>
            </a:pPr>
            <a:r>
              <a:rPr lang="en-US" sz="2525">
                <a:solidFill>
                  <a:srgbClr val="FFFFFF"/>
                </a:solidFill>
                <a:latin typeface="Glacial Indifference"/>
                <a:ea typeface="Glacial Indifference"/>
                <a:cs typeface="Glacial Indifference"/>
                <a:sym typeface="Glacial Indifference"/>
              </a:rPr>
              <a:t>Visualize results with Chart.js, and</a:t>
            </a:r>
          </a:p>
          <a:p>
            <a:pPr algn="just" marL="545203" indent="-272601" lvl="1">
              <a:lnSpc>
                <a:spcPts val="3535"/>
              </a:lnSpc>
              <a:buFont typeface="Arial"/>
              <a:buChar char="•"/>
            </a:pPr>
            <a:r>
              <a:rPr lang="en-US" sz="2525">
                <a:solidFill>
                  <a:srgbClr val="FFFFFF"/>
                </a:solidFill>
                <a:latin typeface="Glacial Indifference"/>
                <a:ea typeface="Glacial Indifference"/>
                <a:cs typeface="Glacial Indifference"/>
                <a:sym typeface="Glacial Indifference"/>
              </a:rPr>
              <a:t>Offer additional tools such as PDF/CSV export, poster download, and light/dark mode toggle.</a:t>
            </a:r>
          </a:p>
          <a:p>
            <a:pPr algn="just">
              <a:lnSpc>
                <a:spcPts val="3535"/>
              </a:lnSpc>
            </a:pPr>
            <a:r>
              <a:rPr lang="en-US" sz="2525">
                <a:solidFill>
                  <a:srgbClr val="FFFFFF"/>
                </a:solidFill>
                <a:latin typeface="Glacial Indifference"/>
                <a:ea typeface="Glacial Indifference"/>
                <a:cs typeface="Glacial Indifference"/>
                <a:sym typeface="Glacial Indifference"/>
              </a:rPr>
              <a:t>We focused on integrating advanced programming concepts like dataclass, match-case, regular expressions, and modular architecture, creating a modern, interactive, and informative application that highlights real-world applications of web scraping, natural language processing, and Flask-based web systems.</a:t>
            </a:r>
          </a:p>
          <a:p>
            <a:pPr algn="just">
              <a:lnSpc>
                <a:spcPts val="353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Main Funtions</a:t>
            </a:r>
          </a:p>
        </p:txBody>
      </p:sp>
      <p:sp>
        <p:nvSpPr>
          <p:cNvPr name="TextBox 16" id="16"/>
          <p:cNvSpPr txBox="true"/>
          <p:nvPr/>
        </p:nvSpPr>
        <p:spPr>
          <a:xfrm rot="0">
            <a:off x="2025586" y="1685182"/>
            <a:ext cx="14719378" cy="6343433"/>
          </a:xfrm>
          <a:prstGeom prst="rect">
            <a:avLst/>
          </a:prstGeom>
        </p:spPr>
        <p:txBody>
          <a:bodyPr anchor="t" rtlCol="false" tIns="0" lIns="0" bIns="0" rIns="0">
            <a:spAutoFit/>
          </a:bodyPr>
          <a:lstStyle/>
          <a:p>
            <a:pPr algn="just">
              <a:lnSpc>
                <a:spcPts val="3888"/>
              </a:lnSpc>
            </a:pPr>
            <a:r>
              <a:rPr lang="en-US" sz="2777">
                <a:solidFill>
                  <a:srgbClr val="FFFFFF"/>
                </a:solidFill>
                <a:latin typeface="Glacial Indifference"/>
                <a:ea typeface="Glacial Indifference"/>
                <a:cs typeface="Glacial Indifference"/>
                <a:sym typeface="Glacial Indifference"/>
              </a:rPr>
              <a:t>Main Functions of the System</a:t>
            </a:r>
          </a:p>
          <a:p>
            <a:pPr algn="just">
              <a:lnSpc>
                <a:spcPts val="3888"/>
              </a:lnSpc>
            </a:pPr>
            <a:r>
              <a:rPr lang="en-US" sz="2777">
                <a:solidFill>
                  <a:srgbClr val="FFFFFF"/>
                </a:solidFill>
                <a:latin typeface="Glacial Indifference"/>
                <a:ea typeface="Glacial Indifference"/>
                <a:cs typeface="Glacial Indifference"/>
                <a:sym typeface="Glacial Indifference"/>
              </a:rPr>
              <a:t>🔍 1. Movie Search Input</a:t>
            </a:r>
          </a:p>
          <a:p>
            <a:pPr algn="just">
              <a:lnSpc>
                <a:spcPts val="3888"/>
              </a:lnSpc>
            </a:pPr>
            <a:r>
              <a:rPr lang="en-US" sz="2777">
                <a:solidFill>
                  <a:srgbClr val="FFFFFF"/>
                </a:solidFill>
                <a:latin typeface="Glacial Indifference"/>
                <a:ea typeface="Glacial Indifference"/>
                <a:cs typeface="Glacial Indifference"/>
                <a:sym typeface="Glacial Indifference"/>
              </a:rPr>
              <a:t> The user can enter any movie title through the input field on the homepage. This serves as the starting point for fetching data related to that specific movie. The backend handles validation and redirects the user to a result page if the title is found. </a:t>
            </a:r>
          </a:p>
          <a:p>
            <a:pPr algn="just">
              <a:lnSpc>
                <a:spcPts val="3888"/>
              </a:lnSpc>
            </a:pPr>
            <a:r>
              <a:rPr lang="en-US" sz="2777">
                <a:solidFill>
                  <a:srgbClr val="FFFFFF"/>
                </a:solidFill>
                <a:latin typeface="Glacial Indifference"/>
                <a:ea typeface="Glacial Indifference"/>
                <a:cs typeface="Glacial Indifference"/>
                <a:sym typeface="Glacial Indifference"/>
              </a:rPr>
              <a:t>@app.route('/', methods=['GET', 'POST'])</a:t>
            </a:r>
          </a:p>
          <a:p>
            <a:pPr algn="just">
              <a:lnSpc>
                <a:spcPts val="3888"/>
              </a:lnSpc>
            </a:pPr>
            <a:r>
              <a:rPr lang="en-US" sz="2777">
                <a:solidFill>
                  <a:srgbClr val="FFFFFF"/>
                </a:solidFill>
                <a:latin typeface="Glacial Indifference"/>
                <a:ea typeface="Glacial Indifference"/>
                <a:cs typeface="Glacial Indifference"/>
                <a:sym typeface="Glacial Indifference"/>
              </a:rPr>
              <a:t>def index():</a:t>
            </a:r>
          </a:p>
          <a:p>
            <a:pPr algn="just">
              <a:lnSpc>
                <a:spcPts val="3888"/>
              </a:lnSpc>
            </a:pPr>
            <a:r>
              <a:rPr lang="en-US" sz="2777">
                <a:solidFill>
                  <a:srgbClr val="FFFFFF"/>
                </a:solidFill>
                <a:latin typeface="Glacial Indifference"/>
                <a:ea typeface="Glacial Indifference"/>
                <a:cs typeface="Glacial Indifference"/>
                <a:sym typeface="Glacial Indifference"/>
              </a:rPr>
              <a:t>    if request.method == 'POST':</a:t>
            </a:r>
          </a:p>
          <a:p>
            <a:pPr algn="just">
              <a:lnSpc>
                <a:spcPts val="3888"/>
              </a:lnSpc>
            </a:pPr>
            <a:r>
              <a:rPr lang="en-US" sz="2777">
                <a:solidFill>
                  <a:srgbClr val="FFFFFF"/>
                </a:solidFill>
                <a:latin typeface="Glacial Indifference"/>
                <a:ea typeface="Glacial Indifference"/>
                <a:cs typeface="Glacial Indifference"/>
                <a:sym typeface="Glacial Indifference"/>
              </a:rPr>
              <a:t>        title = request.form.get('title')</a:t>
            </a:r>
          </a:p>
          <a:p>
            <a:pPr algn="just">
              <a:lnSpc>
                <a:spcPts val="3888"/>
              </a:lnSpc>
            </a:pPr>
            <a:r>
              <a:rPr lang="en-US" sz="2777">
                <a:solidFill>
                  <a:srgbClr val="FFFFFF"/>
                </a:solidFill>
                <a:latin typeface="Glacial Indifference"/>
                <a:ea typeface="Glacial Indifference"/>
                <a:cs typeface="Glacial Indifference"/>
                <a:sym typeface="Glacial Indifference"/>
              </a:rPr>
              <a:t>        if title:</a:t>
            </a:r>
          </a:p>
          <a:p>
            <a:pPr algn="just">
              <a:lnSpc>
                <a:spcPts val="3888"/>
              </a:lnSpc>
            </a:pPr>
            <a:r>
              <a:rPr lang="en-US" sz="2777">
                <a:solidFill>
                  <a:srgbClr val="FFFFFF"/>
                </a:solidFill>
                <a:latin typeface="Glacial Indifference"/>
                <a:ea typeface="Glacial Indifference"/>
                <a:cs typeface="Glacial Indifference"/>
                <a:sym typeface="Glacial Indifference"/>
              </a:rPr>
              <a:t>            return redirect(url_for('analyze', title=title))</a:t>
            </a:r>
          </a:p>
          <a:p>
            <a:pPr algn="just">
              <a:lnSpc>
                <a:spcPts val="3888"/>
              </a:lnSpc>
            </a:pPr>
            <a:r>
              <a:rPr lang="en-US" sz="2777">
                <a:solidFill>
                  <a:srgbClr val="FFFFFF"/>
                </a:solidFill>
                <a:latin typeface="Glacial Indifference"/>
                <a:ea typeface="Glacial Indifference"/>
                <a:cs typeface="Glacial Indifference"/>
                <a:sym typeface="Glacial Indifference"/>
              </a:rPr>
              <a:t>    return render_template('index.html')</a:t>
            </a:r>
          </a:p>
          <a:p>
            <a:pPr algn="just">
              <a:lnSpc>
                <a:spcPts val="388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351868"/>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2427615" y="1665893"/>
            <a:ext cx="14074824" cy="637413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 Movie Search Input</a:t>
            </a:r>
          </a:p>
          <a:p>
            <a:pPr algn="just">
              <a:lnSpc>
                <a:spcPts val="4620"/>
              </a:lnSpc>
            </a:pPr>
            <a:r>
              <a:rPr lang="en-US" sz="3300">
                <a:solidFill>
                  <a:srgbClr val="FFFFFF"/>
                </a:solidFill>
                <a:latin typeface="Glacial Indifference"/>
                <a:ea typeface="Glacial Indifference"/>
                <a:cs typeface="Glacial Indifference"/>
                <a:sym typeface="Glacial Indifference"/>
              </a:rPr>
              <a:t> Users enter a movie title on the homepage. The backend validates the input and redirects to a results page using Flask routing.</a:t>
            </a:r>
          </a:p>
          <a:p>
            <a:pPr algn="just">
              <a:lnSpc>
                <a:spcPts val="4620"/>
              </a:lnSpc>
            </a:pPr>
            <a:r>
              <a:rPr lang="en-US" sz="3300">
                <a:solidFill>
                  <a:srgbClr val="FFFFFF"/>
                </a:solidFill>
                <a:latin typeface="Glacial Indifference"/>
                <a:ea typeface="Glacial Indifference"/>
                <a:cs typeface="Glacial Indifference"/>
                <a:sym typeface="Glacial Indifference"/>
              </a:rPr>
              <a:t>🧾 Metadata Fetching</a:t>
            </a:r>
          </a:p>
          <a:p>
            <a:pPr algn="just">
              <a:lnSpc>
                <a:spcPts val="4620"/>
              </a:lnSpc>
            </a:pPr>
            <a:r>
              <a:rPr lang="en-US" sz="3300">
                <a:solidFill>
                  <a:srgbClr val="FFFFFF"/>
                </a:solidFill>
                <a:latin typeface="Glacial Indifference"/>
                <a:ea typeface="Glacial Indifference"/>
                <a:cs typeface="Glacial Indifference"/>
                <a:sym typeface="Glacial Indifference"/>
              </a:rPr>
              <a:t> The OMDb API is queried via requests, and metadata like title, year, director, genre, and plot are structured using a @dataclass (MovieData) for clean display.</a:t>
            </a:r>
          </a:p>
          <a:p>
            <a:pPr algn="just">
              <a:lnSpc>
                <a:spcPts val="4620"/>
              </a:lnSpc>
            </a:pPr>
            <a:r>
              <a:rPr lang="en-US" sz="3300">
                <a:solidFill>
                  <a:srgbClr val="FFFFFF"/>
                </a:solidFill>
                <a:latin typeface="Glacial Indifference"/>
                <a:ea typeface="Glacial Indifference"/>
                <a:cs typeface="Glacial Indifference"/>
                <a:sym typeface="Glacial Indifference"/>
              </a:rPr>
              <a:t>🖼️ Poster Preview</a:t>
            </a:r>
          </a:p>
          <a:p>
            <a:pPr algn="just">
              <a:lnSpc>
                <a:spcPts val="4620"/>
              </a:lnSpc>
            </a:pPr>
            <a:r>
              <a:rPr lang="en-US" sz="3300">
                <a:solidFill>
                  <a:srgbClr val="FFFFFF"/>
                </a:solidFill>
                <a:latin typeface="Glacial Indifference"/>
                <a:ea typeface="Glacial Indifference"/>
                <a:cs typeface="Glacial Indifference"/>
                <a:sym typeface="Glacial Indifference"/>
              </a:rPr>
              <a:t> The poster image URL from the API is rendered dynamically in the UI, enhancing recognition and user engagement.</a:t>
            </a:r>
          </a:p>
          <a:p>
            <a:pPr algn="just">
              <a:lnSpc>
                <a:spcPts val="4620"/>
              </a:lnSpc>
            </a:pPr>
          </a:p>
        </p:txBody>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Input, Metadata &amp; Visuals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351868"/>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2106588" y="1891393"/>
            <a:ext cx="14638376" cy="5793105"/>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 IMDb Review Scraping</a:t>
            </a:r>
          </a:p>
          <a:p>
            <a:pPr algn="just">
              <a:lnSpc>
                <a:spcPts val="4620"/>
              </a:lnSpc>
            </a:pPr>
            <a:r>
              <a:rPr lang="en-US" sz="3300">
                <a:solidFill>
                  <a:srgbClr val="FFFFFF"/>
                </a:solidFill>
                <a:latin typeface="Glacial Indifference"/>
                <a:ea typeface="Glacial Indifference"/>
                <a:cs typeface="Glacial Indifference"/>
                <a:sym typeface="Glacial Indifference"/>
              </a:rPr>
              <a:t> Using BeautifulSoup, the app scrapes real user reviews from IMDb, with smart selectors to ensure compatibility across layout changes.</a:t>
            </a:r>
          </a:p>
          <a:p>
            <a:pPr algn="just">
              <a:lnSpc>
                <a:spcPts val="4620"/>
              </a:lnSpc>
            </a:pPr>
            <a:r>
              <a:rPr lang="en-US" sz="3300">
                <a:solidFill>
                  <a:srgbClr val="FFFFFF"/>
                </a:solidFill>
                <a:latin typeface="Glacial Indifference"/>
                <a:ea typeface="Glacial Indifference"/>
                <a:cs typeface="Glacial Indifference"/>
                <a:sym typeface="Glacial Indifference"/>
              </a:rPr>
              <a:t>🧠 Sentiment Analysis (VADER)</a:t>
            </a:r>
          </a:p>
          <a:p>
            <a:pPr algn="just">
              <a:lnSpc>
                <a:spcPts val="4620"/>
              </a:lnSpc>
            </a:pPr>
            <a:r>
              <a:rPr lang="en-US" sz="3300">
                <a:solidFill>
                  <a:srgbClr val="FFFFFF"/>
                </a:solidFill>
                <a:latin typeface="Glacial Indifference"/>
                <a:ea typeface="Glacial Indifference"/>
                <a:cs typeface="Glacial Indifference"/>
                <a:sym typeface="Glacial Indifference"/>
              </a:rPr>
              <a:t> The nltk.sentiment.vader tool processes each review, labeling it as Positive, Neutral, or Negative—summarizing public sentiment.</a:t>
            </a:r>
          </a:p>
          <a:p>
            <a:pPr algn="just">
              <a:lnSpc>
                <a:spcPts val="4620"/>
              </a:lnSpc>
            </a:pPr>
            <a:r>
              <a:rPr lang="en-US" sz="3300">
                <a:solidFill>
                  <a:srgbClr val="FFFFFF"/>
                </a:solidFill>
                <a:latin typeface="Glacial Indifference"/>
                <a:ea typeface="Glacial Indifference"/>
                <a:cs typeface="Glacial Indifference"/>
                <a:sym typeface="Glacial Indifference"/>
              </a:rPr>
              <a:t>📊 Visual Chart Comparison</a:t>
            </a:r>
          </a:p>
          <a:p>
            <a:pPr algn="just">
              <a:lnSpc>
                <a:spcPts val="4620"/>
              </a:lnSpc>
            </a:pPr>
            <a:r>
              <a:rPr lang="en-US" sz="3300">
                <a:solidFill>
                  <a:srgbClr val="FFFFFF"/>
                </a:solidFill>
                <a:latin typeface="Glacial Indifference"/>
                <a:ea typeface="Glacial Indifference"/>
                <a:cs typeface="Glacial Indifference"/>
                <a:sym typeface="Glacial Indifference"/>
              </a:rPr>
              <a:t>Chart.js is used to render a bar chart comparing IMDb’s rating with the computed sentiment score, offering clear visual insights.</a:t>
            </a:r>
          </a:p>
          <a:p>
            <a:pPr algn="just">
              <a:lnSpc>
                <a:spcPts val="4620"/>
              </a:lnSpc>
            </a:pPr>
          </a:p>
        </p:txBody>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 Reviews, Analysis &amp; Charting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351868"/>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6897908" y="775115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028700" y="218518"/>
            <a:ext cx="16216583" cy="1112398"/>
          </a:xfrm>
          <a:prstGeom prst="rect">
            <a:avLst/>
          </a:prstGeom>
        </p:spPr>
        <p:txBody>
          <a:bodyPr anchor="t" rtlCol="false" tIns="0" lIns="0" bIns="0" rIns="0">
            <a:spAutoFit/>
          </a:bodyPr>
          <a:lstStyle/>
          <a:p>
            <a:pPr algn="ctr">
              <a:lnSpc>
                <a:spcPts val="9047"/>
              </a:lnSpc>
            </a:pPr>
            <a:r>
              <a:rPr lang="en-US" sz="6462">
                <a:solidFill>
                  <a:srgbClr val="FDF6F6"/>
                </a:solidFill>
                <a:latin typeface="Special Elite"/>
                <a:ea typeface="Special Elite"/>
                <a:cs typeface="Special Elite"/>
                <a:sym typeface="Special Elite"/>
              </a:rPr>
              <a:t>Export, UI Enhancements &amp; Navigation</a:t>
            </a:r>
          </a:p>
        </p:txBody>
      </p:sp>
      <p:sp>
        <p:nvSpPr>
          <p:cNvPr name="TextBox 16" id="16"/>
          <p:cNvSpPr txBox="true"/>
          <p:nvPr/>
        </p:nvSpPr>
        <p:spPr>
          <a:xfrm rot="0">
            <a:off x="837526" y="1383045"/>
            <a:ext cx="16612948" cy="6830620"/>
          </a:xfrm>
          <a:prstGeom prst="rect">
            <a:avLst/>
          </a:prstGeom>
        </p:spPr>
        <p:txBody>
          <a:bodyPr anchor="t" rtlCol="false" tIns="0" lIns="0" bIns="0" rIns="0">
            <a:spAutoFit/>
          </a:bodyPr>
          <a:lstStyle/>
          <a:p>
            <a:pPr algn="just">
              <a:lnSpc>
                <a:spcPts val="4536"/>
              </a:lnSpc>
            </a:pPr>
            <a:r>
              <a:rPr lang="en-US" sz="3240">
                <a:solidFill>
                  <a:srgbClr val="FFFFFF"/>
                </a:solidFill>
                <a:latin typeface="Glacial Indifference"/>
                <a:ea typeface="Glacial Indifference"/>
                <a:cs typeface="Glacial Indifference"/>
                <a:sym typeface="Glacial Indifference"/>
              </a:rPr>
              <a:t>📄 Export Features (PDF &amp; CSV)</a:t>
            </a:r>
          </a:p>
          <a:p>
            <a:pPr algn="just">
              <a:lnSpc>
                <a:spcPts val="4536"/>
              </a:lnSpc>
            </a:pPr>
            <a:r>
              <a:rPr lang="en-US" sz="3240">
                <a:solidFill>
                  <a:srgbClr val="FFFFFF"/>
                </a:solidFill>
                <a:latin typeface="Glacial Indifference"/>
                <a:ea typeface="Glacial Indifference"/>
                <a:cs typeface="Glacial Indifference"/>
                <a:sym typeface="Glacial Indifference"/>
              </a:rPr>
              <a:t> Users can download movie info + analysis:</a:t>
            </a:r>
          </a:p>
          <a:p>
            <a:pPr algn="just" marL="699589" indent="-349795" lvl="1">
              <a:lnSpc>
                <a:spcPts val="4536"/>
              </a:lnSpc>
              <a:buFont typeface="Arial"/>
              <a:buChar char="•"/>
            </a:pPr>
            <a:r>
              <a:rPr lang="en-US" sz="3240">
                <a:solidFill>
                  <a:srgbClr val="FFFFFF"/>
                </a:solidFill>
                <a:latin typeface="Glacial Indifference"/>
                <a:ea typeface="Glacial Indifference"/>
                <a:cs typeface="Glacial Indifference"/>
                <a:sym typeface="Glacial Indifference"/>
              </a:rPr>
              <a:t>PDF: Generated with reportlab, includes poster &amp; metadata.</a:t>
            </a:r>
          </a:p>
          <a:p>
            <a:pPr algn="just" marL="699589" indent="-349795" lvl="1">
              <a:lnSpc>
                <a:spcPts val="4536"/>
              </a:lnSpc>
              <a:buFont typeface="Arial"/>
              <a:buChar char="•"/>
            </a:pPr>
            <a:r>
              <a:rPr lang="en-US" sz="3240">
                <a:solidFill>
                  <a:srgbClr val="FFFFFF"/>
                </a:solidFill>
                <a:latin typeface="Glacial Indifference"/>
                <a:ea typeface="Glacial Indifference"/>
                <a:cs typeface="Glacial Indifference"/>
                <a:sym typeface="Glacial Indifference"/>
              </a:rPr>
              <a:t>CSV: Lists all reviews and their sentiment scores.</a:t>
            </a:r>
          </a:p>
          <a:p>
            <a:pPr algn="just">
              <a:lnSpc>
                <a:spcPts val="4536"/>
              </a:lnSpc>
            </a:pPr>
            <a:r>
              <a:rPr lang="en-US" sz="3240">
                <a:solidFill>
                  <a:srgbClr val="FFFFFF"/>
                </a:solidFill>
                <a:latin typeface="Glacial Indifference"/>
                <a:ea typeface="Glacial Indifference"/>
                <a:cs typeface="Glacial Indifference"/>
                <a:sym typeface="Glacial Indifference"/>
              </a:rPr>
              <a:t>🌗 Dark/Light Mode Toggle</a:t>
            </a:r>
          </a:p>
          <a:p>
            <a:pPr algn="just">
              <a:lnSpc>
                <a:spcPts val="4536"/>
              </a:lnSpc>
            </a:pPr>
            <a:r>
              <a:rPr lang="en-US" sz="3240">
                <a:solidFill>
                  <a:srgbClr val="FFFFFF"/>
                </a:solidFill>
                <a:latin typeface="Glacial Indifference"/>
                <a:ea typeface="Glacial Indifference"/>
                <a:cs typeface="Glacial Indifference"/>
                <a:sym typeface="Glacial Indifference"/>
              </a:rPr>
              <a:t> JavaScript toggles between UI themes for accessibility and personal preference.</a:t>
            </a:r>
          </a:p>
          <a:p>
            <a:pPr algn="just">
              <a:lnSpc>
                <a:spcPts val="4536"/>
              </a:lnSpc>
            </a:pPr>
            <a:r>
              <a:rPr lang="en-US" sz="3240">
                <a:solidFill>
                  <a:srgbClr val="FFFFFF"/>
                </a:solidFill>
                <a:latin typeface="Glacial Indifference"/>
                <a:ea typeface="Glacial Indifference"/>
                <a:cs typeface="Glacial Indifference"/>
                <a:sym typeface="Glacial Indifference"/>
              </a:rPr>
              <a:t>💾 Poster Download Button</a:t>
            </a:r>
          </a:p>
          <a:p>
            <a:pPr algn="just">
              <a:lnSpc>
                <a:spcPts val="4536"/>
              </a:lnSpc>
            </a:pPr>
            <a:r>
              <a:rPr lang="en-US" sz="3240">
                <a:solidFill>
                  <a:srgbClr val="FFFFFF"/>
                </a:solidFill>
                <a:latin typeface="Glacial Indifference"/>
                <a:ea typeface="Glacial Indifference"/>
                <a:cs typeface="Glacial Indifference"/>
                <a:sym typeface="Glacial Indifference"/>
              </a:rPr>
              <a:t> One-click image save from the preview section, allowing users to store the movie poster.</a:t>
            </a:r>
          </a:p>
          <a:p>
            <a:pPr algn="just">
              <a:lnSpc>
                <a:spcPts val="4536"/>
              </a:lnSpc>
            </a:pPr>
            <a:r>
              <a:rPr lang="en-US" sz="3240">
                <a:solidFill>
                  <a:srgbClr val="FFFFFF"/>
                </a:solidFill>
                <a:latin typeface="Glacial Indifference"/>
                <a:ea typeface="Glacial Indifference"/>
                <a:cs typeface="Glacial Indifference"/>
                <a:sym typeface="Glacial Indifference"/>
              </a:rPr>
              <a:t>🗂️ Tabbed Navigation</a:t>
            </a:r>
          </a:p>
          <a:p>
            <a:pPr algn="just">
              <a:lnSpc>
                <a:spcPts val="4536"/>
              </a:lnSpc>
            </a:pPr>
            <a:r>
              <a:rPr lang="en-US" sz="3240">
                <a:solidFill>
                  <a:srgbClr val="FFFFFF"/>
                </a:solidFill>
                <a:latin typeface="Glacial Indifference"/>
                <a:ea typeface="Glacial Indifference"/>
                <a:cs typeface="Glacial Indifference"/>
                <a:sym typeface="Glacial Indifference"/>
              </a:rPr>
              <a:t> The layout is structured into tabs: Overview, Reviews, Charts, and Export—ensuring an intuitive experience.</a:t>
            </a:r>
          </a:p>
          <a:p>
            <a:pPr algn="just">
              <a:lnSpc>
                <a:spcPts val="453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Key Technologies Used</a:t>
            </a:r>
          </a:p>
        </p:txBody>
      </p:sp>
      <p:sp>
        <p:nvSpPr>
          <p:cNvPr name="TextBox 16" id="16"/>
          <p:cNvSpPr txBox="true"/>
          <p:nvPr/>
        </p:nvSpPr>
        <p:spPr>
          <a:xfrm rot="0">
            <a:off x="1740605" y="1854535"/>
            <a:ext cx="15238183" cy="2167302"/>
          </a:xfrm>
          <a:prstGeom prst="rect">
            <a:avLst/>
          </a:prstGeom>
        </p:spPr>
        <p:txBody>
          <a:bodyPr anchor="t" rtlCol="false" tIns="0" lIns="0" bIns="0" rIns="0">
            <a:spAutoFit/>
          </a:bodyPr>
          <a:lstStyle/>
          <a:p>
            <a:pPr algn="just">
              <a:lnSpc>
                <a:spcPts val="4332"/>
              </a:lnSpc>
            </a:pPr>
            <a:r>
              <a:rPr lang="en-US" sz="3094">
                <a:solidFill>
                  <a:srgbClr val="FFFFFF"/>
                </a:solidFill>
                <a:latin typeface="Glacial Indifference"/>
                <a:ea typeface="Glacial Indifference"/>
                <a:cs typeface="Glacial Indifference"/>
                <a:sym typeface="Glacial Indifference"/>
              </a:rPr>
              <a:t>🧠 Flask (Web Backend)</a:t>
            </a:r>
          </a:p>
          <a:p>
            <a:pPr algn="just">
              <a:lnSpc>
                <a:spcPts val="4332"/>
              </a:lnSpc>
            </a:pPr>
            <a:r>
              <a:rPr lang="en-US" sz="3094">
                <a:solidFill>
                  <a:srgbClr val="FFFFFF"/>
                </a:solidFill>
                <a:latin typeface="Glacial Indifference"/>
                <a:ea typeface="Glacial Indifference"/>
                <a:cs typeface="Glacial Indifference"/>
                <a:sym typeface="Glacial Indifference"/>
              </a:rPr>
              <a:t> Used to build the backend of the app. It handles user requests, routing, and rendering of HTML templates with movie data and sentiment results.</a:t>
            </a:r>
          </a:p>
          <a:p>
            <a:pPr algn="just">
              <a:lnSpc>
                <a:spcPts val="4332"/>
              </a:lnSpc>
            </a:pPr>
            <a:r>
              <a:rPr lang="en-US" sz="3094">
                <a:solidFill>
                  <a:srgbClr val="FFFFFF"/>
                </a:solidFill>
                <a:latin typeface="Glacial Indifference"/>
                <a:ea typeface="Glacial Indifference"/>
                <a:cs typeface="Glacial Indifference"/>
                <a:sym typeface="Glacial Indifference"/>
              </a:rPr>
              <a:t> → Example: @app.route("/") and render_template("index.html", ...)</a:t>
            </a:r>
          </a:p>
        </p:txBody>
      </p:sp>
      <p:sp>
        <p:nvSpPr>
          <p:cNvPr name="TextBox 17" id="17"/>
          <p:cNvSpPr txBox="true"/>
          <p:nvPr/>
        </p:nvSpPr>
        <p:spPr>
          <a:xfrm rot="0">
            <a:off x="1740605" y="4817289"/>
            <a:ext cx="14806790" cy="28879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 BeautifulSoup (Web Scraping)</a:t>
            </a:r>
          </a:p>
          <a:p>
            <a:pPr algn="just">
              <a:lnSpc>
                <a:spcPts val="4620"/>
              </a:lnSpc>
            </a:pPr>
            <a:r>
              <a:rPr lang="en-US" sz="3300">
                <a:solidFill>
                  <a:srgbClr val="FFFFFF"/>
                </a:solidFill>
                <a:latin typeface="Glacial Indifference"/>
                <a:ea typeface="Glacial Indifference"/>
                <a:cs typeface="Glacial Indifference"/>
                <a:sym typeface="Glacial Indifference"/>
              </a:rPr>
              <a:t> Scrapes user reviews from IMDb review pages using requests and parses HTML with BeautifulSoup.</a:t>
            </a:r>
          </a:p>
          <a:p>
            <a:pPr algn="just">
              <a:lnSpc>
                <a:spcPts val="4620"/>
              </a:lnSpc>
            </a:pPr>
            <a:r>
              <a:rPr lang="en-US" sz="3300">
                <a:solidFill>
                  <a:srgbClr val="FFFFFF"/>
                </a:solidFill>
                <a:latin typeface="Glacial Indifference"/>
                <a:ea typeface="Glacial Indifference"/>
                <a:cs typeface="Glacial Indifference"/>
                <a:sym typeface="Glacial Indifference"/>
              </a:rPr>
              <a:t>soup = BeautifulSoup(response.text, "html.parser")</a:t>
            </a:r>
          </a:p>
          <a:p>
            <a:pPr algn="just">
              <a:lnSpc>
                <a:spcPts val="4620"/>
              </a:lnSpc>
            </a:pPr>
            <a:r>
              <a:rPr lang="en-US" sz="3300">
                <a:solidFill>
                  <a:srgbClr val="FFFFFF"/>
                </a:solidFill>
                <a:latin typeface="Glacial Indifference"/>
                <a:ea typeface="Glacial Indifference"/>
                <a:cs typeface="Glacial Indifference"/>
                <a:sym typeface="Glacial Indifference"/>
              </a:rPr>
              <a:t>reviews = soup.find_all(...)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Key Technologies Used</a:t>
            </a:r>
          </a:p>
        </p:txBody>
      </p:sp>
      <p:sp>
        <p:nvSpPr>
          <p:cNvPr name="TextBox 16" id="16"/>
          <p:cNvSpPr txBox="true"/>
          <p:nvPr/>
        </p:nvSpPr>
        <p:spPr>
          <a:xfrm rot="0">
            <a:off x="1740605" y="2160888"/>
            <a:ext cx="15238183" cy="1622497"/>
          </a:xfrm>
          <a:prstGeom prst="rect">
            <a:avLst/>
          </a:prstGeom>
        </p:spPr>
        <p:txBody>
          <a:bodyPr anchor="t" rtlCol="false" tIns="0" lIns="0" bIns="0" rIns="0">
            <a:spAutoFit/>
          </a:bodyPr>
          <a:lstStyle/>
          <a:p>
            <a:pPr algn="just">
              <a:lnSpc>
                <a:spcPts val="4332"/>
              </a:lnSpc>
            </a:pPr>
            <a:r>
              <a:rPr lang="en-US" sz="3094">
                <a:solidFill>
                  <a:srgbClr val="FFFFFF"/>
                </a:solidFill>
                <a:latin typeface="Glacial Indifference"/>
                <a:ea typeface="Glacial Indifference"/>
                <a:cs typeface="Glacial Indifference"/>
                <a:sym typeface="Glacial Indifference"/>
              </a:rPr>
              <a:t>📊 Chart.js (Interactive Charts)</a:t>
            </a:r>
          </a:p>
          <a:p>
            <a:pPr algn="just">
              <a:lnSpc>
                <a:spcPts val="4332"/>
              </a:lnSpc>
            </a:pPr>
            <a:r>
              <a:rPr lang="en-US" sz="3094">
                <a:solidFill>
                  <a:srgbClr val="FFFFFF"/>
                </a:solidFill>
                <a:latin typeface="Glacial Indifference"/>
                <a:ea typeface="Glacial Indifference"/>
                <a:cs typeface="Glacial Indifference"/>
                <a:sym typeface="Glacial Indifference"/>
              </a:rPr>
              <a:t> Used on the frontend to display bar charts comparing IMDb ratings with sentiment scores. Embedded in results.html via &lt;script&gt;.</a:t>
            </a:r>
          </a:p>
        </p:txBody>
      </p:sp>
      <p:sp>
        <p:nvSpPr>
          <p:cNvPr name="TextBox 17" id="17"/>
          <p:cNvSpPr txBox="true"/>
          <p:nvPr/>
        </p:nvSpPr>
        <p:spPr>
          <a:xfrm rot="0">
            <a:off x="1740605" y="4677711"/>
            <a:ext cx="13650388" cy="2584479"/>
          </a:xfrm>
          <a:prstGeom prst="rect">
            <a:avLst/>
          </a:prstGeom>
        </p:spPr>
        <p:txBody>
          <a:bodyPr anchor="t" rtlCol="false" tIns="0" lIns="0" bIns="0" rIns="0">
            <a:spAutoFit/>
          </a:bodyPr>
          <a:lstStyle/>
          <a:p>
            <a:pPr algn="just">
              <a:lnSpc>
                <a:spcPts val="4138"/>
              </a:lnSpc>
            </a:pPr>
            <a:r>
              <a:rPr lang="en-US" sz="2956">
                <a:solidFill>
                  <a:srgbClr val="FFFFFF"/>
                </a:solidFill>
                <a:latin typeface="Glacial Indifference"/>
                <a:ea typeface="Glacial Indifference"/>
                <a:cs typeface="Glacial Indifference"/>
                <a:sym typeface="Glacial Indifference"/>
              </a:rPr>
              <a:t>📝 NLTK + VADER (Sentiment Analysis)</a:t>
            </a:r>
          </a:p>
          <a:p>
            <a:pPr algn="just">
              <a:lnSpc>
                <a:spcPts val="4138"/>
              </a:lnSpc>
            </a:pPr>
            <a:r>
              <a:rPr lang="en-US" sz="2956">
                <a:solidFill>
                  <a:srgbClr val="FFFFFF"/>
                </a:solidFill>
                <a:latin typeface="Glacial Indifference"/>
                <a:ea typeface="Glacial Indifference"/>
                <a:cs typeface="Glacial Indifference"/>
                <a:sym typeface="Glacial Indifference"/>
              </a:rPr>
              <a:t> Each IMDb review is analyzed using VADER from NLTK to label the sentiment (Positive, Neutral, Negative).</a:t>
            </a:r>
          </a:p>
          <a:p>
            <a:pPr algn="just">
              <a:lnSpc>
                <a:spcPts val="4138"/>
              </a:lnSpc>
            </a:pPr>
            <a:r>
              <a:rPr lang="en-US" sz="2956">
                <a:solidFill>
                  <a:srgbClr val="FFFFFF"/>
                </a:solidFill>
                <a:latin typeface="Glacial Indifference"/>
                <a:ea typeface="Glacial Indifference"/>
                <a:cs typeface="Glacial Indifference"/>
                <a:sym typeface="Glacial Indifference"/>
              </a:rPr>
              <a:t>from nltk.sentiment.vader import SentimentIntensityAnalyzer  </a:t>
            </a:r>
          </a:p>
          <a:p>
            <a:pPr algn="just">
              <a:lnSpc>
                <a:spcPts val="4138"/>
              </a:lnSpc>
            </a:pPr>
            <a:r>
              <a:rPr lang="en-US" sz="2956">
                <a:solidFill>
                  <a:srgbClr val="FFFFFF"/>
                </a:solidFill>
                <a:latin typeface="Glacial Indifference"/>
                <a:ea typeface="Glacial Indifference"/>
                <a:cs typeface="Glacial Indifference"/>
                <a:sym typeface="Glacial Indifference"/>
              </a:rPr>
              <a:t>score = analyzer.polarity_scores(review)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DAGpzZ6MIL8</dc:identifier>
  <dcterms:modified xsi:type="dcterms:W3CDTF">2011-08-01T06:04:30Z</dcterms:modified>
  <cp:revision>1</cp:revision>
  <dc:title>Blue and White Illustration Classic Movie Cinema History Project Presentation</dc:title>
</cp:coreProperties>
</file>