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31" r:id="rId3"/>
    <p:sldId id="343" r:id="rId4"/>
    <p:sldId id="332" r:id="rId5"/>
    <p:sldId id="335" r:id="rId6"/>
    <p:sldId id="322" r:id="rId7"/>
    <p:sldId id="324" r:id="rId8"/>
    <p:sldId id="326" r:id="rId9"/>
    <p:sldId id="329" r:id="rId10"/>
    <p:sldId id="336" r:id="rId11"/>
    <p:sldId id="340" r:id="rId12"/>
    <p:sldId id="341" r:id="rId13"/>
    <p:sldId id="257" r:id="rId14"/>
    <p:sldId id="285" r:id="rId15"/>
    <p:sldId id="258" r:id="rId16"/>
    <p:sldId id="276" r:id="rId17"/>
    <p:sldId id="260" r:id="rId18"/>
    <p:sldId id="261" r:id="rId19"/>
    <p:sldId id="262" r:id="rId20"/>
    <p:sldId id="263" r:id="rId21"/>
    <p:sldId id="264" r:id="rId22"/>
    <p:sldId id="259" r:id="rId23"/>
    <p:sldId id="282" r:id="rId24"/>
    <p:sldId id="270" r:id="rId25"/>
    <p:sldId id="265" r:id="rId26"/>
    <p:sldId id="266" r:id="rId27"/>
    <p:sldId id="267" r:id="rId28"/>
    <p:sldId id="268" r:id="rId29"/>
    <p:sldId id="269" r:id="rId30"/>
    <p:sldId id="283" r:id="rId31"/>
    <p:sldId id="308" r:id="rId32"/>
    <p:sldId id="271" r:id="rId33"/>
    <p:sldId id="272" r:id="rId34"/>
    <p:sldId id="273" r:id="rId35"/>
    <p:sldId id="274" r:id="rId36"/>
    <p:sldId id="275" r:id="rId37"/>
    <p:sldId id="278" r:id="rId38"/>
    <p:sldId id="279" r:id="rId39"/>
    <p:sldId id="28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281" r:id="rId59"/>
    <p:sldId id="284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959" autoAdjust="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96" y="-26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0C7A-BE91-40C4-8DCB-F926C2BE91F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3ECD-478A-4EE8-BCAD-F4490803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10F40-A11A-42F6-A342-BFC0B587F50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2017-05-10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leek/modules/tree/bf6eb222287be1cc7165ae927704258b5fb22786/04_ExploratoryAnalysis/ggplot2/p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1294"/>
            <a:ext cx="7772400" cy="17507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 Programming Week </a:t>
            </a:r>
            <a:r>
              <a:rPr lang="en-US" altLang="ko-KR" dirty="0" smtClean="0"/>
              <a:t>9: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Rmarkdown</a:t>
            </a:r>
            <a:r>
              <a:rPr lang="en-US" dirty="0" smtClean="0"/>
              <a:t> / </a:t>
            </a:r>
            <a:r>
              <a:rPr lang="en-US" dirty="0" err="1" smtClean="0"/>
              <a:t>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6374"/>
            <a:ext cx="6400800" cy="1314450"/>
          </a:xfrm>
        </p:spPr>
        <p:txBody>
          <a:bodyPr/>
          <a:lstStyle/>
          <a:p>
            <a:r>
              <a:rPr lang="en-US" i="1" dirty="0" smtClean="0"/>
              <a:t>Sungpil Han, M.D/</a:t>
            </a:r>
            <a:r>
              <a:rPr lang="en-US" i="1" dirty="0" err="1" smtClean="0"/>
              <a:t>Ph.D</a:t>
            </a:r>
            <a:endParaRPr lang="en-US" i="1" dirty="0" smtClean="0"/>
          </a:p>
          <a:p>
            <a:r>
              <a:rPr lang="en-US" i="1" dirty="0" smtClean="0"/>
              <a:t>2017-05-09 UOU Lecture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0"/>
            <a:ext cx="9075420" cy="514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200" y="361950"/>
            <a:ext cx="838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231" y="3304443"/>
            <a:ext cx="961292" cy="13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8523" y="3119777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Getwd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Rmarkdown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8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implementation of the </a:t>
            </a:r>
            <a:r>
              <a:rPr lang="en-US" i="1" dirty="0"/>
              <a:t>Grammar of Graphics</a:t>
            </a:r>
            <a:r>
              <a:rPr lang="en-US" dirty="0"/>
              <a:t> by Leland Wilkinson</a:t>
            </a:r>
          </a:p>
          <a:p>
            <a:r>
              <a:rPr lang="en-US" dirty="0"/>
              <a:t>Written by Hadley Wickham (while he was a graduate student at Iowa State)</a:t>
            </a:r>
          </a:p>
          <a:p>
            <a:r>
              <a:rPr lang="en-US" dirty="0"/>
              <a:t>A “third” graphics system for R (along with </a:t>
            </a:r>
            <a:r>
              <a:rPr lang="en-US" b="1" dirty="0"/>
              <a:t>base</a:t>
            </a:r>
            <a:r>
              <a:rPr lang="en-US" dirty="0"/>
              <a:t> and </a:t>
            </a:r>
            <a:r>
              <a:rPr lang="en-US" b="1" dirty="0"/>
              <a:t>lattice</a:t>
            </a:r>
            <a:r>
              <a:rPr lang="en-US" dirty="0"/>
              <a:t>)</a:t>
            </a:r>
          </a:p>
          <a:p>
            <a:r>
              <a:rPr lang="en-US" dirty="0"/>
              <a:t>Available from CRAN via </a:t>
            </a:r>
            <a:r>
              <a:rPr lang="en-US" sz="2800" dirty="0" err="1">
                <a:latin typeface="Courier"/>
                <a:cs typeface="Courier"/>
              </a:rPr>
              <a:t>install.packages</a:t>
            </a:r>
            <a:r>
              <a:rPr lang="en-US" sz="2800" dirty="0"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cs typeface="Courier"/>
              </a:rPr>
              <a:t>Web site: </a:t>
            </a:r>
            <a:r>
              <a:rPr lang="en-US" sz="2800" dirty="0">
                <a:cs typeface="Courier"/>
                <a:hlinkClick r:id="rId2"/>
              </a:rPr>
              <a:t>http://</a:t>
            </a:r>
            <a:r>
              <a:rPr lang="en-US" sz="2800" dirty="0" err="1" smtClean="0">
                <a:cs typeface="Courier"/>
                <a:hlinkClick r:id="rId2"/>
              </a:rPr>
              <a:t>ggplot2.tidyverse.org</a:t>
            </a:r>
            <a:r>
              <a:rPr lang="en-US" sz="2800" dirty="0" smtClean="0">
                <a:cs typeface="Courier"/>
              </a:rPr>
              <a:t> 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" y="167882"/>
            <a:ext cx="4170578" cy="48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7" y="280392"/>
            <a:ext cx="4630327" cy="45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(10 min)</a:t>
            </a:r>
            <a:endParaRPr lang="en-US" altLang="ko-KR" dirty="0" smtClean="0"/>
          </a:p>
          <a:p>
            <a:r>
              <a:rPr lang="en-US" altLang="ko-KR" dirty="0" err="1" smtClean="0"/>
              <a:t>Rmarkdown</a:t>
            </a:r>
            <a:r>
              <a:rPr lang="en-US" altLang="ko-KR" dirty="0" smtClean="0"/>
              <a:t> (10 min)</a:t>
            </a:r>
            <a:endParaRPr lang="en-US" altLang="ko-KR" dirty="0" smtClean="0"/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gplot2</a:t>
            </a:r>
            <a:r>
              <a:rPr lang="en-US" altLang="ko-KR" dirty="0" smtClean="0"/>
              <a:t> (30 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6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fontScale="92500"/>
          </a:bodyPr>
          <a:lstStyle/>
          <a:p>
            <a:r>
              <a:rPr lang="en-US"/>
              <a:t>Split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 (but you </a:t>
            </a:r>
            <a:r>
              <a:rPr lang="en-US" i="1"/>
              <a:t>can</a:t>
            </a:r>
            <a:r>
              <a:rPr lang="en-US"/>
              <a:t> customize!)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8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9" y="1844248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71" y="1844245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7" y="1063233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2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66" y="2419831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8" y="2430780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8" y="1801722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8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6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30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5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80" y="4237436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40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6" y="4523594"/>
            <a:ext cx="617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7" y="4427565"/>
            <a:ext cx="35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05554" y="4741099"/>
            <a:ext cx="5661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, data = mpg, facets = </a:t>
            </a:r>
            <a:r>
              <a:rPr lang="en-US" dirty="0" err="1"/>
              <a:t>drv</a:t>
            </a:r>
            <a:r>
              <a:rPr lang="en-US" dirty="0"/>
              <a:t> ~ ., </a:t>
            </a:r>
            <a:r>
              <a:rPr lang="en-US" dirty="0" err="1"/>
              <a:t>binwidth</a:t>
            </a:r>
            <a:r>
              <a:rPr lang="en-US" dirty="0"/>
              <a:t>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6" y="1030299"/>
            <a:ext cx="48311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facets = . ~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05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Mouse Allergen and Asthma Cohort Study</a:t>
            </a:r>
          </a:p>
          <a:p>
            <a:r>
              <a:rPr lang="en-US" dirty="0"/>
              <a:t>Baltimore children (aged 5—17)</a:t>
            </a:r>
          </a:p>
          <a:p>
            <a:r>
              <a:rPr lang="en-US" dirty="0"/>
              <a:t>Persistent asthma, exacerbation in past year</a:t>
            </a:r>
          </a:p>
          <a:p>
            <a:r>
              <a:rPr lang="en-US" dirty="0"/>
              <a:t>Study indoor environment and its relationship with asthma morbidity</a:t>
            </a:r>
          </a:p>
          <a:p>
            <a:r>
              <a:rPr lang="en-US" dirty="0"/>
              <a:t>Recent publication: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WqE9j8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2" y="4400156"/>
            <a:ext cx="3937488" cy="7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BMI (normal vs. overweight) modify the relationship between PM</a:t>
            </a:r>
            <a:r>
              <a:rPr lang="en-US" baseline="-25000" dirty="0"/>
              <a:t>2.5</a:t>
            </a:r>
            <a:r>
              <a:rPr lang="en-US" dirty="0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509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5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8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6" y="3542113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2" y="4328254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33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9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82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503" y="464256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1" y="1063230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, fill = </a:t>
            </a:r>
            <a:r>
              <a:rPr lang="en-US" dirty="0" err="1"/>
              <a:t>mopos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30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31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9"/>
            <a:ext cx="4540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"density", color = </a:t>
            </a:r>
            <a:r>
              <a:rPr lang="en-US" sz="1200" dirty="0" err="1"/>
              <a:t>mopos</a:t>
            </a:r>
            <a:r>
              <a:rPr lang="en-US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4" y="4460378"/>
            <a:ext cx="346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6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7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5" y="1543874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shape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8" y="4635802"/>
            <a:ext cx="832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704" y="4646748"/>
            <a:ext cx="2302565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4810" y="4646748"/>
            <a:ext cx="124374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8" y="4675418"/>
            <a:ext cx="864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"lm", facets = . ~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9171" y="4660026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RStudio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0533" y="987849"/>
            <a:ext cx="7148857" cy="4020561"/>
            <a:chOff x="774919" y="778791"/>
            <a:chExt cx="7760778" cy="4364709"/>
          </a:xfrm>
        </p:grpSpPr>
        <p:sp>
          <p:nvSpPr>
            <p:cNvPr id="4" name="TextBox 3"/>
            <p:cNvSpPr txBox="1"/>
            <p:nvPr/>
          </p:nvSpPr>
          <p:spPr>
            <a:xfrm>
              <a:off x="774919" y="778791"/>
              <a:ext cx="254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Active </a:t>
              </a:r>
              <a:r>
                <a:rPr lang="en-US" sz="2400" dirty="0" smtClean="0">
                  <a:solidFill>
                    <a:srgbClr val="FF0000"/>
                  </a:solidFill>
                </a:rPr>
                <a:t>Coding</a:t>
              </a:r>
              <a:r>
                <a:rPr lang="en-US" sz="2400" dirty="0" smtClean="0">
                  <a:solidFill>
                    <a:prstClr val="black"/>
                  </a:solidFill>
                </a:rPr>
                <a:t> Area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0896" y="800102"/>
              <a:ext cx="2836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Some Point-and-Click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1896" y="1288396"/>
              <a:ext cx="7543801" cy="38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11"/>
            <p:cNvCxnSpPr/>
            <p:nvPr/>
          </p:nvCxnSpPr>
          <p:spPr>
            <a:xfrm>
              <a:off x="1673822" y="1173995"/>
              <a:ext cx="542441" cy="1325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2"/>
            <p:cNvCxnSpPr/>
            <p:nvPr/>
          </p:nvCxnSpPr>
          <p:spPr>
            <a:xfrm flipH="1">
              <a:off x="4572000" y="1139124"/>
              <a:ext cx="573438" cy="348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54257" y="4124488"/>
              <a:ext cx="4202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Place to Enter Single Commands</a:t>
              </a:r>
            </a:p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View Some Output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006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facets = 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3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7" y="1064708"/>
            <a:ext cx="63562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1.5361795 normal weight      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1.5905409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1.5217786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1.4323277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1.2762320    overweight         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0.7139103    overweight      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554x3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mapping: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faceting: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7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8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5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5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7" y="3256246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6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7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8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305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layers in plot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5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5" y="3837295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3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32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16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30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40" y="4497172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492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30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30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20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93" y="473502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280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9" y="4771427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6" y="4337976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9" y="4337976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8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8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31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7" y="1259528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30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2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14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105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8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10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5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6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9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7" y="1000175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55" y="4645427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51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30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6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2, alpha = 1/2)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4,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9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72" y="3623046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72" y="3623044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5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up a New Script Window</a:t>
            </a:r>
            <a:endParaRPr lang="ko-KR" alt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2" y="1063229"/>
            <a:ext cx="8800231" cy="390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829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5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2" y="4694248"/>
            <a:ext cx="770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2415740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9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6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45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 &lt;- data.frame(x = 1:100, y = rnorm(100))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testdat[50,2] &lt;- 100  ## Outlier!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plot(testdat$x, testdat$y, type = "l", ylim = c(-3,3))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70" y="4184545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9187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11"/>
            <a:ext cx="483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60" y="4507661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geom_line() + ylim(-3,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74" y="655787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6" y="3583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6" y="808189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8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3532919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Deciles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60" y="1391451"/>
            <a:ext cx="86693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Calculate the deciles of the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quantile(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maacs$logno2_new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1, length = 11),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Cut the data at the deciles and create a new factor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maacs$no2dec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cut(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maacs$logno2_new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See the levels of the newly created factor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maacs$no2dec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"(0.378,0.969]" "(0.969,1.1]"   "(1.1,1.17]"    "(1.17,1.26]"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[5] "(1.26,1.32]"   "(1.32,1.38]"   "(1.38,1.44]"   "(1.44,1.54]"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[9] "(1.54,1.69]"   "(1.69,2.55]"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0" y="1030528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6" y="614152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6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70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3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9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3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35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35" y="4809106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1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10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3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Setup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data 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Add layers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(alpha = 1/3)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no2dec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(method="lm", se=FALSE, 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base_family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Avenir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labs(x = expression("log " * PM[2.5])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labs(y = "Nocturnal Symptoms”)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9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6" y="3781339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8" y="4503208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9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6" y="2342730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70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9" y="2296007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700" y="3616461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63" y="4034276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ggplot2</a:t>
            </a:r>
            <a:r>
              <a:rPr lang="en-US" dirty="0"/>
              <a:t> is very powerful and flexible if you learn the “grammar” and the various elements that can be tuned/modified</a:t>
            </a:r>
          </a:p>
          <a:p>
            <a:r>
              <a:rPr lang="en-US" dirty="0"/>
              <a:t>Many more types of plots can be made; explore and mess around with the package </a:t>
            </a:r>
          </a:p>
        </p:txBody>
      </p:sp>
    </p:spTree>
    <p:extLst>
      <p:ext uri="{BB962C8B-B14F-4D97-AF65-F5344CB8AC3E}">
        <p14:creationId xmlns:p14="http://schemas.microsoft.com/office/powerpoint/2010/main" val="22687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ggplot2</a:t>
            </a:r>
            <a:r>
              <a:rPr lang="en-US" dirty="0"/>
              <a:t> book by Hadley Wickham</a:t>
            </a:r>
          </a:p>
          <a:p>
            <a:r>
              <a:rPr lang="en-US" dirty="0"/>
              <a:t>The </a:t>
            </a:r>
            <a:r>
              <a:rPr lang="en-US" i="1" dirty="0"/>
              <a:t>R Graphics Cookbook</a:t>
            </a:r>
            <a:r>
              <a:rPr lang="en-US" dirty="0"/>
              <a:t> by Winston Chang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examples in base plots and in </a:t>
            </a:r>
            <a:r>
              <a:rPr lang="en-US" dirty="0" err="1"/>
              <a:t>ggplot2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ggplot2</a:t>
            </a:r>
            <a:r>
              <a:rPr lang="en-US" b="1" dirty="0">
                <a:solidFill>
                  <a:srgbClr val="FF0000"/>
                </a:solidFill>
              </a:rPr>
              <a:t> web site </a:t>
            </a:r>
            <a:r>
              <a:rPr lang="en-US" altLang="ko-KR" dirty="0">
                <a:cs typeface="Courier"/>
                <a:hlinkClick r:id="rId2"/>
              </a:rPr>
              <a:t>http://</a:t>
            </a:r>
            <a:r>
              <a:rPr lang="en-US" altLang="ko-KR" dirty="0" err="1" smtClean="0">
                <a:cs typeface="Courier"/>
                <a:hlinkClick r:id="rId2"/>
              </a:rPr>
              <a:t>ggplot2.tidyverse.org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material is mainly based on the presentation of “Plotting </a:t>
            </a:r>
            <a:r>
              <a:rPr lang="en-US" altLang="ko-KR" dirty="0"/>
              <a:t>with </a:t>
            </a:r>
            <a:r>
              <a:rPr lang="en-US" altLang="ko-KR" dirty="0" err="1" smtClean="0"/>
              <a:t>ggplot2</a:t>
            </a:r>
            <a:r>
              <a:rPr lang="en-US" altLang="ko-KR" dirty="0" smtClean="0"/>
              <a:t>” – </a:t>
            </a:r>
            <a:br>
              <a:rPr lang="en-US" altLang="ko-KR" dirty="0" smtClean="0"/>
            </a:br>
            <a:r>
              <a:rPr lang="en-US" altLang="ko-KR" dirty="0" smtClean="0"/>
              <a:t>Computing </a:t>
            </a:r>
            <a:r>
              <a:rPr lang="en-US" altLang="ko-KR" dirty="0"/>
              <a:t>for Data Analysis</a:t>
            </a:r>
            <a:br>
              <a:rPr lang="en-US" altLang="ko-KR" dirty="0"/>
            </a:b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 smtClean="0">
                <a:hlinkClick r:id="rId2"/>
              </a:rPr>
              <a:t>github.com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jtleek</a:t>
            </a:r>
            <a:r>
              <a:rPr lang="en-US" altLang="ko-KR" sz="1600" dirty="0" smtClean="0">
                <a:hlinkClick r:id="rId2"/>
              </a:rPr>
              <a:t>/modules/tree/</a:t>
            </a:r>
            <a:r>
              <a:rPr lang="en-US" altLang="ko-KR" sz="1600" dirty="0" err="1" smtClean="0">
                <a:hlinkClick r:id="rId2"/>
              </a:rPr>
              <a:t>bf6eb222287be1cc7165ae927704258b5fb22786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04_ExploratoryAnalysis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ggplot2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ppt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0544"/>
            <a:ext cx="8399326" cy="40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77517" y="3836737"/>
            <a:ext cx="100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 smtClean="0">
                <a:solidFill>
                  <a:srgbClr val="0070C0"/>
                </a:solidFill>
              </a:rPr>
              <a:t>?c</a:t>
            </a:r>
            <a:endParaRPr lang="en-US" sz="7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41"/>
          <p:cNvCxnSpPr/>
          <p:nvPr/>
        </p:nvCxnSpPr>
        <p:spPr>
          <a:xfrm flipV="1">
            <a:off x="3181318" y="2667000"/>
            <a:ext cx="1797771" cy="176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</a:rPr>
              <a:t>How to Get Help on a </a:t>
            </a:r>
            <a:r>
              <a:rPr lang="en-US" altLang="en-US" dirty="0" smtClean="0">
                <a:solidFill>
                  <a:prstClr val="black"/>
                </a:solidFill>
              </a:rPr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RStudio Environment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891" y="1279371"/>
            <a:ext cx="8695113" cy="38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>
            <a:stCxn id="47" idx="4"/>
          </p:cNvCxnSpPr>
          <p:nvPr/>
        </p:nvCxnSpPr>
        <p:spPr>
          <a:xfrm>
            <a:off x="3296074" y="1058462"/>
            <a:ext cx="295029" cy="699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3620" y="73081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Run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370" y="1974141"/>
            <a:ext cx="164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Or CTRL-Enter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01307" y="643250"/>
            <a:ext cx="312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Variable shows up in the environment panel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9" idx="4"/>
          </p:cNvCxnSpPr>
          <p:nvPr/>
        </p:nvCxnSpPr>
        <p:spPr>
          <a:xfrm flipH="1">
            <a:off x="5104020" y="1075511"/>
            <a:ext cx="169001" cy="1069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5918" y="3533948"/>
            <a:ext cx="256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Code  is Ran </a:t>
            </a:r>
          </a:p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in the Console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8" idx="1"/>
          </p:cNvCxnSpPr>
          <p:nvPr/>
        </p:nvCxnSpPr>
        <p:spPr>
          <a:xfrm flipH="1" flipV="1">
            <a:off x="1197038" y="3603568"/>
            <a:ext cx="363019" cy="13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2869" y="715344"/>
            <a:ext cx="156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Enter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5500" y="70781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67469" y="71556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93097" y="368909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44416" y="73261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6" idx="4"/>
          </p:cNvCxnSpPr>
          <p:nvPr/>
        </p:nvCxnSpPr>
        <p:spPr>
          <a:xfrm>
            <a:off x="694100" y="1050712"/>
            <a:ext cx="502920" cy="1069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941"/>
            <a:ext cx="9144000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222118" y="1414222"/>
            <a:ext cx="635431" cy="209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315919" y="1623450"/>
            <a:ext cx="223910" cy="1782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 flipV="1">
            <a:off x="4646098" y="2871062"/>
            <a:ext cx="4497907" cy="139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15096" y="1819117"/>
            <a:ext cx="762816" cy="133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26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5718"/>
            <a:ext cx="9144000" cy="40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939342" y="1445219"/>
            <a:ext cx="306431" cy="157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33556" y="3884566"/>
            <a:ext cx="2424398" cy="88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To Clear Console:  </a:t>
            </a:r>
          </a:p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CTRL-L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5400" y="1843586"/>
            <a:ext cx="2464231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Zoom or Export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34653" y="1935454"/>
            <a:ext cx="1720856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Page Back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255509" y="1743560"/>
            <a:ext cx="548966" cy="4133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나눔고딕">
      <a:majorFont>
        <a:latin typeface="Segoe UI"/>
        <a:ea typeface="나눔고딕"/>
        <a:cs typeface=""/>
      </a:majorFont>
      <a:minorFont>
        <a:latin typeface="Segoe U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1875</Words>
  <Application>Microsoft Office PowerPoint</Application>
  <PresentationFormat>화면 슬라이드 쇼(16:9)</PresentationFormat>
  <Paragraphs>259</Paragraphs>
  <Slides>59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Theme</vt:lpstr>
      <vt:lpstr>R Programming Week 9:  Rstudio / Rmarkdown / ggplot2</vt:lpstr>
      <vt:lpstr>Outline</vt:lpstr>
      <vt:lpstr>What is Rstudio?</vt:lpstr>
      <vt:lpstr>RStudio</vt:lpstr>
      <vt:lpstr>Open up a New Script Window</vt:lpstr>
      <vt:lpstr>How to Get Help on a Function</vt:lpstr>
      <vt:lpstr>RStudio Environment</vt:lpstr>
      <vt:lpstr>PowerPoint 프레젠테이션</vt:lpstr>
      <vt:lpstr>Plots</vt:lpstr>
      <vt:lpstr>PowerPoint 프레젠테이션</vt:lpstr>
      <vt:lpstr>Demo: RStudio</vt:lpstr>
      <vt:lpstr>Demo: Rmarkdown</vt:lpstr>
      <vt:lpstr>What is ggplot2?</vt:lpstr>
      <vt:lpstr>PowerPoint 프레젠테이션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BMI, PM2.5, Asthma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Deciles</vt:lpstr>
      <vt:lpstr>Final Plot</vt:lpstr>
      <vt:lpstr>Code for Final Plot</vt:lpstr>
      <vt:lpstr>Summary</vt:lpstr>
      <vt:lpstr>Resources</vt:lpstr>
      <vt:lpstr>Reference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AMCsungpilhan</cp:lastModifiedBy>
  <cp:revision>96</cp:revision>
  <dcterms:created xsi:type="dcterms:W3CDTF">2013-09-23T13:14:20Z</dcterms:created>
  <dcterms:modified xsi:type="dcterms:W3CDTF">2017-05-10T03:55:14Z</dcterms:modified>
</cp:coreProperties>
</file>