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8f2973e1d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8f2973e1d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8f2973e1d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8f2973e1d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8f2973e1db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8f2973e1db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8f2973e1db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8f2973e1db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8d9d7417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8d9d7417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8e694980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8e694980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8f2973e1db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8f2973e1db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8ddc2b9d0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8ddc2b9d0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8e942790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8e942790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8d9d74171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8d9d74171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8db7f6cef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8db7f6cef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8db7f6cef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8db7f6cef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8ddc2b9d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8ddc2b9d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8db7f6cef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8db7f6cef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8db7f6cef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8db7f6cef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8f2973e1d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8f2973e1d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8f2973e1d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8f2973e1d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43100" y="1829850"/>
            <a:ext cx="8857800" cy="920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43137"/>
              <a:buFont typeface="Arial"/>
              <a:buNone/>
            </a:pPr>
            <a:r>
              <a:rPr lang="en" sz="2550"/>
              <a:t>Least Squares Approach in Valuing American</a:t>
            </a:r>
            <a:endParaRPr sz="2550"/>
          </a:p>
          <a:p>
            <a:pPr indent="0" lvl="0" marL="0" rtl="0" algn="ctr">
              <a:spcBef>
                <a:spcPts val="0"/>
              </a:spcBef>
              <a:spcAft>
                <a:spcPts val="0"/>
              </a:spcAft>
              <a:buNone/>
            </a:pPr>
            <a:r>
              <a:rPr lang="en" sz="2550"/>
              <a:t>Options</a:t>
            </a:r>
            <a:endParaRPr sz="5600"/>
          </a:p>
        </p:txBody>
      </p:sp>
      <p:sp>
        <p:nvSpPr>
          <p:cNvPr id="55" name="Google Shape;55;p13"/>
          <p:cNvSpPr txBox="1"/>
          <p:nvPr/>
        </p:nvSpPr>
        <p:spPr>
          <a:xfrm>
            <a:off x="7363400" y="3620025"/>
            <a:ext cx="1683300" cy="1454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A Anish</a:t>
            </a:r>
            <a:endParaRPr sz="1500">
              <a:solidFill>
                <a:schemeClr val="dk1"/>
              </a:solidFill>
            </a:endParaRPr>
          </a:p>
          <a:p>
            <a:pPr indent="0" lvl="0" marL="0" rtl="0" algn="l">
              <a:spcBef>
                <a:spcPts val="0"/>
              </a:spcBef>
              <a:spcAft>
                <a:spcPts val="0"/>
              </a:spcAft>
              <a:buNone/>
            </a:pPr>
            <a:r>
              <a:rPr lang="en" sz="1250">
                <a:solidFill>
                  <a:schemeClr val="dk1"/>
                </a:solidFill>
              </a:rPr>
              <a:t>ES20BTECH11001</a:t>
            </a:r>
            <a:endParaRPr sz="1250">
              <a:solidFill>
                <a:schemeClr val="dk1"/>
              </a:solidFill>
            </a:endParaRPr>
          </a:p>
          <a:p>
            <a:pPr indent="0" lvl="0" marL="0" rtl="0" algn="l">
              <a:spcBef>
                <a:spcPts val="0"/>
              </a:spcBef>
              <a:spcAft>
                <a:spcPts val="0"/>
              </a:spcAft>
              <a:buNone/>
            </a:pPr>
            <a:r>
              <a:rPr lang="en" sz="1500">
                <a:solidFill>
                  <a:schemeClr val="dk1"/>
                </a:solidFill>
              </a:rPr>
              <a:t>Adha Satwik</a:t>
            </a:r>
            <a:endParaRPr sz="1500">
              <a:solidFill>
                <a:schemeClr val="dk1"/>
              </a:solidFill>
            </a:endParaRPr>
          </a:p>
          <a:p>
            <a:pPr indent="0" lvl="0" marL="0" rtl="0" algn="l">
              <a:spcBef>
                <a:spcPts val="0"/>
              </a:spcBef>
              <a:spcAft>
                <a:spcPts val="0"/>
              </a:spcAft>
              <a:buNone/>
            </a:pPr>
            <a:r>
              <a:rPr lang="en" sz="1250">
                <a:solidFill>
                  <a:schemeClr val="dk1"/>
                </a:solidFill>
              </a:rPr>
              <a:t>ES19BTECH11020</a:t>
            </a:r>
            <a:endParaRPr sz="1250">
              <a:solidFill>
                <a:schemeClr val="dk1"/>
              </a:solidFill>
            </a:endParaRPr>
          </a:p>
          <a:p>
            <a:pPr indent="0" lvl="0" marL="0" rtl="0" algn="l">
              <a:spcBef>
                <a:spcPts val="0"/>
              </a:spcBef>
              <a:spcAft>
                <a:spcPts val="0"/>
              </a:spcAft>
              <a:buNone/>
            </a:pPr>
            <a:r>
              <a:rPr lang="en" sz="1500">
                <a:solidFill>
                  <a:schemeClr val="dk1"/>
                </a:solidFill>
              </a:rPr>
              <a:t>Sai Prateek K</a:t>
            </a:r>
            <a:endParaRPr sz="1500">
              <a:solidFill>
                <a:schemeClr val="dk1"/>
              </a:solidFill>
            </a:endParaRPr>
          </a:p>
          <a:p>
            <a:pPr indent="0" lvl="0" marL="0" rtl="0" algn="l">
              <a:spcBef>
                <a:spcPts val="0"/>
              </a:spcBef>
              <a:spcAft>
                <a:spcPts val="0"/>
              </a:spcAft>
              <a:buNone/>
            </a:pPr>
            <a:r>
              <a:rPr lang="en" sz="1250">
                <a:solidFill>
                  <a:schemeClr val="dk1"/>
                </a:solidFill>
              </a:rPr>
              <a:t>ES20BTECH11024</a:t>
            </a:r>
            <a:endParaRPr sz="125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idx="1" type="body"/>
          </p:nvPr>
        </p:nvSpPr>
        <p:spPr>
          <a:xfrm>
            <a:off x="311700" y="2801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resulting conditional expectation function is</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Then we take a matrix comparing the exercise value with the value that we</a:t>
            </a:r>
            <a:endParaRPr>
              <a:solidFill>
                <a:schemeClr val="dk1"/>
              </a:solidFill>
            </a:endParaRPr>
          </a:p>
          <a:p>
            <a:pPr indent="0" lvl="0" marL="0" rtl="0" algn="l">
              <a:spcBef>
                <a:spcPts val="1200"/>
              </a:spcBef>
              <a:spcAft>
                <a:spcPts val="0"/>
              </a:spcAft>
              <a:buNone/>
            </a:pPr>
            <a:r>
              <a:rPr lang="en">
                <a:solidFill>
                  <a:schemeClr val="dk1"/>
                </a:solidFill>
              </a:rPr>
              <a:t>get from the conditional expectation function</a:t>
            </a:r>
            <a:endParaRPr>
              <a:solidFill>
                <a:schemeClr val="dk1"/>
              </a:solidFill>
            </a:endParaRPr>
          </a:p>
          <a:p>
            <a:pPr indent="0" lvl="0" marL="0" rtl="0" algn="l">
              <a:spcBef>
                <a:spcPts val="1200"/>
              </a:spcBef>
              <a:spcAft>
                <a:spcPts val="1200"/>
              </a:spcAft>
              <a:buNone/>
            </a:pPr>
            <a:r>
              <a:t/>
            </a:r>
            <a:endParaRPr/>
          </a:p>
        </p:txBody>
      </p:sp>
      <p:pic>
        <p:nvPicPr>
          <p:cNvPr id="110" name="Google Shape;110;p22"/>
          <p:cNvPicPr preferRelativeResize="0"/>
          <p:nvPr/>
        </p:nvPicPr>
        <p:blipFill>
          <a:blip r:embed="rId3">
            <a:alphaModFix/>
          </a:blip>
          <a:stretch>
            <a:fillRect/>
          </a:stretch>
        </p:blipFill>
        <p:spPr>
          <a:xfrm>
            <a:off x="3446475" y="889825"/>
            <a:ext cx="2581275" cy="504825"/>
          </a:xfrm>
          <a:prstGeom prst="rect">
            <a:avLst/>
          </a:prstGeom>
          <a:noFill/>
          <a:ln>
            <a:noFill/>
          </a:ln>
        </p:spPr>
      </p:pic>
      <p:pic>
        <p:nvPicPr>
          <p:cNvPr id="111" name="Google Shape;111;p22"/>
          <p:cNvPicPr preferRelativeResize="0"/>
          <p:nvPr/>
        </p:nvPicPr>
        <p:blipFill>
          <a:blip r:embed="rId4">
            <a:alphaModFix/>
          </a:blip>
          <a:stretch>
            <a:fillRect/>
          </a:stretch>
        </p:blipFill>
        <p:spPr>
          <a:xfrm>
            <a:off x="3035850" y="2599700"/>
            <a:ext cx="3533925" cy="2377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idx="1" type="body"/>
          </p:nvPr>
        </p:nvSpPr>
        <p:spPr>
          <a:xfrm>
            <a:off x="311700" y="552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So we can see that it is optimal to exercise the option at time 2 for the fourth, sixth, and seventh paths. This leads to the following matrix, which shows the cash flows received by the option holder conditional on not exercising prior to time 2.</a:t>
            </a:r>
            <a:endParaRPr>
              <a:solidFill>
                <a:schemeClr val="dk1"/>
              </a:solidFill>
            </a:endParaRPr>
          </a:p>
          <a:p>
            <a:pPr indent="0" lvl="0" marL="0" rtl="0" algn="l">
              <a:spcBef>
                <a:spcPts val="1200"/>
              </a:spcBef>
              <a:spcAft>
                <a:spcPts val="1200"/>
              </a:spcAft>
              <a:buNone/>
            </a:pPr>
            <a:r>
              <a:t/>
            </a:r>
            <a:endParaRPr/>
          </a:p>
        </p:txBody>
      </p:sp>
      <p:pic>
        <p:nvPicPr>
          <p:cNvPr id="117" name="Google Shape;117;p23"/>
          <p:cNvPicPr preferRelativeResize="0"/>
          <p:nvPr/>
        </p:nvPicPr>
        <p:blipFill>
          <a:blip r:embed="rId3">
            <a:alphaModFix/>
          </a:blip>
          <a:stretch>
            <a:fillRect/>
          </a:stretch>
        </p:blipFill>
        <p:spPr>
          <a:xfrm>
            <a:off x="3105624" y="1963574"/>
            <a:ext cx="3064450" cy="2791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idx="1" type="body"/>
          </p:nvPr>
        </p:nvSpPr>
        <p:spPr>
          <a:xfrm>
            <a:off x="311700" y="559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Similarly, we repeat the same steps to get the final cash flow matrix as given below:</a:t>
            </a:r>
            <a:endParaRPr>
              <a:solidFill>
                <a:schemeClr val="dk1"/>
              </a:solidFill>
            </a:endParaRPr>
          </a:p>
          <a:p>
            <a:pPr indent="0" lvl="0" marL="0" rtl="0" algn="l">
              <a:spcBef>
                <a:spcPts val="1200"/>
              </a:spcBef>
              <a:spcAft>
                <a:spcPts val="1200"/>
              </a:spcAft>
              <a:buNone/>
            </a:pPr>
            <a:r>
              <a:t/>
            </a:r>
            <a:endParaRPr/>
          </a:p>
        </p:txBody>
      </p:sp>
      <p:pic>
        <p:nvPicPr>
          <p:cNvPr id="123" name="Google Shape;123;p24"/>
          <p:cNvPicPr preferRelativeResize="0"/>
          <p:nvPr/>
        </p:nvPicPr>
        <p:blipFill>
          <a:blip r:embed="rId3">
            <a:alphaModFix/>
          </a:blip>
          <a:stretch>
            <a:fillRect/>
          </a:stretch>
        </p:blipFill>
        <p:spPr>
          <a:xfrm>
            <a:off x="3182398" y="1169050"/>
            <a:ext cx="3166100" cy="2805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idx="1" type="body"/>
          </p:nvPr>
        </p:nvSpPr>
        <p:spPr>
          <a:xfrm>
            <a:off x="248900" y="9500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As shown by this example, the LSM approach is easily implemented</a:t>
            </a:r>
            <a:endParaRPr>
              <a:solidFill>
                <a:schemeClr val="dk1"/>
              </a:solidFill>
            </a:endParaRPr>
          </a:p>
          <a:p>
            <a:pPr indent="0" lvl="0" marL="0" rtl="0" algn="l">
              <a:spcBef>
                <a:spcPts val="1200"/>
              </a:spcBef>
              <a:spcAft>
                <a:spcPts val="0"/>
              </a:spcAft>
              <a:buNone/>
            </a:pPr>
            <a:r>
              <a:rPr lang="en">
                <a:solidFill>
                  <a:schemeClr val="dk1"/>
                </a:solidFill>
              </a:rPr>
              <a:t>since nothing more than simple regression is involved. After identifying the</a:t>
            </a:r>
            <a:endParaRPr>
              <a:solidFill>
                <a:schemeClr val="dk1"/>
              </a:solidFill>
            </a:endParaRPr>
          </a:p>
          <a:p>
            <a:pPr indent="0" lvl="0" marL="0" rtl="0" algn="l">
              <a:spcBef>
                <a:spcPts val="1200"/>
              </a:spcBef>
              <a:spcAft>
                <a:spcPts val="0"/>
              </a:spcAft>
              <a:buNone/>
            </a:pPr>
            <a:r>
              <a:rPr lang="en">
                <a:solidFill>
                  <a:schemeClr val="dk1"/>
                </a:solidFill>
              </a:rPr>
              <a:t>cash flows generated by the American put at each date along each path, the</a:t>
            </a:r>
            <a:endParaRPr>
              <a:solidFill>
                <a:schemeClr val="dk1"/>
              </a:solidFill>
            </a:endParaRPr>
          </a:p>
          <a:p>
            <a:pPr indent="0" lvl="0" marL="0" rtl="0" algn="l">
              <a:spcBef>
                <a:spcPts val="1200"/>
              </a:spcBef>
              <a:spcAft>
                <a:spcPts val="0"/>
              </a:spcAft>
              <a:buNone/>
            </a:pPr>
            <a:r>
              <a:rPr lang="en">
                <a:solidFill>
                  <a:schemeClr val="dk1"/>
                </a:solidFill>
              </a:rPr>
              <a:t>option can now be valued by discounting each cash flow in the option cash</a:t>
            </a:r>
            <a:endParaRPr>
              <a:solidFill>
                <a:schemeClr val="dk1"/>
              </a:solidFill>
            </a:endParaRPr>
          </a:p>
          <a:p>
            <a:pPr indent="0" lvl="0" marL="0" rtl="0" algn="l">
              <a:spcBef>
                <a:spcPts val="1200"/>
              </a:spcBef>
              <a:spcAft>
                <a:spcPts val="1200"/>
              </a:spcAft>
              <a:buNone/>
            </a:pPr>
            <a:r>
              <a:rPr lang="en">
                <a:solidFill>
                  <a:schemeClr val="dk1"/>
                </a:solidFill>
              </a:rPr>
              <a:t>flow matrix back to time zero, and averaging over all paths.</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457200" rtl="0" algn="l">
              <a:spcBef>
                <a:spcPts val="0"/>
              </a:spcBef>
              <a:spcAft>
                <a:spcPts val="0"/>
              </a:spcAft>
              <a:buNone/>
            </a:pPr>
            <a:r>
              <a:rPr b="1" lang="en" u="sng">
                <a:solidFill>
                  <a:srgbClr val="FFFFFF"/>
                </a:solidFill>
              </a:rPr>
              <a:t>Framework</a:t>
            </a:r>
            <a:r>
              <a:rPr b="1" lang="en">
                <a:solidFill>
                  <a:srgbClr val="FFFFFF"/>
                </a:solidFill>
              </a:rPr>
              <a:t> </a:t>
            </a:r>
            <a:r>
              <a:rPr lang="en"/>
              <a:t>:</a:t>
            </a:r>
            <a:endParaRPr/>
          </a:p>
          <a:p>
            <a:pPr indent="-317182" lvl="0" marL="457200" rtl="0" algn="l">
              <a:spcBef>
                <a:spcPts val="1200"/>
              </a:spcBef>
              <a:spcAft>
                <a:spcPts val="0"/>
              </a:spcAft>
              <a:buSzPct val="116129"/>
              <a:buChar char="●"/>
            </a:pPr>
            <a:r>
              <a:rPr lang="en" sz="1550">
                <a:solidFill>
                  <a:srgbClr val="F3F3F3"/>
                </a:solidFill>
              </a:rPr>
              <a:t>The objective of the LSM algorithm is to provide a pathwise approximation to the optimal stopping rule that maximizes the value of the American option.</a:t>
            </a:r>
            <a:endParaRPr sz="1550">
              <a:solidFill>
                <a:srgbClr val="F3F3F3"/>
              </a:solidFill>
            </a:endParaRPr>
          </a:p>
          <a:p>
            <a:pPr indent="-304879" lvl="0" marL="457200" rtl="0" algn="l">
              <a:spcBef>
                <a:spcPts val="0"/>
              </a:spcBef>
              <a:spcAft>
                <a:spcPts val="0"/>
              </a:spcAft>
              <a:buClr>
                <a:srgbClr val="EFEFEF"/>
              </a:buClr>
              <a:buSzPct val="100000"/>
              <a:buChar char="●"/>
            </a:pPr>
            <a:r>
              <a:rPr lang="en" sz="1550">
                <a:solidFill>
                  <a:srgbClr val="EFEFEF"/>
                </a:solidFill>
              </a:rPr>
              <a:t>The value of the option is maximized pathwise, and hence unconditionally, if the investor exercises as soon as the immediate exercise value is greater than or equal to the value of continuation.</a:t>
            </a:r>
            <a:endParaRPr sz="1550">
              <a:solidFill>
                <a:srgbClr val="EFEFEF"/>
              </a:solidFill>
            </a:endParaRPr>
          </a:p>
          <a:p>
            <a:pPr indent="0" lvl="0" marL="457200" rtl="0" algn="l">
              <a:spcBef>
                <a:spcPts val="1200"/>
              </a:spcBef>
              <a:spcAft>
                <a:spcPts val="0"/>
              </a:spcAft>
              <a:buNone/>
            </a:pPr>
            <a:r>
              <a:rPr b="1" lang="en" u="sng">
                <a:solidFill>
                  <a:srgbClr val="FFFFFF"/>
                </a:solidFill>
              </a:rPr>
              <a:t>LSM Algorithm</a:t>
            </a:r>
            <a:r>
              <a:rPr lang="en" sz="1550">
                <a:solidFill>
                  <a:srgbClr val="FFFFFF"/>
                </a:solidFill>
              </a:rPr>
              <a:t> </a:t>
            </a:r>
            <a:r>
              <a:rPr lang="en" sz="1550"/>
              <a:t>:</a:t>
            </a:r>
            <a:endParaRPr sz="1550"/>
          </a:p>
          <a:p>
            <a:pPr indent="-309800" lvl="0" marL="457200" rtl="0" algn="l">
              <a:spcBef>
                <a:spcPts val="1200"/>
              </a:spcBef>
              <a:spcAft>
                <a:spcPts val="0"/>
              </a:spcAft>
              <a:buClr>
                <a:srgbClr val="EFEFEF"/>
              </a:buClr>
              <a:buSzPct val="100000"/>
              <a:buChar char="●"/>
            </a:pPr>
            <a:r>
              <a:rPr lang="en" sz="1650">
                <a:solidFill>
                  <a:srgbClr val="EFEFEF"/>
                </a:solidFill>
              </a:rPr>
              <a:t>We use regression methods to estimate the continuation values from simulated sample paths.</a:t>
            </a:r>
            <a:endParaRPr sz="1650">
              <a:solidFill>
                <a:srgbClr val="EFEFEF"/>
              </a:solidFill>
            </a:endParaRPr>
          </a:p>
          <a:p>
            <a:pPr indent="-305603" lvl="0" marL="457200" rtl="0" algn="l">
              <a:spcBef>
                <a:spcPts val="0"/>
              </a:spcBef>
              <a:spcAft>
                <a:spcPts val="0"/>
              </a:spcAft>
              <a:buClr>
                <a:srgbClr val="EFEFEF"/>
              </a:buClr>
              <a:buSzPct val="100000"/>
              <a:buChar char="●"/>
            </a:pPr>
            <a:r>
              <a:rPr lang="en" sz="1564">
                <a:solidFill>
                  <a:srgbClr val="EFEFEF"/>
                </a:solidFill>
              </a:rPr>
              <a:t>Each continuation value </a:t>
            </a:r>
            <a:r>
              <a:rPr i="1" lang="en" sz="1564">
                <a:solidFill>
                  <a:srgbClr val="EFEFEF"/>
                </a:solidFill>
              </a:rPr>
              <a:t>C( t</a:t>
            </a:r>
            <a:r>
              <a:rPr baseline="-25000" i="1" lang="en" sz="1564">
                <a:solidFill>
                  <a:srgbClr val="EFEFEF"/>
                </a:solidFill>
              </a:rPr>
              <a:t>i  </a:t>
            </a:r>
            <a:r>
              <a:rPr i="1" lang="en" sz="1564">
                <a:solidFill>
                  <a:srgbClr val="EFEFEF"/>
                </a:solidFill>
              </a:rPr>
              <a:t>) </a:t>
            </a:r>
            <a:r>
              <a:rPr lang="en" sz="1564">
                <a:solidFill>
                  <a:srgbClr val="EFEFEF"/>
                </a:solidFill>
              </a:rPr>
              <a:t>is the regression of the (discounted) option value </a:t>
            </a:r>
            <a:r>
              <a:rPr i="1" lang="en" sz="1564">
                <a:solidFill>
                  <a:srgbClr val="EFEFEF"/>
                </a:solidFill>
              </a:rPr>
              <a:t>V ( t</a:t>
            </a:r>
            <a:r>
              <a:rPr baseline="-25000" i="1" lang="en" sz="1564">
                <a:solidFill>
                  <a:srgbClr val="EFEFEF"/>
                </a:solidFill>
              </a:rPr>
              <a:t>i+1</a:t>
            </a:r>
            <a:r>
              <a:rPr i="1" lang="en" sz="1564">
                <a:solidFill>
                  <a:srgbClr val="EFEFEF"/>
                </a:solidFill>
              </a:rPr>
              <a:t> )</a:t>
            </a:r>
            <a:r>
              <a:rPr lang="en" sz="1564">
                <a:solidFill>
                  <a:srgbClr val="EFEFEF"/>
                </a:solidFill>
              </a:rPr>
              <a:t> on the current state </a:t>
            </a:r>
            <a:r>
              <a:rPr i="1" lang="en" sz="1564">
                <a:solidFill>
                  <a:srgbClr val="EFEFEF"/>
                </a:solidFill>
              </a:rPr>
              <a:t>S( t</a:t>
            </a:r>
            <a:r>
              <a:rPr baseline="-25000" i="1" lang="en" sz="1564">
                <a:solidFill>
                  <a:srgbClr val="EFEFEF"/>
                </a:solidFill>
              </a:rPr>
              <a:t>i </a:t>
            </a:r>
            <a:r>
              <a:rPr i="1" lang="en" sz="1564">
                <a:solidFill>
                  <a:srgbClr val="EFEFEF"/>
                </a:solidFill>
              </a:rPr>
              <a:t>)</a:t>
            </a:r>
            <a:r>
              <a:rPr lang="en" sz="1564">
                <a:solidFill>
                  <a:srgbClr val="EFEFEF"/>
                </a:solidFill>
              </a:rPr>
              <a:t>,</a:t>
            </a:r>
            <a:endParaRPr sz="1564">
              <a:solidFill>
                <a:srgbClr val="EFEFEF"/>
              </a:solidFill>
            </a:endParaRPr>
          </a:p>
          <a:p>
            <a:pPr indent="-309800" lvl="0" marL="457200" rtl="0" algn="l">
              <a:spcBef>
                <a:spcPts val="0"/>
              </a:spcBef>
              <a:spcAft>
                <a:spcPts val="0"/>
              </a:spcAft>
              <a:buClr>
                <a:srgbClr val="EFEFEF"/>
              </a:buClr>
              <a:buSzPct val="100000"/>
              <a:buChar char="●"/>
            </a:pPr>
            <a:r>
              <a:rPr lang="en" sz="1650">
                <a:solidFill>
                  <a:srgbClr val="EFEFEF"/>
                </a:solidFill>
              </a:rPr>
              <a:t>approximate </a:t>
            </a:r>
            <a:r>
              <a:rPr i="1" lang="en" sz="1564">
                <a:solidFill>
                  <a:srgbClr val="EFEFEF"/>
                </a:solidFill>
              </a:rPr>
              <a:t>C( t</a:t>
            </a:r>
            <a:r>
              <a:rPr baseline="-25000" i="1" lang="en" sz="1564">
                <a:solidFill>
                  <a:srgbClr val="EFEFEF"/>
                </a:solidFill>
              </a:rPr>
              <a:t>i  </a:t>
            </a:r>
            <a:r>
              <a:rPr i="1" lang="en" sz="1564">
                <a:solidFill>
                  <a:srgbClr val="EFEFEF"/>
                </a:solidFill>
              </a:rPr>
              <a:t>)</a:t>
            </a:r>
            <a:r>
              <a:rPr lang="en" sz="1650">
                <a:solidFill>
                  <a:srgbClr val="EFEFEF"/>
                </a:solidFill>
              </a:rPr>
              <a:t> by a linear combination of known functions(here for simplicity we take these functions to be polynomials) of the current state </a:t>
            </a:r>
            <a:r>
              <a:rPr i="1" lang="en" sz="1564">
                <a:solidFill>
                  <a:srgbClr val="EFEFEF"/>
                </a:solidFill>
              </a:rPr>
              <a:t>S( t</a:t>
            </a:r>
            <a:r>
              <a:rPr baseline="-25000" i="1" lang="en" sz="1564">
                <a:solidFill>
                  <a:srgbClr val="EFEFEF"/>
                </a:solidFill>
              </a:rPr>
              <a:t>i </a:t>
            </a:r>
            <a:r>
              <a:rPr i="1" lang="en" sz="1564">
                <a:solidFill>
                  <a:srgbClr val="EFEFEF"/>
                </a:solidFill>
              </a:rPr>
              <a:t>)</a:t>
            </a:r>
            <a:r>
              <a:rPr lang="en" sz="1564">
                <a:solidFill>
                  <a:srgbClr val="EFEFEF"/>
                </a:solidFill>
              </a:rPr>
              <a:t>. We estimate the coefficients of the functions in the linear combination using numpy polyfit function.</a:t>
            </a:r>
            <a:endParaRPr sz="1564">
              <a:solidFill>
                <a:srgbClr val="EFEFEF"/>
              </a:solidFill>
            </a:endParaRPr>
          </a:p>
          <a:p>
            <a:pPr indent="-286553" lvl="0" marL="457200" rtl="0" algn="l">
              <a:spcBef>
                <a:spcPts val="0"/>
              </a:spcBef>
              <a:spcAft>
                <a:spcPts val="0"/>
              </a:spcAft>
              <a:buClr>
                <a:srgbClr val="EFEFEF"/>
              </a:buClr>
              <a:buSzPct val="75347"/>
              <a:buChar char="●"/>
            </a:pPr>
            <a:r>
              <a:rPr lang="en" sz="1562">
                <a:solidFill>
                  <a:srgbClr val="EFEFEF"/>
                </a:solidFill>
              </a:rPr>
              <a:t>The American option is then valued by starting at time zero, moving forward along each path until the first stopping time occurs, discounting the resulting cash flow from exercise back to time zero, and then taking the average over all paths ω.</a:t>
            </a:r>
            <a:endParaRPr sz="1177">
              <a:solidFill>
                <a:srgbClr val="EFEFE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Convergence of LSM algorithm</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298450" lvl="0" marL="457200" rtl="0" algn="l">
              <a:spcBef>
                <a:spcPts val="0"/>
              </a:spcBef>
              <a:spcAft>
                <a:spcPts val="0"/>
              </a:spcAft>
              <a:buClr>
                <a:srgbClr val="EFEFEF"/>
              </a:buClr>
              <a:buSzPts val="1100"/>
              <a:buChar char="●"/>
            </a:pPr>
            <a:r>
              <a:rPr lang="en" sz="1500">
                <a:solidFill>
                  <a:srgbClr val="EFEFEF"/>
                </a:solidFill>
              </a:rPr>
              <a:t>We examine the theoretical convergence of the algorithm to the actual value V(X) of the American Option.</a:t>
            </a:r>
            <a:endParaRPr sz="1500">
              <a:solidFill>
                <a:srgbClr val="EFEFEF"/>
              </a:solidFill>
            </a:endParaRPr>
          </a:p>
          <a:p>
            <a:pPr indent="-323850" lvl="0" marL="457200" rtl="0" algn="l">
              <a:spcBef>
                <a:spcPts val="0"/>
              </a:spcBef>
              <a:spcAft>
                <a:spcPts val="0"/>
              </a:spcAft>
              <a:buClr>
                <a:srgbClr val="EFEFEF"/>
              </a:buClr>
              <a:buSzPts val="1500"/>
              <a:buChar char="●"/>
            </a:pPr>
            <a:r>
              <a:rPr lang="en" sz="1500">
                <a:solidFill>
                  <a:srgbClr val="EFEFEF"/>
                </a:solidFill>
              </a:rPr>
              <a:t>For any finite choice of M, K, and vector θ ∈ R</a:t>
            </a:r>
            <a:r>
              <a:rPr baseline="30000" lang="en" sz="1500">
                <a:solidFill>
                  <a:srgbClr val="EFEFEF"/>
                </a:solidFill>
              </a:rPr>
              <a:t>M * (K-1)</a:t>
            </a:r>
            <a:r>
              <a:rPr lang="en" sz="1500">
                <a:solidFill>
                  <a:srgbClr val="EFEFEF"/>
                </a:solidFill>
              </a:rPr>
              <a:t> representing the coefficients for the M basis functions at each of the K -1 early exercise dates, let LSM(ω; M, K) denote the discounted cash flow resulting from following the LSM rule of exercising when the immediate exercise value is positive and greater than or equal to the unknown functional form of F(w;t</a:t>
            </a:r>
            <a:r>
              <a:rPr baseline="-25000" lang="en" sz="1500">
                <a:solidFill>
                  <a:srgbClr val="EFEFEF"/>
                </a:solidFill>
              </a:rPr>
              <a:t>k</a:t>
            </a:r>
            <a:r>
              <a:rPr lang="en" sz="1500">
                <a:solidFill>
                  <a:srgbClr val="EFEFEF"/>
                </a:solidFill>
              </a:rPr>
              <a:t>) can be represented as a linear combination of a countable set of basis functions.</a:t>
            </a:r>
            <a:endParaRPr sz="1500">
              <a:solidFill>
                <a:srgbClr val="EFEFEF"/>
              </a:solidFill>
            </a:endParaRPr>
          </a:p>
          <a:p>
            <a:pPr indent="-323850" lvl="0" marL="457200" rtl="0" algn="l">
              <a:spcBef>
                <a:spcPts val="0"/>
              </a:spcBef>
              <a:spcAft>
                <a:spcPts val="0"/>
              </a:spcAft>
              <a:buClr>
                <a:srgbClr val="EFEFEF"/>
              </a:buClr>
              <a:buSzPts val="1500"/>
              <a:buChar char="●"/>
            </a:pPr>
            <a:r>
              <a:rPr lang="en" sz="1500">
                <a:solidFill>
                  <a:srgbClr val="EFEFEF"/>
                </a:solidFill>
              </a:rPr>
              <a:t>Then the following inequality holds almost surely</a:t>
            </a:r>
            <a:endParaRPr sz="1500">
              <a:solidFill>
                <a:srgbClr val="EFEFEF"/>
              </a:solidFill>
            </a:endParaRPr>
          </a:p>
          <a:p>
            <a:pPr indent="0" lvl="0" marL="457200" rtl="0" algn="ctr">
              <a:spcBef>
                <a:spcPts val="1200"/>
              </a:spcBef>
              <a:spcAft>
                <a:spcPts val="0"/>
              </a:spcAft>
              <a:buNone/>
            </a:pPr>
            <a:r>
              <a:t/>
            </a:r>
            <a:endParaRPr sz="1500">
              <a:solidFill>
                <a:srgbClr val="EFEFEF"/>
              </a:solidFill>
            </a:endParaRPr>
          </a:p>
          <a:p>
            <a:pPr indent="-330200" lvl="0" marL="457200" rtl="0" algn="l">
              <a:spcBef>
                <a:spcPts val="1200"/>
              </a:spcBef>
              <a:spcAft>
                <a:spcPts val="0"/>
              </a:spcAft>
              <a:buClr>
                <a:srgbClr val="EFEFEF"/>
              </a:buClr>
              <a:buSzPts val="1600"/>
              <a:buChar char="●"/>
            </a:pPr>
            <a:r>
              <a:rPr lang="en" sz="1500">
                <a:solidFill>
                  <a:srgbClr val="EFEFEF"/>
                </a:solidFill>
              </a:rPr>
              <a:t>The LSM algorithm results in a stopping rule for an American-style option, if we consider the most optimal stopping rule, it is greater than or equal to all other stopping rules, including the stopping rule implied by the LSM algorithm.</a:t>
            </a:r>
            <a:endParaRPr sz="1500">
              <a:solidFill>
                <a:srgbClr val="EFEFEF"/>
              </a:solidFill>
            </a:endParaRPr>
          </a:p>
        </p:txBody>
      </p:sp>
      <p:pic>
        <p:nvPicPr>
          <p:cNvPr id="141" name="Google Shape;141;p27"/>
          <p:cNvPicPr preferRelativeResize="0"/>
          <p:nvPr/>
        </p:nvPicPr>
        <p:blipFill>
          <a:blip r:embed="rId3">
            <a:alphaModFix/>
          </a:blip>
          <a:stretch>
            <a:fillRect/>
          </a:stretch>
        </p:blipFill>
        <p:spPr>
          <a:xfrm>
            <a:off x="3774050" y="3161475"/>
            <a:ext cx="2099977" cy="57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Valuing American Stock Options</a:t>
            </a:r>
            <a:endParaRPr/>
          </a:p>
        </p:txBody>
      </p:sp>
      <p:sp>
        <p:nvSpPr>
          <p:cNvPr id="147" name="Google Shape;147;p28"/>
          <p:cNvSpPr txBox="1"/>
          <p:nvPr>
            <p:ph idx="1" type="body"/>
          </p:nvPr>
        </p:nvSpPr>
        <p:spPr>
          <a:xfrm>
            <a:off x="311700" y="1152475"/>
            <a:ext cx="8520600" cy="3725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Let us assume that we are interested in pricing an American-style put option on a share of stock, where the risk-neutral stock price process follows the stochastic differential equation</a:t>
            </a:r>
            <a:endParaRPr>
              <a:solidFill>
                <a:schemeClr val="dk1"/>
              </a:solidFill>
            </a:endParaRPr>
          </a:p>
          <a:p>
            <a:pPr indent="0" lvl="0" marL="0" rtl="0" algn="l">
              <a:spcBef>
                <a:spcPts val="1200"/>
              </a:spcBef>
              <a:spcAft>
                <a:spcPts val="0"/>
              </a:spcAft>
              <a:buNone/>
            </a:pPr>
            <a:r>
              <a:rPr lang="en">
                <a:solidFill>
                  <a:schemeClr val="dk1"/>
                </a:solidFill>
              </a:rPr>
              <a:t>dS = rSdt + σsdZ </a:t>
            </a:r>
            <a:endParaRPr>
              <a:solidFill>
                <a:schemeClr val="dk1"/>
              </a:solidFill>
            </a:endParaRPr>
          </a:p>
          <a:p>
            <a:pPr indent="0" lvl="0" marL="0" rtl="0" algn="l">
              <a:spcBef>
                <a:spcPts val="1200"/>
              </a:spcBef>
              <a:spcAft>
                <a:spcPts val="0"/>
              </a:spcAft>
              <a:buNone/>
            </a:pPr>
            <a:r>
              <a:rPr lang="en">
                <a:solidFill>
                  <a:schemeClr val="dk1"/>
                </a:solidFill>
              </a:rPr>
              <a:t>and where r and G are constants, Z is a standard Brownian motion, and the stock does not pay dividends. Furthermore, assume that the option is exercisable 50 times per year at a strike price of K up to and including the final expiration date T of the option. (Bermuda exercise feature). </a:t>
            </a:r>
            <a:endParaRPr>
              <a:solidFill>
                <a:schemeClr val="dk1"/>
              </a:solidFill>
            </a:endParaRPr>
          </a:p>
          <a:p>
            <a:pPr indent="0" lvl="0" marL="0" rtl="0" algn="l">
              <a:spcBef>
                <a:spcPts val="1200"/>
              </a:spcBef>
              <a:spcAft>
                <a:spcPts val="1200"/>
              </a:spcAft>
              <a:buNone/>
            </a:pPr>
            <a:r>
              <a:rPr lang="en">
                <a:solidFill>
                  <a:schemeClr val="dk1"/>
                </a:solidFill>
              </a:rPr>
              <a:t>Thus we regress discounted realized cash flows on a constant and functions of the stock price.</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259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Numerical and implementation issues in the algorithm</a:t>
            </a:r>
            <a:endParaRPr b="1"/>
          </a:p>
        </p:txBody>
      </p:sp>
      <p:sp>
        <p:nvSpPr>
          <p:cNvPr id="153" name="Google Shape;153;p29"/>
          <p:cNvSpPr txBox="1"/>
          <p:nvPr>
            <p:ph idx="1" type="body"/>
          </p:nvPr>
        </p:nvSpPr>
        <p:spPr>
          <a:xfrm>
            <a:off x="311700" y="937175"/>
            <a:ext cx="8520600" cy="3803100"/>
          </a:xfrm>
          <a:prstGeom prst="rect">
            <a:avLst/>
          </a:prstGeom>
        </p:spPr>
        <p:txBody>
          <a:bodyPr anchorCtr="0" anchor="t" bIns="91425" lIns="91425" spcFirstLastPara="1" rIns="91425" wrap="square" tIns="91425">
            <a:normAutofit lnSpcReduction="10000"/>
          </a:bodyPr>
          <a:lstStyle/>
          <a:p>
            <a:pPr indent="-314325" lvl="0" marL="457200" rtl="0" algn="l">
              <a:spcBef>
                <a:spcPts val="0"/>
              </a:spcBef>
              <a:spcAft>
                <a:spcPts val="0"/>
              </a:spcAft>
              <a:buClr>
                <a:srgbClr val="FFFFFF"/>
              </a:buClr>
              <a:buSzPts val="1350"/>
              <a:buAutoNum type="arabicPeriod"/>
            </a:pPr>
            <a:r>
              <a:rPr b="1" lang="en" sz="1350" u="sng">
                <a:solidFill>
                  <a:srgbClr val="FFFFFF"/>
                </a:solidFill>
              </a:rPr>
              <a:t>Higher-Dimensional Problems:</a:t>
            </a:r>
            <a:endParaRPr b="1" sz="1350" u="sng">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The numerical examples in the paper benchmark the performance of the LSM algorithm for several low-dimensional problems which can be solved by standard finite difference techniques.</a:t>
            </a:r>
            <a:endParaRPr sz="1200">
              <a:solidFill>
                <a:srgbClr val="FFFFFF"/>
              </a:solidFill>
            </a:endParaRPr>
          </a:p>
          <a:p>
            <a:pPr indent="-314325" lvl="0" marL="457200" rtl="0" algn="l">
              <a:spcBef>
                <a:spcPts val="0"/>
              </a:spcBef>
              <a:spcAft>
                <a:spcPts val="0"/>
              </a:spcAft>
              <a:buClr>
                <a:srgbClr val="FFFFFF"/>
              </a:buClr>
              <a:buSzPts val="1350"/>
              <a:buAutoNum type="arabicPeriod"/>
            </a:pPr>
            <a:r>
              <a:rPr b="1" lang="en" sz="1350" u="sng">
                <a:solidFill>
                  <a:srgbClr val="FFFFFF"/>
                </a:solidFill>
              </a:rPr>
              <a:t>Least-Squares:</a:t>
            </a:r>
            <a:endParaRPr b="1" sz="1350" u="sng">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Using weighted least squares or GMM in estimating the conditional expectation function may be more efficient.</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Using least square regressions, R2s from the regressions are often low. Since LSM algorithm is based on conditional first movements, their impact should be little on the quality of the LSM approximation to the American option value.</a:t>
            </a:r>
            <a:endParaRPr sz="1200">
              <a:solidFill>
                <a:srgbClr val="FFFFFF"/>
              </a:solidFill>
            </a:endParaRPr>
          </a:p>
          <a:p>
            <a:pPr indent="-314325" lvl="0" marL="457200" rtl="0" algn="l">
              <a:spcBef>
                <a:spcPts val="0"/>
              </a:spcBef>
              <a:spcAft>
                <a:spcPts val="0"/>
              </a:spcAft>
              <a:buClr>
                <a:srgbClr val="FFFFFF"/>
              </a:buClr>
              <a:buSzPts val="1350"/>
              <a:buAutoNum type="arabicPeriod"/>
            </a:pPr>
            <a:r>
              <a:rPr b="1" lang="en" sz="1350" u="sng">
                <a:solidFill>
                  <a:srgbClr val="FFFFFF"/>
                </a:solidFill>
              </a:rPr>
              <a:t>Choice</a:t>
            </a:r>
            <a:r>
              <a:rPr b="1" lang="en" sz="1350" u="sng">
                <a:solidFill>
                  <a:srgbClr val="FFFFFF"/>
                </a:solidFill>
              </a:rPr>
              <a:t> of Basis Functions:</a:t>
            </a:r>
            <a:endParaRPr b="1" sz="1350" u="sng">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A few basis functions are required to </a:t>
            </a:r>
            <a:r>
              <a:rPr lang="en" sz="1200">
                <a:solidFill>
                  <a:srgbClr val="FFFFFF"/>
                </a:solidFill>
              </a:rPr>
              <a:t>closely</a:t>
            </a:r>
            <a:r>
              <a:rPr lang="en" sz="1200">
                <a:solidFill>
                  <a:srgbClr val="FFFFFF"/>
                </a:solidFill>
              </a:rPr>
              <a:t> approximate the </a:t>
            </a:r>
            <a:r>
              <a:rPr lang="en" sz="1200">
                <a:solidFill>
                  <a:srgbClr val="FFFFFF"/>
                </a:solidFill>
              </a:rPr>
              <a:t>conditional</a:t>
            </a:r>
            <a:r>
              <a:rPr lang="en" sz="1200">
                <a:solidFill>
                  <a:srgbClr val="FFFFFF"/>
                </a:solidFill>
              </a:rPr>
              <a:t> expectation function over relevant range where early exercise may be optional.</a:t>
            </a:r>
            <a:endParaRPr sz="1200">
              <a:solidFill>
                <a:srgbClr val="FFFFFF"/>
              </a:solidFill>
            </a:endParaRPr>
          </a:p>
          <a:p>
            <a:pPr indent="-314325" lvl="0" marL="457200" rtl="0" algn="l">
              <a:spcBef>
                <a:spcPts val="0"/>
              </a:spcBef>
              <a:spcAft>
                <a:spcPts val="0"/>
              </a:spcAft>
              <a:buClr>
                <a:srgbClr val="FFFFFF"/>
              </a:buClr>
              <a:buSzPts val="1350"/>
              <a:buAutoNum type="arabicPeriod"/>
            </a:pPr>
            <a:r>
              <a:rPr b="1" lang="en" sz="1350" u="sng">
                <a:solidFill>
                  <a:srgbClr val="FFFFFF"/>
                </a:solidFill>
              </a:rPr>
              <a:t>Computational Speed:</a:t>
            </a:r>
            <a:endParaRPr b="1" sz="1350" u="sng">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Regression needs to use cross-sectional information in the simulation, that is the only constraint of LSM algorithm on parallel computing.</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Given the speed at which regressions can be estimated, however, this bottleneck involves little loss of computational efficiency.</a:t>
            </a:r>
            <a:endParaRPr sz="12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59" name="Google Shape;159;p30"/>
          <p:cNvSpPr txBox="1"/>
          <p:nvPr>
            <p:ph idx="1" type="body"/>
          </p:nvPr>
        </p:nvSpPr>
        <p:spPr>
          <a:xfrm>
            <a:off x="268175" y="1471675"/>
            <a:ext cx="8520600" cy="164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This approach presents a simple new technique for approximating the</a:t>
            </a:r>
            <a:endParaRPr>
              <a:solidFill>
                <a:schemeClr val="dk1"/>
              </a:solidFill>
            </a:endParaRPr>
          </a:p>
          <a:p>
            <a:pPr indent="0" lvl="0" marL="0" rtl="0" algn="l">
              <a:spcBef>
                <a:spcPts val="1200"/>
              </a:spcBef>
              <a:spcAft>
                <a:spcPts val="0"/>
              </a:spcAft>
              <a:buNone/>
            </a:pPr>
            <a:r>
              <a:rPr lang="en">
                <a:solidFill>
                  <a:schemeClr val="dk1"/>
                </a:solidFill>
              </a:rPr>
              <a:t>value of American-style options by Monte Carlo simulation. This approach</a:t>
            </a:r>
            <a:endParaRPr>
              <a:solidFill>
                <a:schemeClr val="dk1"/>
              </a:solidFill>
            </a:endParaRPr>
          </a:p>
          <a:p>
            <a:pPr indent="0" lvl="0" marL="0" rtl="0" algn="l">
              <a:spcBef>
                <a:spcPts val="1200"/>
              </a:spcBef>
              <a:spcAft>
                <a:spcPts val="1200"/>
              </a:spcAft>
              <a:buNone/>
            </a:pPr>
            <a:r>
              <a:rPr lang="en">
                <a:solidFill>
                  <a:schemeClr val="dk1"/>
                </a:solidFill>
              </a:rPr>
              <a:t>is intuitive, accurate, easy to apply, and computationally efficient.</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75425" y="481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609525"/>
            <a:ext cx="8571300" cy="16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50">
                <a:solidFill>
                  <a:schemeClr val="dk1"/>
                </a:solidFill>
              </a:rPr>
              <a:t>The optimal strategy would be to compare the immediate value if we exercise the option and the</a:t>
            </a:r>
            <a:endParaRPr sz="1550">
              <a:solidFill>
                <a:schemeClr val="dk1"/>
              </a:solidFill>
            </a:endParaRPr>
          </a:p>
          <a:p>
            <a:pPr indent="0" lvl="0" marL="0" rtl="0" algn="l">
              <a:spcBef>
                <a:spcPts val="1200"/>
              </a:spcBef>
              <a:spcAft>
                <a:spcPts val="0"/>
              </a:spcAft>
              <a:buNone/>
            </a:pPr>
            <a:r>
              <a:rPr lang="en" sz="1550">
                <a:solidFill>
                  <a:schemeClr val="dk1"/>
                </a:solidFill>
              </a:rPr>
              <a:t>expected value of the stock from continuing, and then exercising the option if the immediate value is greater.</a:t>
            </a:r>
            <a:endParaRPr sz="1550">
              <a:solidFill>
                <a:schemeClr val="dk1"/>
              </a:solidFill>
            </a:endParaRPr>
          </a:p>
          <a:p>
            <a:pPr indent="0" lvl="0" marL="0" rtl="0" algn="l">
              <a:spcBef>
                <a:spcPts val="1200"/>
              </a:spcBef>
              <a:spcAft>
                <a:spcPts val="1200"/>
              </a:spcAft>
              <a:buNone/>
            </a:pPr>
            <a:r>
              <a:rPr lang="en" sz="1550">
                <a:solidFill>
                  <a:schemeClr val="dk1"/>
                </a:solidFill>
              </a:rPr>
              <a:t>We use </a:t>
            </a:r>
            <a:r>
              <a:rPr lang="en" sz="1550">
                <a:solidFill>
                  <a:schemeClr val="dk1"/>
                </a:solidFill>
              </a:rPr>
              <a:t>regression</a:t>
            </a:r>
            <a:r>
              <a:rPr lang="en" sz="1550">
                <a:solidFill>
                  <a:schemeClr val="dk1"/>
                </a:solidFill>
              </a:rPr>
              <a:t> in this approach.</a:t>
            </a:r>
            <a:endParaRPr sz="155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Sections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EFEFEF"/>
                </a:solidFill>
              </a:rPr>
              <a:t>There are four major parts to the paper:</a:t>
            </a:r>
            <a:endParaRPr>
              <a:solidFill>
                <a:srgbClr val="EFEFEF"/>
              </a:solidFill>
            </a:endParaRPr>
          </a:p>
          <a:p>
            <a:pPr indent="0" lvl="0" marL="0" rtl="0" algn="l">
              <a:spcBef>
                <a:spcPts val="1200"/>
              </a:spcBef>
              <a:spcAft>
                <a:spcPts val="0"/>
              </a:spcAft>
              <a:buNone/>
            </a:pPr>
            <a:r>
              <a:rPr lang="en">
                <a:solidFill>
                  <a:srgbClr val="EFEFEF"/>
                </a:solidFill>
              </a:rPr>
              <a:t>1. Giving a numerical example</a:t>
            </a:r>
            <a:endParaRPr>
              <a:solidFill>
                <a:srgbClr val="EFEFEF"/>
              </a:solidFill>
            </a:endParaRPr>
          </a:p>
          <a:p>
            <a:pPr indent="0" lvl="0" marL="0" rtl="0" algn="l">
              <a:spcBef>
                <a:spcPts val="1200"/>
              </a:spcBef>
              <a:spcAft>
                <a:spcPts val="0"/>
              </a:spcAft>
              <a:buNone/>
            </a:pPr>
            <a:r>
              <a:rPr lang="en">
                <a:solidFill>
                  <a:srgbClr val="EFEFEF"/>
                </a:solidFill>
              </a:rPr>
              <a:t>2. Explaining the Algorithm</a:t>
            </a:r>
            <a:endParaRPr>
              <a:solidFill>
                <a:srgbClr val="EFEFEF"/>
              </a:solidFill>
            </a:endParaRPr>
          </a:p>
          <a:p>
            <a:pPr indent="0" lvl="0" marL="0" rtl="0" algn="l">
              <a:spcBef>
                <a:spcPts val="1200"/>
              </a:spcBef>
              <a:spcAft>
                <a:spcPts val="0"/>
              </a:spcAft>
              <a:buNone/>
            </a:pPr>
            <a:r>
              <a:rPr lang="en">
                <a:solidFill>
                  <a:srgbClr val="EFEFEF"/>
                </a:solidFill>
              </a:rPr>
              <a:t>3. Applying the algorithm</a:t>
            </a:r>
            <a:endParaRPr>
              <a:solidFill>
                <a:srgbClr val="EFEFEF"/>
              </a:solidFill>
            </a:endParaRPr>
          </a:p>
          <a:p>
            <a:pPr indent="0" lvl="0" marL="0" rtl="0" algn="l">
              <a:spcBef>
                <a:spcPts val="1200"/>
              </a:spcBef>
              <a:spcAft>
                <a:spcPts val="1200"/>
              </a:spcAft>
              <a:buNone/>
            </a:pPr>
            <a:r>
              <a:rPr lang="en">
                <a:solidFill>
                  <a:srgbClr val="EFEFEF"/>
                </a:solidFill>
              </a:rPr>
              <a:t>4. Problems and Implementation Issues in the Algorithm</a:t>
            </a:r>
            <a:endParaRPr>
              <a:solidFill>
                <a:srgbClr val="EFEFE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Explaining the algorithm</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EFEFEF"/>
                </a:solidFill>
              </a:rPr>
              <a:t>1. The valuation framework</a:t>
            </a:r>
            <a:endParaRPr>
              <a:solidFill>
                <a:srgbClr val="EFEFEF"/>
              </a:solidFill>
            </a:endParaRPr>
          </a:p>
          <a:p>
            <a:pPr indent="0" lvl="0" marL="0" rtl="0" algn="l">
              <a:spcBef>
                <a:spcPts val="1200"/>
              </a:spcBef>
              <a:spcAft>
                <a:spcPts val="0"/>
              </a:spcAft>
              <a:buNone/>
            </a:pPr>
            <a:r>
              <a:rPr lang="en">
                <a:solidFill>
                  <a:srgbClr val="EFEFEF"/>
                </a:solidFill>
              </a:rPr>
              <a:t>2. The LSM algorithm</a:t>
            </a:r>
            <a:endParaRPr>
              <a:solidFill>
                <a:srgbClr val="EFEFEF"/>
              </a:solidFill>
            </a:endParaRPr>
          </a:p>
          <a:p>
            <a:pPr indent="0" lvl="0" marL="0" rtl="0" algn="l">
              <a:spcBef>
                <a:spcPts val="1200"/>
              </a:spcBef>
              <a:spcAft>
                <a:spcPts val="1200"/>
              </a:spcAft>
              <a:buNone/>
            </a:pPr>
            <a:r>
              <a:rPr lang="en">
                <a:solidFill>
                  <a:srgbClr val="EFEFEF"/>
                </a:solidFill>
              </a:rPr>
              <a:t>3. Convergence results</a:t>
            </a:r>
            <a:endParaRPr>
              <a:solidFill>
                <a:srgbClr val="EFEFE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Implementation of the algorithm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EFEFEF"/>
                </a:solidFill>
              </a:rPr>
              <a:t>1. Valuing American Put Options</a:t>
            </a:r>
            <a:endParaRPr>
              <a:solidFill>
                <a:srgbClr val="EFEFEF"/>
              </a:solidFill>
            </a:endParaRPr>
          </a:p>
          <a:p>
            <a:pPr indent="0" lvl="0" marL="0" rtl="0" algn="l">
              <a:spcBef>
                <a:spcPts val="1200"/>
              </a:spcBef>
              <a:spcAft>
                <a:spcPts val="0"/>
              </a:spcAft>
              <a:buNone/>
            </a:pPr>
            <a:r>
              <a:rPr lang="en">
                <a:solidFill>
                  <a:srgbClr val="EFEFEF"/>
                </a:solidFill>
              </a:rPr>
              <a:t>2. Valuing an American-Bermuda-Asian Option</a:t>
            </a:r>
            <a:endParaRPr>
              <a:solidFill>
                <a:srgbClr val="EFEFEF"/>
              </a:solidFill>
            </a:endParaRPr>
          </a:p>
          <a:p>
            <a:pPr indent="0" lvl="0" marL="0" rtl="0" algn="l">
              <a:spcBef>
                <a:spcPts val="1200"/>
              </a:spcBef>
              <a:spcAft>
                <a:spcPts val="0"/>
              </a:spcAft>
              <a:buNone/>
            </a:pPr>
            <a:r>
              <a:rPr lang="en">
                <a:solidFill>
                  <a:srgbClr val="EFEFEF"/>
                </a:solidFill>
              </a:rPr>
              <a:t>3. Valuing Cancelable Index Amortizing Swaps</a:t>
            </a:r>
            <a:endParaRPr>
              <a:solidFill>
                <a:srgbClr val="EFEFEF"/>
              </a:solidFill>
            </a:endParaRPr>
          </a:p>
          <a:p>
            <a:pPr indent="0" lvl="0" marL="0" rtl="0" algn="l">
              <a:spcBef>
                <a:spcPts val="1200"/>
              </a:spcBef>
              <a:spcAft>
                <a:spcPts val="0"/>
              </a:spcAft>
              <a:buNone/>
            </a:pPr>
            <a:r>
              <a:rPr lang="en">
                <a:solidFill>
                  <a:srgbClr val="EFEFEF"/>
                </a:solidFill>
              </a:rPr>
              <a:t>4. Jump-Diffusions and American Option Valuation</a:t>
            </a:r>
            <a:endParaRPr>
              <a:solidFill>
                <a:srgbClr val="EFEFEF"/>
              </a:solidFill>
            </a:endParaRPr>
          </a:p>
          <a:p>
            <a:pPr indent="0" lvl="0" marL="0" rtl="0" algn="l">
              <a:spcBef>
                <a:spcPts val="1200"/>
              </a:spcBef>
              <a:spcAft>
                <a:spcPts val="1200"/>
              </a:spcAft>
              <a:buNone/>
            </a:pPr>
            <a:r>
              <a:rPr lang="en">
                <a:solidFill>
                  <a:srgbClr val="EFEFEF"/>
                </a:solidFill>
              </a:rPr>
              <a:t>5. Valuing Swaptions in a String Model</a:t>
            </a:r>
            <a:endParaRPr>
              <a:solidFill>
                <a:srgbClr val="EFEFE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
            </a:r>
            <a:r>
              <a:rPr lang="en"/>
              <a:t>umerical and implementation issues in the algorithm</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EFEFEF"/>
                </a:solidFill>
              </a:rPr>
              <a:t>1. Higher-dimensional problems</a:t>
            </a:r>
            <a:endParaRPr>
              <a:solidFill>
                <a:srgbClr val="EFEFEF"/>
              </a:solidFill>
            </a:endParaRPr>
          </a:p>
          <a:p>
            <a:pPr indent="0" lvl="0" marL="0" rtl="0" algn="l">
              <a:spcBef>
                <a:spcPts val="1200"/>
              </a:spcBef>
              <a:spcAft>
                <a:spcPts val="0"/>
              </a:spcAft>
              <a:buNone/>
            </a:pPr>
            <a:r>
              <a:rPr lang="en">
                <a:solidFill>
                  <a:srgbClr val="EFEFEF"/>
                </a:solidFill>
              </a:rPr>
              <a:t>2. Types of Least squares</a:t>
            </a:r>
            <a:endParaRPr>
              <a:solidFill>
                <a:srgbClr val="EFEFEF"/>
              </a:solidFill>
            </a:endParaRPr>
          </a:p>
          <a:p>
            <a:pPr indent="0" lvl="0" marL="0" rtl="0" algn="l">
              <a:spcBef>
                <a:spcPts val="1200"/>
              </a:spcBef>
              <a:spcAft>
                <a:spcPts val="0"/>
              </a:spcAft>
              <a:buNone/>
            </a:pPr>
            <a:r>
              <a:rPr lang="en">
                <a:solidFill>
                  <a:srgbClr val="EFEFEF"/>
                </a:solidFill>
              </a:rPr>
              <a:t>3. Choice of basis Functions</a:t>
            </a:r>
            <a:endParaRPr>
              <a:solidFill>
                <a:srgbClr val="EFEFEF"/>
              </a:solidFill>
            </a:endParaRPr>
          </a:p>
          <a:p>
            <a:pPr indent="0" lvl="0" marL="0" rtl="0" algn="l">
              <a:spcBef>
                <a:spcPts val="1200"/>
              </a:spcBef>
              <a:spcAft>
                <a:spcPts val="1200"/>
              </a:spcAft>
              <a:buNone/>
            </a:pPr>
            <a:r>
              <a:rPr lang="en">
                <a:solidFill>
                  <a:srgbClr val="EFEFEF"/>
                </a:solidFill>
              </a:rPr>
              <a:t>4. Computational Speed of the algorithm</a:t>
            </a:r>
            <a:endParaRPr>
              <a:solidFill>
                <a:srgbClr val="EFEFE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Numerical Example</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EFEFEF"/>
                </a:solidFill>
              </a:rPr>
              <a:t>In this project, we will look at the implementation of the algorithm in valuing American put options.</a:t>
            </a:r>
            <a:endParaRPr>
              <a:solidFill>
                <a:srgbClr val="EFEFEF"/>
              </a:solidFill>
            </a:endParaRPr>
          </a:p>
          <a:p>
            <a:pPr indent="0" lvl="0" marL="0" rtl="0" algn="l">
              <a:spcBef>
                <a:spcPts val="1200"/>
              </a:spcBef>
              <a:spcAft>
                <a:spcPts val="0"/>
              </a:spcAft>
              <a:buNone/>
            </a:pPr>
            <a:r>
              <a:rPr lang="en">
                <a:solidFill>
                  <a:srgbClr val="EFEFEF"/>
                </a:solidFill>
              </a:rPr>
              <a:t>Take an American put option with a strike price at times 1,2,3 and the risk-free interest rate is 6%. Let the stock prices at the different times be represented by the below matrix. We have e^−0.06 = 0.94176</a:t>
            </a:r>
            <a:endParaRPr>
              <a:solidFill>
                <a:srgbClr val="EFEFEF"/>
              </a:solidFill>
            </a:endParaRPr>
          </a:p>
          <a:p>
            <a:pPr indent="0" lvl="0" marL="0" rtl="0" algn="l">
              <a:spcBef>
                <a:spcPts val="1200"/>
              </a:spcBef>
              <a:spcAft>
                <a:spcPts val="1200"/>
              </a:spcAft>
              <a:buNone/>
            </a:pPr>
            <a:r>
              <a:t/>
            </a:r>
            <a:endParaRPr>
              <a:solidFill>
                <a:srgbClr val="EFEFEF"/>
              </a:solidFill>
            </a:endParaRPr>
          </a:p>
        </p:txBody>
      </p:sp>
      <p:pic>
        <p:nvPicPr>
          <p:cNvPr id="92" name="Google Shape;92;p19"/>
          <p:cNvPicPr preferRelativeResize="0"/>
          <p:nvPr/>
        </p:nvPicPr>
        <p:blipFill>
          <a:blip r:embed="rId3">
            <a:alphaModFix/>
          </a:blip>
          <a:stretch>
            <a:fillRect/>
          </a:stretch>
        </p:blipFill>
        <p:spPr>
          <a:xfrm>
            <a:off x="3259175" y="2982225"/>
            <a:ext cx="2795400" cy="2002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311700" y="531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a:t>
            </a:r>
            <a:r>
              <a:rPr lang="en">
                <a:solidFill>
                  <a:schemeClr val="dk1"/>
                </a:solidFill>
              </a:rPr>
              <a:t>he cash flows realized by the option holder from exercising at time 3 are given below. We calculate this using the </a:t>
            </a:r>
            <a:endParaRPr>
              <a:solidFill>
                <a:schemeClr val="dk1"/>
              </a:solidFill>
            </a:endParaRPr>
          </a:p>
          <a:p>
            <a:pPr indent="0" lvl="0" marL="0" rtl="0" algn="l">
              <a:spcBef>
                <a:spcPts val="1200"/>
              </a:spcBef>
              <a:spcAft>
                <a:spcPts val="1200"/>
              </a:spcAft>
              <a:buNone/>
            </a:pPr>
            <a:r>
              <a:rPr lang="en">
                <a:solidFill>
                  <a:schemeClr val="dk1"/>
                </a:solidFill>
              </a:rPr>
              <a:t>Put option payoff = max(K − S , 0)</a:t>
            </a:r>
            <a:endParaRPr>
              <a:solidFill>
                <a:schemeClr val="dk1"/>
              </a:solidFill>
            </a:endParaRPr>
          </a:p>
        </p:txBody>
      </p:sp>
      <p:pic>
        <p:nvPicPr>
          <p:cNvPr id="98" name="Google Shape;98;p20"/>
          <p:cNvPicPr preferRelativeResize="0"/>
          <p:nvPr/>
        </p:nvPicPr>
        <p:blipFill>
          <a:blip r:embed="rId3">
            <a:alphaModFix/>
          </a:blip>
          <a:stretch>
            <a:fillRect/>
          </a:stretch>
        </p:blipFill>
        <p:spPr>
          <a:xfrm>
            <a:off x="3301050" y="2018150"/>
            <a:ext cx="2644525" cy="2523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idx="1" type="body"/>
          </p:nvPr>
        </p:nvSpPr>
        <p:spPr>
          <a:xfrm>
            <a:off x="311700" y="531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We have five paths in which the put option is in the money at time t=2.</a:t>
            </a:r>
            <a:endParaRPr>
              <a:solidFill>
                <a:schemeClr val="dk1"/>
              </a:solidFill>
            </a:endParaRPr>
          </a:p>
          <a:p>
            <a:pPr indent="0" lvl="0" marL="0" rtl="0" algn="l">
              <a:spcBef>
                <a:spcPts val="1200"/>
              </a:spcBef>
              <a:spcAft>
                <a:spcPts val="0"/>
              </a:spcAft>
              <a:buNone/>
            </a:pPr>
            <a:r>
              <a:rPr lang="en">
                <a:solidFill>
                  <a:schemeClr val="dk1"/>
                </a:solidFill>
              </a:rPr>
              <a:t>Let X denote the stock prices at time 2 for these five paths and Y denote</a:t>
            </a:r>
            <a:endParaRPr>
              <a:solidFill>
                <a:schemeClr val="dk1"/>
              </a:solidFill>
            </a:endParaRPr>
          </a:p>
          <a:p>
            <a:pPr indent="0" lvl="0" marL="0" rtl="0" algn="l">
              <a:spcBef>
                <a:spcPts val="1200"/>
              </a:spcBef>
              <a:spcAft>
                <a:spcPts val="0"/>
              </a:spcAft>
              <a:buNone/>
            </a:pPr>
            <a:r>
              <a:rPr lang="en">
                <a:solidFill>
                  <a:schemeClr val="dk1"/>
                </a:solidFill>
              </a:rPr>
              <a:t>the corresponding discounted cash flows received at time 3 if the put is not</a:t>
            </a:r>
            <a:endParaRPr>
              <a:solidFill>
                <a:schemeClr val="dk1"/>
              </a:solidFill>
            </a:endParaRPr>
          </a:p>
          <a:p>
            <a:pPr indent="0" lvl="0" marL="0" rtl="0" algn="l">
              <a:spcBef>
                <a:spcPts val="1200"/>
              </a:spcBef>
              <a:spcAft>
                <a:spcPts val="0"/>
              </a:spcAft>
              <a:buNone/>
            </a:pPr>
            <a:r>
              <a:rPr lang="en">
                <a:solidFill>
                  <a:schemeClr val="dk1"/>
                </a:solidFill>
              </a:rPr>
              <a:t>exercised at time 2.</a:t>
            </a:r>
            <a:endParaRPr>
              <a:solidFill>
                <a:schemeClr val="dk1"/>
              </a:solidFill>
            </a:endParaRPr>
          </a:p>
          <a:p>
            <a:pPr indent="0" lvl="0" marL="0" rtl="0" algn="l">
              <a:spcBef>
                <a:spcPts val="1200"/>
              </a:spcBef>
              <a:spcAft>
                <a:spcPts val="1200"/>
              </a:spcAft>
              <a:buNone/>
            </a:pPr>
            <a:r>
              <a:t/>
            </a:r>
            <a:endParaRPr/>
          </a:p>
        </p:txBody>
      </p:sp>
      <p:pic>
        <p:nvPicPr>
          <p:cNvPr id="104" name="Google Shape;104;p21"/>
          <p:cNvPicPr preferRelativeResize="0"/>
          <p:nvPr/>
        </p:nvPicPr>
        <p:blipFill>
          <a:blip r:embed="rId3">
            <a:alphaModFix/>
          </a:blip>
          <a:stretch>
            <a:fillRect/>
          </a:stretch>
        </p:blipFill>
        <p:spPr>
          <a:xfrm>
            <a:off x="3096150" y="1989900"/>
            <a:ext cx="2681950" cy="2804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