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0843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60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6779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323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7452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331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207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6797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4142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571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2884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803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437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25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857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393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657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8BEA69-2D0C-4E9D-8353-0DF8309C89C4}" type="datetimeFigureOut">
              <a:rPr lang="en-NZ" smtClean="0"/>
              <a:t>16/08/2018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C33B79-B409-440C-9BEF-A6A8F41E0C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8955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CD37-FD2A-433F-9534-69ED5AE0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Project Progress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C2535-8967-4F7A-BAB1-E98EA64FD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Pritchard &amp; Kumash Kapadia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7764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3C7E54-318A-49FC-AF00-7A8ED997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NZ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393A5F-64C8-4212-BB86-FF5E8044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  <a:p>
            <a:r>
              <a:rPr lang="en-US" dirty="0"/>
              <a:t>Data Discovery</a:t>
            </a:r>
          </a:p>
          <a:p>
            <a:r>
              <a:rPr lang="en-US" dirty="0"/>
              <a:t>Data Extraction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Conclusion/Summary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9975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3BD2-D516-4A47-958B-32E1918B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9B2F-56A6-4ADE-8411-DBBA3FD2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Hacker News Data Dump on Kaggle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0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DB71-0444-4AC7-B6CC-8E59958F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Discovery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249F-E3A5-4BD7-9A3E-06E5B0A7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fairly simple, if large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075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DEEA-84C8-4B2B-B5DB-291FD1B3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  <a:endParaRPr lang="en-N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C3E6E2-124F-43F6-9322-620A61A8248F}"/>
              </a:ext>
            </a:extLst>
          </p:cNvPr>
          <p:cNvSpPr/>
          <p:nvPr/>
        </p:nvSpPr>
        <p:spPr>
          <a:xfrm>
            <a:off x="423554" y="233849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>
                <a:solidFill>
                  <a:srgbClr val="C792EA"/>
                </a:solidFill>
                <a:highlight>
                  <a:srgbClr val="263238"/>
                </a:highlight>
              </a:rPr>
              <a:t>import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 err="1">
                <a:solidFill>
                  <a:srgbClr val="82AAFF"/>
                </a:solidFill>
                <a:highlight>
                  <a:srgbClr val="263238"/>
                </a:highlight>
              </a:rPr>
              <a:t>numpy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>
                <a:solidFill>
                  <a:srgbClr val="C792EA"/>
                </a:solidFill>
                <a:highlight>
                  <a:srgbClr val="263238"/>
                </a:highlight>
              </a:rPr>
              <a:t>as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>
                <a:solidFill>
                  <a:srgbClr val="82AAFF"/>
                </a:solidFill>
                <a:highlight>
                  <a:srgbClr val="263238"/>
                </a:highlight>
              </a:rPr>
              <a:t>np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>
                <a:solidFill>
                  <a:srgbClr val="546E7A"/>
                </a:solidFill>
                <a:highlight>
                  <a:srgbClr val="263238"/>
                </a:highlight>
              </a:rPr>
              <a:t># linear algebra</a:t>
            </a:r>
            <a:endParaRPr lang="en-NZ" dirty="0">
              <a:solidFill>
                <a:srgbClr val="EEFFFF"/>
              </a:solidFill>
              <a:highlight>
                <a:srgbClr val="263238"/>
              </a:highlight>
            </a:endParaRPr>
          </a:p>
          <a:p>
            <a:r>
              <a:rPr lang="pt-BR" dirty="0">
                <a:solidFill>
                  <a:srgbClr val="C792EA"/>
                </a:solidFill>
                <a:highlight>
                  <a:srgbClr val="263238"/>
                </a:highlight>
              </a:rPr>
              <a:t>import</a:t>
            </a:r>
            <a:r>
              <a:rPr lang="pt-BR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pt-BR" dirty="0">
                <a:solidFill>
                  <a:srgbClr val="82AAFF"/>
                </a:solidFill>
                <a:highlight>
                  <a:srgbClr val="263238"/>
                </a:highlight>
              </a:rPr>
              <a:t>pandas</a:t>
            </a:r>
            <a:r>
              <a:rPr lang="pt-BR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pt-BR" dirty="0">
                <a:solidFill>
                  <a:srgbClr val="C792EA"/>
                </a:solidFill>
                <a:highlight>
                  <a:srgbClr val="263238"/>
                </a:highlight>
              </a:rPr>
              <a:t>as</a:t>
            </a:r>
            <a:r>
              <a:rPr lang="pt-BR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pt-BR" dirty="0">
                <a:solidFill>
                  <a:srgbClr val="82AAFF"/>
                </a:solidFill>
                <a:highlight>
                  <a:srgbClr val="263238"/>
                </a:highlight>
              </a:rPr>
              <a:t>pd</a:t>
            </a:r>
            <a:r>
              <a:rPr lang="pt-BR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pt-BR" dirty="0">
                <a:solidFill>
                  <a:srgbClr val="546E7A"/>
                </a:solidFill>
                <a:highlight>
                  <a:srgbClr val="263238"/>
                </a:highlight>
              </a:rPr>
              <a:t># data processing, CSV file I/O (e.g. pd.read_csv)</a:t>
            </a:r>
            <a:endParaRPr lang="pt-BR" dirty="0">
              <a:solidFill>
                <a:srgbClr val="EEFFFF"/>
              </a:solidFill>
              <a:highlight>
                <a:srgbClr val="263238"/>
              </a:highlight>
            </a:endParaRPr>
          </a:p>
          <a:p>
            <a:r>
              <a:rPr lang="en-NZ" dirty="0">
                <a:solidFill>
                  <a:srgbClr val="C792EA"/>
                </a:solidFill>
                <a:highlight>
                  <a:srgbClr val="263238"/>
                </a:highlight>
              </a:rPr>
              <a:t>from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 err="1">
                <a:solidFill>
                  <a:srgbClr val="82AAFF"/>
                </a:solidFill>
                <a:highlight>
                  <a:srgbClr val="263238"/>
                </a:highlight>
              </a:rPr>
              <a:t>google</a:t>
            </a:r>
            <a:r>
              <a:rPr lang="en-NZ" dirty="0" err="1">
                <a:solidFill>
                  <a:srgbClr val="89DDFF"/>
                </a:solidFill>
                <a:highlight>
                  <a:srgbClr val="263238"/>
                </a:highlight>
              </a:rPr>
              <a:t>.</a:t>
            </a:r>
            <a:r>
              <a:rPr lang="en-NZ" dirty="0" err="1">
                <a:solidFill>
                  <a:srgbClr val="82AAFF"/>
                </a:solidFill>
                <a:highlight>
                  <a:srgbClr val="263238"/>
                </a:highlight>
              </a:rPr>
              <a:t>cloud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>
                <a:solidFill>
                  <a:srgbClr val="C792EA"/>
                </a:solidFill>
                <a:highlight>
                  <a:srgbClr val="263238"/>
                </a:highlight>
              </a:rPr>
              <a:t>import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 err="1">
                <a:solidFill>
                  <a:srgbClr val="82AAFF"/>
                </a:solidFill>
                <a:highlight>
                  <a:srgbClr val="263238"/>
                </a:highlight>
              </a:rPr>
              <a:t>bigquery</a:t>
            </a:r>
            <a:endParaRPr lang="en-NZ" dirty="0">
              <a:solidFill>
                <a:srgbClr val="EEFFFF"/>
              </a:solidFill>
              <a:highlight>
                <a:srgbClr val="263238"/>
              </a:highlight>
            </a:endParaRPr>
          </a:p>
          <a:p>
            <a:r>
              <a:rPr lang="en-NZ" dirty="0">
                <a:solidFill>
                  <a:srgbClr val="C792EA"/>
                </a:solidFill>
                <a:highlight>
                  <a:srgbClr val="263238"/>
                </a:highlight>
              </a:rPr>
              <a:t>from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 err="1">
                <a:solidFill>
                  <a:srgbClr val="82AAFF"/>
                </a:solidFill>
                <a:highlight>
                  <a:srgbClr val="263238"/>
                </a:highlight>
              </a:rPr>
              <a:t>bq_helper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>
                <a:solidFill>
                  <a:srgbClr val="C792EA"/>
                </a:solidFill>
                <a:highlight>
                  <a:srgbClr val="263238"/>
                </a:highlight>
              </a:rPr>
              <a:t>import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 err="1">
                <a:solidFill>
                  <a:srgbClr val="82AAFF"/>
                </a:solidFill>
                <a:highlight>
                  <a:srgbClr val="263238"/>
                </a:highlight>
              </a:rPr>
              <a:t>BigQueryHelper</a:t>
            </a:r>
            <a:endParaRPr lang="en-NZ" dirty="0">
              <a:solidFill>
                <a:srgbClr val="EEFFFF"/>
              </a:solidFill>
              <a:highlight>
                <a:srgbClr val="263238"/>
              </a:highlight>
            </a:endParaRPr>
          </a:p>
          <a:p>
            <a:endParaRPr lang="en-NZ" dirty="0">
              <a:solidFill>
                <a:srgbClr val="EEFFFF"/>
              </a:solidFill>
              <a:highlight>
                <a:srgbClr val="263238"/>
              </a:highlight>
            </a:endParaRPr>
          </a:p>
          <a:p>
            <a:r>
              <a:rPr lang="en-NZ" dirty="0">
                <a:solidFill>
                  <a:srgbClr val="546E7A"/>
                </a:solidFill>
                <a:highlight>
                  <a:srgbClr val="263238"/>
                </a:highlight>
              </a:rPr>
              <a:t># Any results you write to the current directory are saved as output.</a:t>
            </a:r>
            <a:endParaRPr lang="en-NZ" dirty="0">
              <a:solidFill>
                <a:srgbClr val="EEFFFF"/>
              </a:solidFill>
              <a:highlight>
                <a:srgbClr val="263238"/>
              </a:highlight>
            </a:endParaRPr>
          </a:p>
          <a:p>
            <a:endParaRPr lang="en-NZ" dirty="0">
              <a:solidFill>
                <a:srgbClr val="EEFFFF"/>
              </a:solidFill>
              <a:highlight>
                <a:srgbClr val="263238"/>
              </a:highlight>
            </a:endParaRPr>
          </a:p>
          <a:p>
            <a:r>
              <a:rPr lang="en-NZ" dirty="0">
                <a:solidFill>
                  <a:srgbClr val="546E7A"/>
                </a:solidFill>
                <a:highlight>
                  <a:srgbClr val="263238"/>
                </a:highlight>
              </a:rPr>
              <a:t>#some queries to extract the data from the hacker news dataset</a:t>
            </a:r>
            <a:endParaRPr lang="en-NZ" dirty="0">
              <a:solidFill>
                <a:srgbClr val="EEFFFF"/>
              </a:solidFill>
              <a:highlight>
                <a:srgbClr val="263238"/>
              </a:highlight>
            </a:endParaRPr>
          </a:p>
          <a:p>
            <a:r>
              <a:rPr lang="en-NZ" dirty="0" err="1">
                <a:solidFill>
                  <a:srgbClr val="82AAFF"/>
                </a:solidFill>
                <a:highlight>
                  <a:srgbClr val="263238"/>
                </a:highlight>
              </a:rPr>
              <a:t>bq_assistant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>
                <a:solidFill>
                  <a:srgbClr val="89DDFF"/>
                </a:solidFill>
                <a:highlight>
                  <a:srgbClr val="263238"/>
                </a:highlight>
              </a:rPr>
              <a:t>=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 err="1">
                <a:solidFill>
                  <a:srgbClr val="82AAFF"/>
                </a:solidFill>
                <a:highlight>
                  <a:srgbClr val="263238"/>
                </a:highlight>
              </a:rPr>
              <a:t>BigQueryHelper</a:t>
            </a:r>
            <a:r>
              <a:rPr lang="en-NZ" dirty="0">
                <a:solidFill>
                  <a:srgbClr val="89DDFF"/>
                </a:solidFill>
                <a:highlight>
                  <a:srgbClr val="263238"/>
                </a:highlight>
              </a:rPr>
              <a:t>(</a:t>
            </a:r>
            <a:r>
              <a:rPr lang="en-NZ" dirty="0">
                <a:solidFill>
                  <a:srgbClr val="C3E88D"/>
                </a:solidFill>
                <a:highlight>
                  <a:srgbClr val="263238"/>
                </a:highlight>
              </a:rPr>
              <a:t>"</a:t>
            </a:r>
            <a:r>
              <a:rPr lang="en-NZ" dirty="0" err="1">
                <a:solidFill>
                  <a:srgbClr val="C3E88D"/>
                </a:solidFill>
                <a:highlight>
                  <a:srgbClr val="263238"/>
                </a:highlight>
              </a:rPr>
              <a:t>bigquery</a:t>
            </a:r>
            <a:r>
              <a:rPr lang="en-NZ" dirty="0">
                <a:solidFill>
                  <a:srgbClr val="C3E88D"/>
                </a:solidFill>
                <a:highlight>
                  <a:srgbClr val="263238"/>
                </a:highlight>
              </a:rPr>
              <a:t>-public-data"</a:t>
            </a:r>
            <a:r>
              <a:rPr lang="en-NZ" dirty="0">
                <a:solidFill>
                  <a:srgbClr val="89DDFF"/>
                </a:solidFill>
                <a:highlight>
                  <a:srgbClr val="263238"/>
                </a:highlight>
              </a:rPr>
              <a:t>,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>
                <a:solidFill>
                  <a:srgbClr val="C3E88D"/>
                </a:solidFill>
                <a:highlight>
                  <a:srgbClr val="263238"/>
                </a:highlight>
              </a:rPr>
              <a:t>"</a:t>
            </a:r>
            <a:r>
              <a:rPr lang="en-NZ" dirty="0" err="1">
                <a:solidFill>
                  <a:srgbClr val="C3E88D"/>
                </a:solidFill>
                <a:highlight>
                  <a:srgbClr val="263238"/>
                </a:highlight>
              </a:rPr>
              <a:t>hacker_news</a:t>
            </a:r>
            <a:r>
              <a:rPr lang="en-NZ" dirty="0">
                <a:solidFill>
                  <a:srgbClr val="C3E88D"/>
                </a:solidFill>
                <a:highlight>
                  <a:srgbClr val="263238"/>
                </a:highlight>
              </a:rPr>
              <a:t>"</a:t>
            </a:r>
            <a:r>
              <a:rPr lang="en-NZ" dirty="0">
                <a:solidFill>
                  <a:srgbClr val="89DDFF"/>
                </a:solidFill>
                <a:highlight>
                  <a:srgbClr val="263238"/>
                </a:highlight>
              </a:rPr>
              <a:t>)</a:t>
            </a:r>
            <a:endParaRPr lang="en-NZ" dirty="0">
              <a:solidFill>
                <a:srgbClr val="EEFFFF"/>
              </a:solidFill>
              <a:highlight>
                <a:srgbClr val="263238"/>
              </a:highlight>
            </a:endParaRPr>
          </a:p>
          <a:p>
            <a:r>
              <a:rPr lang="en-NZ" dirty="0">
                <a:solidFill>
                  <a:srgbClr val="546E7A"/>
                </a:solidFill>
                <a:highlight>
                  <a:srgbClr val="263238"/>
                </a:highlight>
              </a:rPr>
              <a:t>#</a:t>
            </a:r>
            <a:r>
              <a:rPr lang="en-NZ" dirty="0" err="1">
                <a:solidFill>
                  <a:srgbClr val="546E7A"/>
                </a:solidFill>
                <a:highlight>
                  <a:srgbClr val="263238"/>
                </a:highlight>
              </a:rPr>
              <a:t>pandas_client</a:t>
            </a:r>
            <a:r>
              <a:rPr lang="en-NZ" dirty="0">
                <a:solidFill>
                  <a:srgbClr val="546E7A"/>
                </a:solidFill>
                <a:highlight>
                  <a:srgbClr val="263238"/>
                </a:highlight>
              </a:rPr>
              <a:t> = </a:t>
            </a:r>
            <a:r>
              <a:rPr lang="en-NZ" dirty="0" err="1">
                <a:solidFill>
                  <a:srgbClr val="546E7A"/>
                </a:solidFill>
                <a:highlight>
                  <a:srgbClr val="263238"/>
                </a:highlight>
              </a:rPr>
              <a:t>bigquery.Client</a:t>
            </a:r>
            <a:r>
              <a:rPr lang="en-NZ" dirty="0">
                <a:solidFill>
                  <a:srgbClr val="546E7A"/>
                </a:solidFill>
                <a:highlight>
                  <a:srgbClr val="263238"/>
                </a:highlight>
              </a:rPr>
              <a:t>()</a:t>
            </a:r>
            <a:endParaRPr lang="en-NZ" dirty="0">
              <a:solidFill>
                <a:srgbClr val="EEFFFF"/>
              </a:solidFill>
              <a:highlight>
                <a:srgbClr val="263238"/>
              </a:highlight>
            </a:endParaRPr>
          </a:p>
          <a:p>
            <a:r>
              <a:rPr lang="en-NZ" dirty="0">
                <a:solidFill>
                  <a:srgbClr val="546E7A"/>
                </a:solidFill>
                <a:highlight>
                  <a:srgbClr val="263238"/>
                </a:highlight>
              </a:rPr>
              <a:t>#</a:t>
            </a:r>
            <a:r>
              <a:rPr lang="en-NZ" dirty="0" err="1">
                <a:solidFill>
                  <a:srgbClr val="546E7A"/>
                </a:solidFill>
                <a:highlight>
                  <a:srgbClr val="263238"/>
                </a:highlight>
              </a:rPr>
              <a:t>bq_assistant.list_tables</a:t>
            </a:r>
            <a:r>
              <a:rPr lang="en-NZ" dirty="0">
                <a:solidFill>
                  <a:srgbClr val="546E7A"/>
                </a:solidFill>
                <a:highlight>
                  <a:srgbClr val="263238"/>
                </a:highlight>
              </a:rPr>
              <a:t>()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E63E0-90BF-4586-ADD3-04280A721A31}"/>
              </a:ext>
            </a:extLst>
          </p:cNvPr>
          <p:cNvSpPr/>
          <p:nvPr/>
        </p:nvSpPr>
        <p:spPr>
          <a:xfrm>
            <a:off x="6266212" y="233849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>
                <a:solidFill>
                  <a:srgbClr val="546E7A"/>
                </a:solidFill>
                <a:highlight>
                  <a:srgbClr val="263238"/>
                </a:highlight>
              </a:rPr>
              <a:t>#Gets the 'comments' table into a csv file</a:t>
            </a:r>
            <a:endParaRPr lang="en-NZ" dirty="0">
              <a:solidFill>
                <a:srgbClr val="EEFFFF"/>
              </a:solidFill>
              <a:highlight>
                <a:srgbClr val="263238"/>
              </a:highlight>
            </a:endParaRPr>
          </a:p>
          <a:p>
            <a:r>
              <a:rPr lang="en-NZ" dirty="0">
                <a:solidFill>
                  <a:srgbClr val="82AAFF"/>
                </a:solidFill>
                <a:highlight>
                  <a:srgbClr val="263238"/>
                </a:highlight>
              </a:rPr>
              <a:t>QUERY2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>
                <a:solidFill>
                  <a:srgbClr val="89DDFF"/>
                </a:solidFill>
                <a:highlight>
                  <a:srgbClr val="263238"/>
                </a:highlight>
              </a:rPr>
              <a:t>=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>
                <a:solidFill>
                  <a:srgbClr val="C3E88D"/>
                </a:solidFill>
                <a:highlight>
                  <a:srgbClr val="263238"/>
                </a:highlight>
              </a:rPr>
              <a:t>"""</a:t>
            </a:r>
          </a:p>
          <a:p>
            <a:r>
              <a:rPr lang="en-NZ" dirty="0">
                <a:solidFill>
                  <a:srgbClr val="C3E88D"/>
                </a:solidFill>
                <a:highlight>
                  <a:srgbClr val="263238"/>
                </a:highlight>
              </a:rPr>
              <a:t>    SELECT </a:t>
            </a:r>
          </a:p>
          <a:p>
            <a:r>
              <a:rPr lang="en-NZ" dirty="0">
                <a:solidFill>
                  <a:srgbClr val="C3E88D"/>
                </a:solidFill>
                <a:highlight>
                  <a:srgbClr val="263238"/>
                </a:highlight>
              </a:rPr>
              <a:t>        parent, deleted, dead, ranking</a:t>
            </a:r>
          </a:p>
          <a:p>
            <a:r>
              <a:rPr lang="en-NZ" dirty="0">
                <a:solidFill>
                  <a:srgbClr val="C3E88D"/>
                </a:solidFill>
                <a:highlight>
                  <a:srgbClr val="263238"/>
                </a:highlight>
              </a:rPr>
              <a:t>    FROM </a:t>
            </a:r>
          </a:p>
          <a:p>
            <a:r>
              <a:rPr lang="en-NZ" dirty="0">
                <a:solidFill>
                  <a:srgbClr val="C3E88D"/>
                </a:solidFill>
                <a:highlight>
                  <a:srgbClr val="263238"/>
                </a:highlight>
              </a:rPr>
              <a:t>        `</a:t>
            </a:r>
            <a:r>
              <a:rPr lang="en-NZ" dirty="0" err="1">
                <a:solidFill>
                  <a:srgbClr val="C3E88D"/>
                </a:solidFill>
                <a:highlight>
                  <a:srgbClr val="263238"/>
                </a:highlight>
              </a:rPr>
              <a:t>bigquery</a:t>
            </a:r>
            <a:r>
              <a:rPr lang="en-NZ" dirty="0">
                <a:solidFill>
                  <a:srgbClr val="C3E88D"/>
                </a:solidFill>
                <a:highlight>
                  <a:srgbClr val="263238"/>
                </a:highlight>
              </a:rPr>
              <a:t>-public-</a:t>
            </a:r>
            <a:r>
              <a:rPr lang="en-NZ" dirty="0" err="1">
                <a:solidFill>
                  <a:srgbClr val="C3E88D"/>
                </a:solidFill>
                <a:highlight>
                  <a:srgbClr val="263238"/>
                </a:highlight>
              </a:rPr>
              <a:t>data.hacker_news.comments</a:t>
            </a:r>
            <a:r>
              <a:rPr lang="en-NZ" dirty="0">
                <a:solidFill>
                  <a:srgbClr val="C3E88D"/>
                </a:solidFill>
                <a:highlight>
                  <a:srgbClr val="263238"/>
                </a:highlight>
              </a:rPr>
              <a:t>`</a:t>
            </a:r>
          </a:p>
          <a:p>
            <a:r>
              <a:rPr lang="en-NZ" dirty="0">
                <a:solidFill>
                  <a:srgbClr val="C3E88D"/>
                </a:solidFill>
                <a:highlight>
                  <a:srgbClr val="263238"/>
                </a:highlight>
              </a:rPr>
              <a:t>    """</a:t>
            </a:r>
            <a:endParaRPr lang="en-NZ" dirty="0">
              <a:solidFill>
                <a:srgbClr val="EEFFFF"/>
              </a:solidFill>
              <a:highlight>
                <a:srgbClr val="263238"/>
              </a:highlight>
            </a:endParaRPr>
          </a:p>
          <a:p>
            <a:r>
              <a:rPr lang="en-NZ" dirty="0" err="1">
                <a:solidFill>
                  <a:srgbClr val="82AAFF"/>
                </a:solidFill>
                <a:highlight>
                  <a:srgbClr val="263238"/>
                </a:highlight>
              </a:rPr>
              <a:t>bq_assistant</a:t>
            </a:r>
            <a:r>
              <a:rPr lang="en-NZ" dirty="0" err="1">
                <a:solidFill>
                  <a:srgbClr val="89DDFF"/>
                </a:solidFill>
                <a:highlight>
                  <a:srgbClr val="263238"/>
                </a:highlight>
              </a:rPr>
              <a:t>.</a:t>
            </a:r>
            <a:r>
              <a:rPr lang="en-NZ" dirty="0" err="1">
                <a:solidFill>
                  <a:srgbClr val="82AAFF"/>
                </a:solidFill>
                <a:highlight>
                  <a:srgbClr val="263238"/>
                </a:highlight>
              </a:rPr>
              <a:t>estimate_query_size</a:t>
            </a:r>
            <a:r>
              <a:rPr lang="en-NZ" dirty="0">
                <a:solidFill>
                  <a:srgbClr val="89DDFF"/>
                </a:solidFill>
                <a:highlight>
                  <a:srgbClr val="263238"/>
                </a:highlight>
              </a:rPr>
              <a:t>(</a:t>
            </a:r>
            <a:r>
              <a:rPr lang="en-NZ" dirty="0">
                <a:solidFill>
                  <a:srgbClr val="82AAFF"/>
                </a:solidFill>
                <a:highlight>
                  <a:srgbClr val="263238"/>
                </a:highlight>
              </a:rPr>
              <a:t>QUERY2</a:t>
            </a:r>
            <a:r>
              <a:rPr lang="en-NZ" dirty="0">
                <a:solidFill>
                  <a:srgbClr val="89DDFF"/>
                </a:solidFill>
                <a:highlight>
                  <a:srgbClr val="263238"/>
                </a:highlight>
              </a:rPr>
              <a:t>)</a:t>
            </a:r>
            <a:endParaRPr lang="en-NZ" dirty="0">
              <a:solidFill>
                <a:srgbClr val="EEFFFF"/>
              </a:solidFill>
              <a:highlight>
                <a:srgbClr val="263238"/>
              </a:highlight>
            </a:endParaRPr>
          </a:p>
          <a:p>
            <a:r>
              <a:rPr lang="en-NZ" dirty="0" err="1">
                <a:solidFill>
                  <a:srgbClr val="82AAFF"/>
                </a:solidFill>
                <a:highlight>
                  <a:srgbClr val="263238"/>
                </a:highlight>
              </a:rPr>
              <a:t>df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>
                <a:solidFill>
                  <a:srgbClr val="89DDFF"/>
                </a:solidFill>
                <a:highlight>
                  <a:srgbClr val="263238"/>
                </a:highlight>
              </a:rPr>
              <a:t>=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 err="1">
                <a:solidFill>
                  <a:srgbClr val="82AAFF"/>
                </a:solidFill>
                <a:highlight>
                  <a:srgbClr val="263238"/>
                </a:highlight>
              </a:rPr>
              <a:t>bq_assistant</a:t>
            </a:r>
            <a:r>
              <a:rPr lang="en-NZ" dirty="0" err="1">
                <a:solidFill>
                  <a:srgbClr val="89DDFF"/>
                </a:solidFill>
                <a:highlight>
                  <a:srgbClr val="263238"/>
                </a:highlight>
              </a:rPr>
              <a:t>.</a:t>
            </a:r>
            <a:r>
              <a:rPr lang="en-NZ" dirty="0" err="1">
                <a:solidFill>
                  <a:srgbClr val="82AAFF"/>
                </a:solidFill>
                <a:highlight>
                  <a:srgbClr val="263238"/>
                </a:highlight>
              </a:rPr>
              <a:t>query_to_pandas</a:t>
            </a:r>
            <a:r>
              <a:rPr lang="en-NZ" dirty="0">
                <a:solidFill>
                  <a:srgbClr val="89DDFF"/>
                </a:solidFill>
                <a:highlight>
                  <a:srgbClr val="263238"/>
                </a:highlight>
              </a:rPr>
              <a:t>(</a:t>
            </a:r>
            <a:r>
              <a:rPr lang="en-NZ" dirty="0">
                <a:solidFill>
                  <a:srgbClr val="82AAFF"/>
                </a:solidFill>
                <a:highlight>
                  <a:srgbClr val="263238"/>
                </a:highlight>
              </a:rPr>
              <a:t>QUERY2</a:t>
            </a:r>
            <a:r>
              <a:rPr lang="en-NZ" dirty="0">
                <a:solidFill>
                  <a:srgbClr val="89DDFF"/>
                </a:solidFill>
                <a:highlight>
                  <a:srgbClr val="263238"/>
                </a:highlight>
              </a:rPr>
              <a:t>)</a:t>
            </a:r>
            <a:endParaRPr lang="en-NZ" dirty="0">
              <a:solidFill>
                <a:srgbClr val="EEFFFF"/>
              </a:solidFill>
              <a:highlight>
                <a:srgbClr val="263238"/>
              </a:highlight>
            </a:endParaRPr>
          </a:p>
          <a:p>
            <a:r>
              <a:rPr lang="en-NZ" dirty="0">
                <a:solidFill>
                  <a:srgbClr val="546E7A"/>
                </a:solidFill>
                <a:highlight>
                  <a:srgbClr val="263238"/>
                </a:highlight>
              </a:rPr>
              <a:t>#</a:t>
            </a:r>
            <a:r>
              <a:rPr lang="en-NZ" dirty="0" err="1">
                <a:solidFill>
                  <a:srgbClr val="546E7A"/>
                </a:solidFill>
                <a:highlight>
                  <a:srgbClr val="263238"/>
                </a:highlight>
              </a:rPr>
              <a:t>queryResult</a:t>
            </a:r>
            <a:r>
              <a:rPr lang="en-NZ" dirty="0">
                <a:solidFill>
                  <a:srgbClr val="546E7A"/>
                </a:solidFill>
                <a:highlight>
                  <a:srgbClr val="263238"/>
                </a:highlight>
              </a:rPr>
              <a:t> = </a:t>
            </a:r>
            <a:r>
              <a:rPr lang="en-NZ" dirty="0" err="1">
                <a:solidFill>
                  <a:srgbClr val="546E7A"/>
                </a:solidFill>
                <a:highlight>
                  <a:srgbClr val="263238"/>
                </a:highlight>
              </a:rPr>
              <a:t>pandas_client.query</a:t>
            </a:r>
            <a:r>
              <a:rPr lang="en-NZ" dirty="0">
                <a:solidFill>
                  <a:srgbClr val="546E7A"/>
                </a:solidFill>
                <a:highlight>
                  <a:srgbClr val="263238"/>
                </a:highlight>
              </a:rPr>
              <a:t>(QUERY2)</a:t>
            </a:r>
            <a:endParaRPr lang="en-NZ" dirty="0">
              <a:solidFill>
                <a:srgbClr val="EEFFFF"/>
              </a:solidFill>
              <a:highlight>
                <a:srgbClr val="263238"/>
              </a:highlight>
            </a:endParaRPr>
          </a:p>
          <a:p>
            <a:r>
              <a:rPr lang="en-NZ" dirty="0">
                <a:solidFill>
                  <a:srgbClr val="546E7A"/>
                </a:solidFill>
                <a:highlight>
                  <a:srgbClr val="263238"/>
                </a:highlight>
              </a:rPr>
              <a:t>#</a:t>
            </a:r>
            <a:r>
              <a:rPr lang="en-NZ" dirty="0" err="1">
                <a:solidFill>
                  <a:srgbClr val="546E7A"/>
                </a:solidFill>
                <a:highlight>
                  <a:srgbClr val="263238"/>
                </a:highlight>
              </a:rPr>
              <a:t>df</a:t>
            </a:r>
            <a:r>
              <a:rPr lang="en-NZ" dirty="0">
                <a:solidFill>
                  <a:srgbClr val="546E7A"/>
                </a:solidFill>
                <a:highlight>
                  <a:srgbClr val="263238"/>
                </a:highlight>
              </a:rPr>
              <a:t> = </a:t>
            </a:r>
            <a:r>
              <a:rPr lang="en-NZ" dirty="0" err="1">
                <a:solidFill>
                  <a:srgbClr val="546E7A"/>
                </a:solidFill>
                <a:highlight>
                  <a:srgbClr val="263238"/>
                </a:highlight>
              </a:rPr>
              <a:t>queryResult.to_dataframe</a:t>
            </a:r>
            <a:r>
              <a:rPr lang="en-NZ" dirty="0">
                <a:solidFill>
                  <a:srgbClr val="546E7A"/>
                </a:solidFill>
                <a:highlight>
                  <a:srgbClr val="263238"/>
                </a:highlight>
              </a:rPr>
              <a:t>()</a:t>
            </a:r>
            <a:endParaRPr lang="en-NZ" dirty="0">
              <a:solidFill>
                <a:srgbClr val="EEFFFF"/>
              </a:solidFill>
              <a:highlight>
                <a:srgbClr val="263238"/>
              </a:highlight>
            </a:endParaRPr>
          </a:p>
          <a:p>
            <a:r>
              <a:rPr lang="en-NZ" dirty="0" err="1">
                <a:solidFill>
                  <a:srgbClr val="82AAFF"/>
                </a:solidFill>
                <a:highlight>
                  <a:srgbClr val="263238"/>
                </a:highlight>
              </a:rPr>
              <a:t>df</a:t>
            </a:r>
            <a:r>
              <a:rPr lang="en-NZ" dirty="0" err="1">
                <a:solidFill>
                  <a:srgbClr val="89DDFF"/>
                </a:solidFill>
                <a:highlight>
                  <a:srgbClr val="263238"/>
                </a:highlight>
              </a:rPr>
              <a:t>.</a:t>
            </a:r>
            <a:r>
              <a:rPr lang="en-NZ" dirty="0" err="1">
                <a:solidFill>
                  <a:srgbClr val="82AAFF"/>
                </a:solidFill>
                <a:highlight>
                  <a:srgbClr val="263238"/>
                </a:highlight>
              </a:rPr>
              <a:t>to_csv</a:t>
            </a:r>
            <a:r>
              <a:rPr lang="en-NZ" dirty="0">
                <a:solidFill>
                  <a:srgbClr val="89DDFF"/>
                </a:solidFill>
                <a:highlight>
                  <a:srgbClr val="263238"/>
                </a:highlight>
              </a:rPr>
              <a:t>(</a:t>
            </a:r>
            <a:r>
              <a:rPr lang="en-NZ" dirty="0">
                <a:solidFill>
                  <a:srgbClr val="C3E88D"/>
                </a:solidFill>
                <a:highlight>
                  <a:srgbClr val="263238"/>
                </a:highlight>
              </a:rPr>
              <a:t>'comments_test3.csv'</a:t>
            </a:r>
            <a:r>
              <a:rPr lang="en-NZ" dirty="0">
                <a:solidFill>
                  <a:srgbClr val="89DDFF"/>
                </a:solidFill>
                <a:highlight>
                  <a:srgbClr val="263238"/>
                </a:highlight>
              </a:rPr>
              <a:t>,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>
                <a:solidFill>
                  <a:srgbClr val="82AAFF"/>
                </a:solidFill>
                <a:highlight>
                  <a:srgbClr val="263238"/>
                </a:highlight>
              </a:rPr>
              <a:t>index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>
                <a:solidFill>
                  <a:srgbClr val="89DDFF"/>
                </a:solidFill>
                <a:highlight>
                  <a:srgbClr val="263238"/>
                </a:highlight>
              </a:rPr>
              <a:t>=</a:t>
            </a:r>
            <a:r>
              <a:rPr lang="en-NZ" dirty="0">
                <a:solidFill>
                  <a:srgbClr val="EEFFFF"/>
                </a:solidFill>
                <a:highlight>
                  <a:srgbClr val="263238"/>
                </a:highlight>
              </a:rPr>
              <a:t> </a:t>
            </a:r>
            <a:r>
              <a:rPr lang="en-NZ" dirty="0">
                <a:solidFill>
                  <a:srgbClr val="C792EA"/>
                </a:solidFill>
                <a:highlight>
                  <a:srgbClr val="263238"/>
                </a:highlight>
              </a:rPr>
              <a:t>False</a:t>
            </a:r>
            <a:r>
              <a:rPr lang="en-NZ" dirty="0">
                <a:solidFill>
                  <a:srgbClr val="89DDFF"/>
                </a:solidFill>
                <a:highlight>
                  <a:srgbClr val="263238"/>
                </a:highlight>
              </a:rPr>
              <a:t>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9958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C8A5-1FD5-4DF8-B721-398906CC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F1D92-CF18-4AE0-8CAF-608E3B39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Design queries that require collections</a:t>
            </a:r>
          </a:p>
          <a:p>
            <a:pPr lvl="1"/>
            <a:r>
              <a:rPr lang="en-US" dirty="0"/>
              <a:t>Selecting Partition/Clustering Keys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2435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17E3-F83A-4614-AFD8-678EC7A8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Issue to solve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F0D2-C771-493D-89D5-FF941089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injection – Getting the data from the extracted CSV files into Cassandra in the correct tables generated from our modeling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7949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0D11-513E-45F2-902A-8B3744BD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5A7B-E6DD-4E34-9C73-A5B438FE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0887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201</TotalTime>
  <Words>277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Big Data Project Progress</vt:lpstr>
      <vt:lpstr>Schedule</vt:lpstr>
      <vt:lpstr>Project Overview</vt:lpstr>
      <vt:lpstr>Data Discovery</vt:lpstr>
      <vt:lpstr>Data Extraction</vt:lpstr>
      <vt:lpstr>Data Modelling</vt:lpstr>
      <vt:lpstr>Next Issue to solve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Project Progress</dc:title>
  <dc:creator>Karma Aakmr</dc:creator>
  <cp:lastModifiedBy>Karma Aakmr</cp:lastModifiedBy>
  <cp:revision>6</cp:revision>
  <dcterms:created xsi:type="dcterms:W3CDTF">2018-08-14T04:06:21Z</dcterms:created>
  <dcterms:modified xsi:type="dcterms:W3CDTF">2018-08-16T00:15:08Z</dcterms:modified>
</cp:coreProperties>
</file>