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ia Kielar" initials="AK" lastIdx="2" clrIdx="0"/>
  <p:cmAuthor id="1" name="Elsayes,Khaled M" initials="EM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 autoAdjust="0"/>
    <p:restoredTop sz="99645" autoAdjust="0"/>
  </p:normalViewPr>
  <p:slideViewPr>
    <p:cSldViewPr>
      <p:cViewPr>
        <p:scale>
          <a:sx n="135" d="100"/>
          <a:sy n="135" d="100"/>
        </p:scale>
        <p:origin x="-9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CDE9-2386-430A-A122-3C153985889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03D0-2234-47A1-B173-85FA04F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03D0-2234-47A1-B173-85FA04F5D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03D0-2234-47A1-B173-85FA04F5D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AB61-471B-4FCF-AD37-B63BE4E227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EA6-0132-4C05-80D2-12C8CA90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Sample Templates: </a:t>
            </a:r>
            <a:b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Individual </a:t>
            </a:r>
            <a:r>
              <a:rPr lang="en-US" sz="3200" b="1" dirty="0">
                <a:solidFill>
                  <a:srgbClr val="FF0000"/>
                </a:solidFill>
                <a:latin typeface="Helvetica"/>
                <a:cs typeface="Helvetica"/>
              </a:rPr>
              <a:t>Untreated</a:t>
            </a:r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 Observations</a:t>
            </a:r>
            <a:endParaRPr lang="en-US" sz="3200" dirty="0">
              <a:latin typeface="Helvetic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26998"/>
              </p:ext>
            </p:extLst>
          </p:nvPr>
        </p:nvGraphicFramePr>
        <p:xfrm>
          <a:off x="457200" y="1371600"/>
          <a:ext cx="8229601" cy="4381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29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dirty="0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Sample template B</a:t>
                      </a:r>
                    </a:p>
                  </a:txBody>
                  <a:tcPr marL="73152" marR="73152" marT="137160" marB="0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Observation #: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1/2/3/4/5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Location: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Segment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I/II/III/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IVb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/V/VI/VII/VIII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Size: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mm (image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# [], series [])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AP Hyperenhancement: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Yes/No] 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Threshold Growth: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[Yes/No/N/A] 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PVP/DP Washout Appearance: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Yes/No] 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Capsule Appearance: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bsent/Present]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Ancillary Features: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173736" lvl="0"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Favoring benignity: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[None/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List all that apply]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173736" lvl="0"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Favoring malignancy: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None/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List all that apply]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Overall Assessment: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LI-RADS category [1/2/3/4/5/5g/5us/TIV/M]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 marL="73152" marR="73152" marT="13716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3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Sample Templates: </a:t>
            </a:r>
            <a:b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Individual </a:t>
            </a:r>
            <a:r>
              <a:rPr lang="en-US" sz="3200" b="1" dirty="0">
                <a:solidFill>
                  <a:srgbClr val="FF0000"/>
                </a:solidFill>
                <a:latin typeface="Helvetica"/>
                <a:cs typeface="Helvetica"/>
              </a:rPr>
              <a:t>Treated </a:t>
            </a:r>
            <a:r>
              <a:rPr lang="en-US" sz="3200" b="1" dirty="0">
                <a:solidFill>
                  <a:srgbClr val="000000"/>
                </a:solidFill>
                <a:latin typeface="Helvetica"/>
                <a:cs typeface="Helvetica"/>
              </a:rPr>
              <a:t>Observations</a:t>
            </a:r>
            <a:endParaRPr lang="en-US" sz="3200" dirty="0">
              <a:latin typeface="Helvetic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62590"/>
              </p:ext>
            </p:extLst>
          </p:nvPr>
        </p:nvGraphicFramePr>
        <p:xfrm>
          <a:off x="457200" y="1371600"/>
          <a:ext cx="8229601" cy="48387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29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Helvetica" pitchFamily="34" charset="0"/>
                        </a:rPr>
                        <a:t> </a:t>
                      </a:r>
                      <a:r>
                        <a:rPr lang="en-US" sz="2000" b="0" i="1" kern="1200" dirty="0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Sample template</a:t>
                      </a:r>
                      <a:r>
                        <a:rPr lang="en-US" sz="2000" b="0" i="1" kern="1200" baseline="0" dirty="0">
                          <a:solidFill>
                            <a:srgbClr val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B</a:t>
                      </a:r>
                      <a:endParaRPr lang="en-US" sz="2000" b="0" i="1" kern="1200" dirty="0">
                        <a:solidFill>
                          <a:srgbClr val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73152" marR="73152" marT="137160" marB="0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Treated Observation #: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1/2/3/4/5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Treatment method: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[]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Location: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Segment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I/II/III/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IVb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/V/VI/VII/VIII (image # [], series [])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Pretreatment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 category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Pretreatment size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: []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mm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Enhancement in a nodular or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masslike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 pattern: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Yes/No/Equivocal]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Size of enhancing component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 []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mm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Enhancement characteristics:  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*  Arterial phase hyperenhancement: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Yes/No/Equivocal]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Washout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appearance: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Yes/No/Equivocal]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Other: Enhancement similar to pretreatment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Aft>
                          <a:spcPts val="300"/>
                        </a:spcAft>
                        <a:buFont typeface="Arial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Helvetica" pitchFamily="34" charset="0"/>
                          <a:ea typeface="+mn-ea"/>
                          <a:cs typeface="+mn-cs"/>
                        </a:rPr>
                        <a:t>Overall Assessment: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LR-TR [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Nonviable/Equivocal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/Viable] ([size]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mm)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(Pretreatment [LR1/2/3/4/5/M/TIV/Path-proven,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[size]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mm)</a:t>
                      </a:r>
                      <a:endParaRPr lang="en-US" sz="1800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73152" marR="73152" marT="137160" marB="18288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177</Words>
  <Application>Microsoft Office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Sample Templates:  Individual Untreated Observations</vt:lpstr>
      <vt:lpstr>Sample Templates:  Individual Treated Observations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Chernyak</dc:creator>
  <cp:lastModifiedBy>Nair, Sujith</cp:lastModifiedBy>
  <cp:revision>102</cp:revision>
  <dcterms:created xsi:type="dcterms:W3CDTF">2017-04-06T16:42:57Z</dcterms:created>
  <dcterms:modified xsi:type="dcterms:W3CDTF">2017-12-12T16:29:23Z</dcterms:modified>
</cp:coreProperties>
</file>