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30" d="100"/>
          <a:sy n="130" d="100"/>
        </p:scale>
        <p:origin x="-468"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BF4C99-B0FB-159F-2D0F-2A7C683C1F1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ED1A7695-D511-8AB7-EAFD-E652A95C1C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FC9BBC8-3F19-FBD9-92CA-DB7BC3B191C1}"/>
              </a:ext>
            </a:extLst>
          </p:cNvPr>
          <p:cNvSpPr>
            <a:spLocks noGrp="1"/>
          </p:cNvSpPr>
          <p:nvPr>
            <p:ph type="dt" sz="half" idx="10"/>
          </p:nvPr>
        </p:nvSpPr>
        <p:spPr/>
        <p:txBody>
          <a:bodyPr/>
          <a:lstStyle/>
          <a:p>
            <a:fld id="{90DE9876-B99A-4587-97DE-8C1FB69D28D6}" type="datetimeFigureOut">
              <a:rPr lang="fr-FR" smtClean="0"/>
              <a:t>13/05/2022</a:t>
            </a:fld>
            <a:endParaRPr lang="fr-FR"/>
          </a:p>
        </p:txBody>
      </p:sp>
      <p:sp>
        <p:nvSpPr>
          <p:cNvPr id="5" name="Espace réservé du pied de page 4">
            <a:extLst>
              <a:ext uri="{FF2B5EF4-FFF2-40B4-BE49-F238E27FC236}">
                <a16:creationId xmlns:a16="http://schemas.microsoft.com/office/drawing/2014/main" id="{7B76C691-3133-D95B-F417-98DE4BE14AF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54F9DAD-6CC3-B9A3-BACF-FACFA7614FB4}"/>
              </a:ext>
            </a:extLst>
          </p:cNvPr>
          <p:cNvSpPr>
            <a:spLocks noGrp="1"/>
          </p:cNvSpPr>
          <p:nvPr>
            <p:ph type="sldNum" sz="quarter" idx="12"/>
          </p:nvPr>
        </p:nvSpPr>
        <p:spPr/>
        <p:txBody>
          <a:bodyPr/>
          <a:lstStyle/>
          <a:p>
            <a:fld id="{6BE314DD-4E99-4C93-9BEB-03D53D38B554}" type="slidenum">
              <a:rPr lang="fr-FR" smtClean="0"/>
              <a:t>‹N°›</a:t>
            </a:fld>
            <a:endParaRPr lang="fr-FR"/>
          </a:p>
        </p:txBody>
      </p:sp>
    </p:spTree>
    <p:extLst>
      <p:ext uri="{BB962C8B-B14F-4D97-AF65-F5344CB8AC3E}">
        <p14:creationId xmlns:p14="http://schemas.microsoft.com/office/powerpoint/2010/main" val="2922634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99A61C-35E7-E1C5-F81E-E78F8C9020B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D0DD572-82E2-1AEF-7029-796307798DF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5E836D4-96BC-F0AB-D610-2E917B97DCC1}"/>
              </a:ext>
            </a:extLst>
          </p:cNvPr>
          <p:cNvSpPr>
            <a:spLocks noGrp="1"/>
          </p:cNvSpPr>
          <p:nvPr>
            <p:ph type="dt" sz="half" idx="10"/>
          </p:nvPr>
        </p:nvSpPr>
        <p:spPr/>
        <p:txBody>
          <a:bodyPr/>
          <a:lstStyle/>
          <a:p>
            <a:fld id="{90DE9876-B99A-4587-97DE-8C1FB69D28D6}" type="datetimeFigureOut">
              <a:rPr lang="fr-FR" smtClean="0"/>
              <a:t>13/05/2022</a:t>
            </a:fld>
            <a:endParaRPr lang="fr-FR"/>
          </a:p>
        </p:txBody>
      </p:sp>
      <p:sp>
        <p:nvSpPr>
          <p:cNvPr id="5" name="Espace réservé du pied de page 4">
            <a:extLst>
              <a:ext uri="{FF2B5EF4-FFF2-40B4-BE49-F238E27FC236}">
                <a16:creationId xmlns:a16="http://schemas.microsoft.com/office/drawing/2014/main" id="{D4F333FB-D8B7-D643-C4F9-B71885FC67E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618E490-3245-54EB-9B38-A8A38285C7D8}"/>
              </a:ext>
            </a:extLst>
          </p:cNvPr>
          <p:cNvSpPr>
            <a:spLocks noGrp="1"/>
          </p:cNvSpPr>
          <p:nvPr>
            <p:ph type="sldNum" sz="quarter" idx="12"/>
          </p:nvPr>
        </p:nvSpPr>
        <p:spPr/>
        <p:txBody>
          <a:bodyPr/>
          <a:lstStyle/>
          <a:p>
            <a:fld id="{6BE314DD-4E99-4C93-9BEB-03D53D38B554}" type="slidenum">
              <a:rPr lang="fr-FR" smtClean="0"/>
              <a:t>‹N°›</a:t>
            </a:fld>
            <a:endParaRPr lang="fr-FR"/>
          </a:p>
        </p:txBody>
      </p:sp>
    </p:spTree>
    <p:extLst>
      <p:ext uri="{BB962C8B-B14F-4D97-AF65-F5344CB8AC3E}">
        <p14:creationId xmlns:p14="http://schemas.microsoft.com/office/powerpoint/2010/main" val="26015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2962890-1C91-8349-85FD-B55AD84BDDC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698DA4D6-A784-CA03-BD7D-A1C1ECFFC32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2C57677-2775-A62E-0C88-1D1F00289C18}"/>
              </a:ext>
            </a:extLst>
          </p:cNvPr>
          <p:cNvSpPr>
            <a:spLocks noGrp="1"/>
          </p:cNvSpPr>
          <p:nvPr>
            <p:ph type="dt" sz="half" idx="10"/>
          </p:nvPr>
        </p:nvSpPr>
        <p:spPr/>
        <p:txBody>
          <a:bodyPr/>
          <a:lstStyle/>
          <a:p>
            <a:fld id="{90DE9876-B99A-4587-97DE-8C1FB69D28D6}" type="datetimeFigureOut">
              <a:rPr lang="fr-FR" smtClean="0"/>
              <a:t>13/05/2022</a:t>
            </a:fld>
            <a:endParaRPr lang="fr-FR"/>
          </a:p>
        </p:txBody>
      </p:sp>
      <p:sp>
        <p:nvSpPr>
          <p:cNvPr id="5" name="Espace réservé du pied de page 4">
            <a:extLst>
              <a:ext uri="{FF2B5EF4-FFF2-40B4-BE49-F238E27FC236}">
                <a16:creationId xmlns:a16="http://schemas.microsoft.com/office/drawing/2014/main" id="{36B98EC9-015A-CC4E-A041-5256FDDAB3B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ABD277E-28DA-7602-58BD-4E11689CF65D}"/>
              </a:ext>
            </a:extLst>
          </p:cNvPr>
          <p:cNvSpPr>
            <a:spLocks noGrp="1"/>
          </p:cNvSpPr>
          <p:nvPr>
            <p:ph type="sldNum" sz="quarter" idx="12"/>
          </p:nvPr>
        </p:nvSpPr>
        <p:spPr/>
        <p:txBody>
          <a:bodyPr/>
          <a:lstStyle/>
          <a:p>
            <a:fld id="{6BE314DD-4E99-4C93-9BEB-03D53D38B554}" type="slidenum">
              <a:rPr lang="fr-FR" smtClean="0"/>
              <a:t>‹N°›</a:t>
            </a:fld>
            <a:endParaRPr lang="fr-FR"/>
          </a:p>
        </p:txBody>
      </p:sp>
    </p:spTree>
    <p:extLst>
      <p:ext uri="{BB962C8B-B14F-4D97-AF65-F5344CB8AC3E}">
        <p14:creationId xmlns:p14="http://schemas.microsoft.com/office/powerpoint/2010/main" val="4173629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D4E1A9-247E-A18C-F8A9-690E44E66D7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08BAC4C-EB39-76F3-D0C7-1853FAE1AE1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CF5EFB2-E799-BB74-A524-05709231468B}"/>
              </a:ext>
            </a:extLst>
          </p:cNvPr>
          <p:cNvSpPr>
            <a:spLocks noGrp="1"/>
          </p:cNvSpPr>
          <p:nvPr>
            <p:ph type="dt" sz="half" idx="10"/>
          </p:nvPr>
        </p:nvSpPr>
        <p:spPr/>
        <p:txBody>
          <a:bodyPr/>
          <a:lstStyle/>
          <a:p>
            <a:fld id="{90DE9876-B99A-4587-97DE-8C1FB69D28D6}" type="datetimeFigureOut">
              <a:rPr lang="fr-FR" smtClean="0"/>
              <a:t>13/05/2022</a:t>
            </a:fld>
            <a:endParaRPr lang="fr-FR"/>
          </a:p>
        </p:txBody>
      </p:sp>
      <p:sp>
        <p:nvSpPr>
          <p:cNvPr id="5" name="Espace réservé du pied de page 4">
            <a:extLst>
              <a:ext uri="{FF2B5EF4-FFF2-40B4-BE49-F238E27FC236}">
                <a16:creationId xmlns:a16="http://schemas.microsoft.com/office/drawing/2014/main" id="{B50A064C-1B3D-663D-5ED1-74BFB9A6D09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B260DBF-0613-61B5-3341-BF0D2C099983}"/>
              </a:ext>
            </a:extLst>
          </p:cNvPr>
          <p:cNvSpPr>
            <a:spLocks noGrp="1"/>
          </p:cNvSpPr>
          <p:nvPr>
            <p:ph type="sldNum" sz="quarter" idx="12"/>
          </p:nvPr>
        </p:nvSpPr>
        <p:spPr/>
        <p:txBody>
          <a:bodyPr/>
          <a:lstStyle/>
          <a:p>
            <a:fld id="{6BE314DD-4E99-4C93-9BEB-03D53D38B554}" type="slidenum">
              <a:rPr lang="fr-FR" smtClean="0"/>
              <a:t>‹N°›</a:t>
            </a:fld>
            <a:endParaRPr lang="fr-FR"/>
          </a:p>
        </p:txBody>
      </p:sp>
    </p:spTree>
    <p:extLst>
      <p:ext uri="{BB962C8B-B14F-4D97-AF65-F5344CB8AC3E}">
        <p14:creationId xmlns:p14="http://schemas.microsoft.com/office/powerpoint/2010/main" val="4095374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C5B660-41FF-6A91-B225-A87B42B39EC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DEA7EFD1-D80A-2A49-F1E3-F81F6113E6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48BFB48-953A-4180-F411-31489D96AADB}"/>
              </a:ext>
            </a:extLst>
          </p:cNvPr>
          <p:cNvSpPr>
            <a:spLocks noGrp="1"/>
          </p:cNvSpPr>
          <p:nvPr>
            <p:ph type="dt" sz="half" idx="10"/>
          </p:nvPr>
        </p:nvSpPr>
        <p:spPr/>
        <p:txBody>
          <a:bodyPr/>
          <a:lstStyle/>
          <a:p>
            <a:fld id="{90DE9876-B99A-4587-97DE-8C1FB69D28D6}" type="datetimeFigureOut">
              <a:rPr lang="fr-FR" smtClean="0"/>
              <a:t>13/05/2022</a:t>
            </a:fld>
            <a:endParaRPr lang="fr-FR"/>
          </a:p>
        </p:txBody>
      </p:sp>
      <p:sp>
        <p:nvSpPr>
          <p:cNvPr id="5" name="Espace réservé du pied de page 4">
            <a:extLst>
              <a:ext uri="{FF2B5EF4-FFF2-40B4-BE49-F238E27FC236}">
                <a16:creationId xmlns:a16="http://schemas.microsoft.com/office/drawing/2014/main" id="{C37FB28A-49CE-9423-9ACF-358D69EF4BD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3295AD7-F279-9DC4-0142-80DDDC9657E5}"/>
              </a:ext>
            </a:extLst>
          </p:cNvPr>
          <p:cNvSpPr>
            <a:spLocks noGrp="1"/>
          </p:cNvSpPr>
          <p:nvPr>
            <p:ph type="sldNum" sz="quarter" idx="12"/>
          </p:nvPr>
        </p:nvSpPr>
        <p:spPr/>
        <p:txBody>
          <a:bodyPr/>
          <a:lstStyle/>
          <a:p>
            <a:fld id="{6BE314DD-4E99-4C93-9BEB-03D53D38B554}" type="slidenum">
              <a:rPr lang="fr-FR" smtClean="0"/>
              <a:t>‹N°›</a:t>
            </a:fld>
            <a:endParaRPr lang="fr-FR"/>
          </a:p>
        </p:txBody>
      </p:sp>
    </p:spTree>
    <p:extLst>
      <p:ext uri="{BB962C8B-B14F-4D97-AF65-F5344CB8AC3E}">
        <p14:creationId xmlns:p14="http://schemas.microsoft.com/office/powerpoint/2010/main" val="4228940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A94732-8D8C-32FC-2AC8-CDA9957003E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7F5891C-17AA-3E72-E6CF-0CFFBED2D10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56AFC5F-5C44-20C5-2F73-666EB2AF0E9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DA8DCA5D-95CE-FA57-1410-D06AC889CB74}"/>
              </a:ext>
            </a:extLst>
          </p:cNvPr>
          <p:cNvSpPr>
            <a:spLocks noGrp="1"/>
          </p:cNvSpPr>
          <p:nvPr>
            <p:ph type="dt" sz="half" idx="10"/>
          </p:nvPr>
        </p:nvSpPr>
        <p:spPr/>
        <p:txBody>
          <a:bodyPr/>
          <a:lstStyle/>
          <a:p>
            <a:fld id="{90DE9876-B99A-4587-97DE-8C1FB69D28D6}" type="datetimeFigureOut">
              <a:rPr lang="fr-FR" smtClean="0"/>
              <a:t>13/05/2022</a:t>
            </a:fld>
            <a:endParaRPr lang="fr-FR"/>
          </a:p>
        </p:txBody>
      </p:sp>
      <p:sp>
        <p:nvSpPr>
          <p:cNvPr id="6" name="Espace réservé du pied de page 5">
            <a:extLst>
              <a:ext uri="{FF2B5EF4-FFF2-40B4-BE49-F238E27FC236}">
                <a16:creationId xmlns:a16="http://schemas.microsoft.com/office/drawing/2014/main" id="{A81B5346-7413-95FF-6CF2-88F44567152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2914CF0-A8EC-FFD0-1C68-7C1209529E78}"/>
              </a:ext>
            </a:extLst>
          </p:cNvPr>
          <p:cNvSpPr>
            <a:spLocks noGrp="1"/>
          </p:cNvSpPr>
          <p:nvPr>
            <p:ph type="sldNum" sz="quarter" idx="12"/>
          </p:nvPr>
        </p:nvSpPr>
        <p:spPr/>
        <p:txBody>
          <a:bodyPr/>
          <a:lstStyle/>
          <a:p>
            <a:fld id="{6BE314DD-4E99-4C93-9BEB-03D53D38B554}" type="slidenum">
              <a:rPr lang="fr-FR" smtClean="0"/>
              <a:t>‹N°›</a:t>
            </a:fld>
            <a:endParaRPr lang="fr-FR"/>
          </a:p>
        </p:txBody>
      </p:sp>
    </p:spTree>
    <p:extLst>
      <p:ext uri="{BB962C8B-B14F-4D97-AF65-F5344CB8AC3E}">
        <p14:creationId xmlns:p14="http://schemas.microsoft.com/office/powerpoint/2010/main" val="3867965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390612-F668-CDF9-1D33-CCEE4229D8B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D33B89C-DD38-348D-117E-2B02BEF079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F8FF9D3-A6CE-5307-F9E2-0CD2281036A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F5DF000-1767-B769-E63B-6C58450D37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DEB0A50-615B-7E59-3D04-11ABC5EC291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64101249-D9CB-28A4-E160-E99F9CFF6B43}"/>
              </a:ext>
            </a:extLst>
          </p:cNvPr>
          <p:cNvSpPr>
            <a:spLocks noGrp="1"/>
          </p:cNvSpPr>
          <p:nvPr>
            <p:ph type="dt" sz="half" idx="10"/>
          </p:nvPr>
        </p:nvSpPr>
        <p:spPr/>
        <p:txBody>
          <a:bodyPr/>
          <a:lstStyle/>
          <a:p>
            <a:fld id="{90DE9876-B99A-4587-97DE-8C1FB69D28D6}" type="datetimeFigureOut">
              <a:rPr lang="fr-FR" smtClean="0"/>
              <a:t>13/05/2022</a:t>
            </a:fld>
            <a:endParaRPr lang="fr-FR"/>
          </a:p>
        </p:txBody>
      </p:sp>
      <p:sp>
        <p:nvSpPr>
          <p:cNvPr id="8" name="Espace réservé du pied de page 7">
            <a:extLst>
              <a:ext uri="{FF2B5EF4-FFF2-40B4-BE49-F238E27FC236}">
                <a16:creationId xmlns:a16="http://schemas.microsoft.com/office/drawing/2014/main" id="{A4B707FB-C92D-4E66-15EB-1FE660AB0F89}"/>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EA814782-50A6-C880-5D03-059396294D38}"/>
              </a:ext>
            </a:extLst>
          </p:cNvPr>
          <p:cNvSpPr>
            <a:spLocks noGrp="1"/>
          </p:cNvSpPr>
          <p:nvPr>
            <p:ph type="sldNum" sz="quarter" idx="12"/>
          </p:nvPr>
        </p:nvSpPr>
        <p:spPr/>
        <p:txBody>
          <a:bodyPr/>
          <a:lstStyle/>
          <a:p>
            <a:fld id="{6BE314DD-4E99-4C93-9BEB-03D53D38B554}" type="slidenum">
              <a:rPr lang="fr-FR" smtClean="0"/>
              <a:t>‹N°›</a:t>
            </a:fld>
            <a:endParaRPr lang="fr-FR"/>
          </a:p>
        </p:txBody>
      </p:sp>
    </p:spTree>
    <p:extLst>
      <p:ext uri="{BB962C8B-B14F-4D97-AF65-F5344CB8AC3E}">
        <p14:creationId xmlns:p14="http://schemas.microsoft.com/office/powerpoint/2010/main" val="33929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478500-8BE3-0166-B365-208304ED217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78AB96E2-3AE3-7F34-8E27-05B587FA9C8A}"/>
              </a:ext>
            </a:extLst>
          </p:cNvPr>
          <p:cNvSpPr>
            <a:spLocks noGrp="1"/>
          </p:cNvSpPr>
          <p:nvPr>
            <p:ph type="dt" sz="half" idx="10"/>
          </p:nvPr>
        </p:nvSpPr>
        <p:spPr/>
        <p:txBody>
          <a:bodyPr/>
          <a:lstStyle/>
          <a:p>
            <a:fld id="{90DE9876-B99A-4587-97DE-8C1FB69D28D6}" type="datetimeFigureOut">
              <a:rPr lang="fr-FR" smtClean="0"/>
              <a:t>13/05/2022</a:t>
            </a:fld>
            <a:endParaRPr lang="fr-FR"/>
          </a:p>
        </p:txBody>
      </p:sp>
      <p:sp>
        <p:nvSpPr>
          <p:cNvPr id="4" name="Espace réservé du pied de page 3">
            <a:extLst>
              <a:ext uri="{FF2B5EF4-FFF2-40B4-BE49-F238E27FC236}">
                <a16:creationId xmlns:a16="http://schemas.microsoft.com/office/drawing/2014/main" id="{CF5022A3-2BE6-01CC-4C88-DF85272CD54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6EDE4DB-1AF8-8DB2-1B64-1B51B1A74029}"/>
              </a:ext>
            </a:extLst>
          </p:cNvPr>
          <p:cNvSpPr>
            <a:spLocks noGrp="1"/>
          </p:cNvSpPr>
          <p:nvPr>
            <p:ph type="sldNum" sz="quarter" idx="12"/>
          </p:nvPr>
        </p:nvSpPr>
        <p:spPr/>
        <p:txBody>
          <a:bodyPr/>
          <a:lstStyle/>
          <a:p>
            <a:fld id="{6BE314DD-4E99-4C93-9BEB-03D53D38B554}" type="slidenum">
              <a:rPr lang="fr-FR" smtClean="0"/>
              <a:t>‹N°›</a:t>
            </a:fld>
            <a:endParaRPr lang="fr-FR"/>
          </a:p>
        </p:txBody>
      </p:sp>
    </p:spTree>
    <p:extLst>
      <p:ext uri="{BB962C8B-B14F-4D97-AF65-F5344CB8AC3E}">
        <p14:creationId xmlns:p14="http://schemas.microsoft.com/office/powerpoint/2010/main" val="1133024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32C83A2-24BA-F8F9-14B8-9CD2EABB7B29}"/>
              </a:ext>
            </a:extLst>
          </p:cNvPr>
          <p:cNvSpPr>
            <a:spLocks noGrp="1"/>
          </p:cNvSpPr>
          <p:nvPr>
            <p:ph type="dt" sz="half" idx="10"/>
          </p:nvPr>
        </p:nvSpPr>
        <p:spPr/>
        <p:txBody>
          <a:bodyPr/>
          <a:lstStyle/>
          <a:p>
            <a:fld id="{90DE9876-B99A-4587-97DE-8C1FB69D28D6}" type="datetimeFigureOut">
              <a:rPr lang="fr-FR" smtClean="0"/>
              <a:t>13/05/2022</a:t>
            </a:fld>
            <a:endParaRPr lang="fr-FR"/>
          </a:p>
        </p:txBody>
      </p:sp>
      <p:sp>
        <p:nvSpPr>
          <p:cNvPr id="3" name="Espace réservé du pied de page 2">
            <a:extLst>
              <a:ext uri="{FF2B5EF4-FFF2-40B4-BE49-F238E27FC236}">
                <a16:creationId xmlns:a16="http://schemas.microsoft.com/office/drawing/2014/main" id="{8FB98176-AA34-7B1A-3551-45453439AB0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F1B690D-9919-EBDD-63D6-B14A9570E0C7}"/>
              </a:ext>
            </a:extLst>
          </p:cNvPr>
          <p:cNvSpPr>
            <a:spLocks noGrp="1"/>
          </p:cNvSpPr>
          <p:nvPr>
            <p:ph type="sldNum" sz="quarter" idx="12"/>
          </p:nvPr>
        </p:nvSpPr>
        <p:spPr/>
        <p:txBody>
          <a:bodyPr/>
          <a:lstStyle/>
          <a:p>
            <a:fld id="{6BE314DD-4E99-4C93-9BEB-03D53D38B554}" type="slidenum">
              <a:rPr lang="fr-FR" smtClean="0"/>
              <a:t>‹N°›</a:t>
            </a:fld>
            <a:endParaRPr lang="fr-FR"/>
          </a:p>
        </p:txBody>
      </p:sp>
    </p:spTree>
    <p:extLst>
      <p:ext uri="{BB962C8B-B14F-4D97-AF65-F5344CB8AC3E}">
        <p14:creationId xmlns:p14="http://schemas.microsoft.com/office/powerpoint/2010/main" val="560807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5DEE73-23D4-61D6-977C-12610E843D5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5DA356C-E431-4161-ABD4-C07211A36C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7CFB41C-0509-49C6-0FA7-32FB08D3CA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E4B6FC6-F3C5-2701-9AC9-1C71BB3266C1}"/>
              </a:ext>
            </a:extLst>
          </p:cNvPr>
          <p:cNvSpPr>
            <a:spLocks noGrp="1"/>
          </p:cNvSpPr>
          <p:nvPr>
            <p:ph type="dt" sz="half" idx="10"/>
          </p:nvPr>
        </p:nvSpPr>
        <p:spPr/>
        <p:txBody>
          <a:bodyPr/>
          <a:lstStyle/>
          <a:p>
            <a:fld id="{90DE9876-B99A-4587-97DE-8C1FB69D28D6}" type="datetimeFigureOut">
              <a:rPr lang="fr-FR" smtClean="0"/>
              <a:t>13/05/2022</a:t>
            </a:fld>
            <a:endParaRPr lang="fr-FR"/>
          </a:p>
        </p:txBody>
      </p:sp>
      <p:sp>
        <p:nvSpPr>
          <p:cNvPr id="6" name="Espace réservé du pied de page 5">
            <a:extLst>
              <a:ext uri="{FF2B5EF4-FFF2-40B4-BE49-F238E27FC236}">
                <a16:creationId xmlns:a16="http://schemas.microsoft.com/office/drawing/2014/main" id="{93093419-F8B2-BD9D-2967-1C355749400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C822D8B-74F4-738B-3E7A-7F0DD9CBBEFE}"/>
              </a:ext>
            </a:extLst>
          </p:cNvPr>
          <p:cNvSpPr>
            <a:spLocks noGrp="1"/>
          </p:cNvSpPr>
          <p:nvPr>
            <p:ph type="sldNum" sz="quarter" idx="12"/>
          </p:nvPr>
        </p:nvSpPr>
        <p:spPr/>
        <p:txBody>
          <a:bodyPr/>
          <a:lstStyle/>
          <a:p>
            <a:fld id="{6BE314DD-4E99-4C93-9BEB-03D53D38B554}" type="slidenum">
              <a:rPr lang="fr-FR" smtClean="0"/>
              <a:t>‹N°›</a:t>
            </a:fld>
            <a:endParaRPr lang="fr-FR"/>
          </a:p>
        </p:txBody>
      </p:sp>
    </p:spTree>
    <p:extLst>
      <p:ext uri="{BB962C8B-B14F-4D97-AF65-F5344CB8AC3E}">
        <p14:creationId xmlns:p14="http://schemas.microsoft.com/office/powerpoint/2010/main" val="3318401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94C613-5752-C270-BBA5-D25B230F208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3E6E361-AAD7-5E23-6A86-8F989F61EE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88E22C28-7D59-BEBD-685B-BA96B8DF2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2D1D3B1-C5D0-E562-C11E-B8009D236E36}"/>
              </a:ext>
            </a:extLst>
          </p:cNvPr>
          <p:cNvSpPr>
            <a:spLocks noGrp="1"/>
          </p:cNvSpPr>
          <p:nvPr>
            <p:ph type="dt" sz="half" idx="10"/>
          </p:nvPr>
        </p:nvSpPr>
        <p:spPr/>
        <p:txBody>
          <a:bodyPr/>
          <a:lstStyle/>
          <a:p>
            <a:fld id="{90DE9876-B99A-4587-97DE-8C1FB69D28D6}" type="datetimeFigureOut">
              <a:rPr lang="fr-FR" smtClean="0"/>
              <a:t>13/05/2022</a:t>
            </a:fld>
            <a:endParaRPr lang="fr-FR"/>
          </a:p>
        </p:txBody>
      </p:sp>
      <p:sp>
        <p:nvSpPr>
          <p:cNvPr id="6" name="Espace réservé du pied de page 5">
            <a:extLst>
              <a:ext uri="{FF2B5EF4-FFF2-40B4-BE49-F238E27FC236}">
                <a16:creationId xmlns:a16="http://schemas.microsoft.com/office/drawing/2014/main" id="{09DB2F45-D20F-CC30-8E81-EB3831C8D88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E2947B5-169D-F28F-E7E9-C59280555C94}"/>
              </a:ext>
            </a:extLst>
          </p:cNvPr>
          <p:cNvSpPr>
            <a:spLocks noGrp="1"/>
          </p:cNvSpPr>
          <p:nvPr>
            <p:ph type="sldNum" sz="quarter" idx="12"/>
          </p:nvPr>
        </p:nvSpPr>
        <p:spPr/>
        <p:txBody>
          <a:bodyPr/>
          <a:lstStyle/>
          <a:p>
            <a:fld id="{6BE314DD-4E99-4C93-9BEB-03D53D38B554}" type="slidenum">
              <a:rPr lang="fr-FR" smtClean="0"/>
              <a:t>‹N°›</a:t>
            </a:fld>
            <a:endParaRPr lang="fr-FR"/>
          </a:p>
        </p:txBody>
      </p:sp>
    </p:spTree>
    <p:extLst>
      <p:ext uri="{BB962C8B-B14F-4D97-AF65-F5344CB8AC3E}">
        <p14:creationId xmlns:p14="http://schemas.microsoft.com/office/powerpoint/2010/main" val="1440769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0AE16C1-71A6-8B06-3996-199F4036C6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7016FA5-1B13-4AFA-0EC1-95F6A6594A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239C7BB-FDD7-7898-B05D-413C88084E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DE9876-B99A-4587-97DE-8C1FB69D28D6}" type="datetimeFigureOut">
              <a:rPr lang="fr-FR" smtClean="0"/>
              <a:t>13/05/2022</a:t>
            </a:fld>
            <a:endParaRPr lang="fr-FR"/>
          </a:p>
        </p:txBody>
      </p:sp>
      <p:sp>
        <p:nvSpPr>
          <p:cNvPr id="5" name="Espace réservé du pied de page 4">
            <a:extLst>
              <a:ext uri="{FF2B5EF4-FFF2-40B4-BE49-F238E27FC236}">
                <a16:creationId xmlns:a16="http://schemas.microsoft.com/office/drawing/2014/main" id="{317C5139-CE3A-0BC5-D7F6-DBC3CFB89F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40DB29D-CE3D-28DA-57A7-558B6089FA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314DD-4E99-4C93-9BEB-03D53D38B554}" type="slidenum">
              <a:rPr lang="fr-FR" smtClean="0"/>
              <a:t>‹N°›</a:t>
            </a:fld>
            <a:endParaRPr lang="fr-FR"/>
          </a:p>
        </p:txBody>
      </p:sp>
    </p:spTree>
    <p:extLst>
      <p:ext uri="{BB962C8B-B14F-4D97-AF65-F5344CB8AC3E}">
        <p14:creationId xmlns:p14="http://schemas.microsoft.com/office/powerpoint/2010/main" val="563787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D78DB47-6620-1269-F881-670CB409BB0B}"/>
              </a:ext>
            </a:extLst>
          </p:cNvPr>
          <p:cNvSpPr txBox="1"/>
          <p:nvPr/>
        </p:nvSpPr>
        <p:spPr>
          <a:xfrm>
            <a:off x="2877424" y="964734"/>
            <a:ext cx="1308682" cy="408623"/>
          </a:xfrm>
          <a:prstGeom prst="roundRect">
            <a:avLst/>
          </a:prstGeom>
          <a:noFill/>
          <a:ln>
            <a:solidFill>
              <a:schemeClr val="tx1"/>
            </a:solidFill>
          </a:ln>
        </p:spPr>
        <p:txBody>
          <a:bodyPr wrap="square" rtlCol="0">
            <a:spAutoFit/>
          </a:bodyPr>
          <a:lstStyle/>
          <a:p>
            <a:pPr algn="ctr"/>
            <a:r>
              <a:rPr lang="fr-FR" dirty="0" err="1"/>
              <a:t>Inhabitants</a:t>
            </a:r>
            <a:endParaRPr lang="fr-FR" dirty="0"/>
          </a:p>
        </p:txBody>
      </p:sp>
      <p:sp>
        <p:nvSpPr>
          <p:cNvPr id="5" name="ZoneTexte 4">
            <a:extLst>
              <a:ext uri="{FF2B5EF4-FFF2-40B4-BE49-F238E27FC236}">
                <a16:creationId xmlns:a16="http://schemas.microsoft.com/office/drawing/2014/main" id="{ED809697-BC2E-530D-C596-0180840C1E40}"/>
              </a:ext>
            </a:extLst>
          </p:cNvPr>
          <p:cNvSpPr txBox="1"/>
          <p:nvPr/>
        </p:nvSpPr>
        <p:spPr>
          <a:xfrm>
            <a:off x="7685715" y="964734"/>
            <a:ext cx="1308682" cy="408623"/>
          </a:xfrm>
          <a:prstGeom prst="roundRect">
            <a:avLst/>
          </a:prstGeom>
          <a:noFill/>
          <a:ln>
            <a:solidFill>
              <a:schemeClr val="tx1"/>
            </a:solidFill>
          </a:ln>
        </p:spPr>
        <p:txBody>
          <a:bodyPr wrap="square" rtlCol="0">
            <a:spAutoFit/>
          </a:bodyPr>
          <a:lstStyle/>
          <a:p>
            <a:pPr algn="ctr"/>
            <a:r>
              <a:rPr lang="fr-FR" dirty="0"/>
              <a:t>Farmers</a:t>
            </a:r>
          </a:p>
        </p:txBody>
      </p:sp>
      <p:sp>
        <p:nvSpPr>
          <p:cNvPr id="6" name="ZoneTexte 5">
            <a:extLst>
              <a:ext uri="{FF2B5EF4-FFF2-40B4-BE49-F238E27FC236}">
                <a16:creationId xmlns:a16="http://schemas.microsoft.com/office/drawing/2014/main" id="{5C4B89A2-D2A8-1D2C-592E-EAAAF8418413}"/>
              </a:ext>
            </a:extLst>
          </p:cNvPr>
          <p:cNvSpPr txBox="1"/>
          <p:nvPr/>
        </p:nvSpPr>
        <p:spPr>
          <a:xfrm>
            <a:off x="243280" y="186056"/>
            <a:ext cx="1602298" cy="338554"/>
          </a:xfrm>
          <a:prstGeom prst="rect">
            <a:avLst/>
          </a:prstGeom>
          <a:noFill/>
        </p:spPr>
        <p:txBody>
          <a:bodyPr wrap="square" rtlCol="0">
            <a:spAutoFit/>
          </a:bodyPr>
          <a:lstStyle/>
          <a:p>
            <a:r>
              <a:rPr lang="fr-FR" sz="800" dirty="0" err="1"/>
              <a:t>Wastewater</a:t>
            </a:r>
            <a:r>
              <a:rPr lang="fr-FR" sz="800" dirty="0"/>
              <a:t> : 38 500 L/pers/</a:t>
            </a:r>
            <a:r>
              <a:rPr lang="fr-FR" sz="800" dirty="0" err="1"/>
              <a:t>year</a:t>
            </a:r>
            <a:endParaRPr lang="fr-FR" sz="800" dirty="0"/>
          </a:p>
          <a:p>
            <a:r>
              <a:rPr lang="fr-FR" sz="800" dirty="0"/>
              <a:t>Solid </a:t>
            </a:r>
            <a:r>
              <a:rPr lang="fr-FR" sz="800" dirty="0" err="1"/>
              <a:t>waste</a:t>
            </a:r>
            <a:r>
              <a:rPr lang="fr-FR" sz="800" dirty="0"/>
              <a:t> : 220kg/pers/</a:t>
            </a:r>
            <a:r>
              <a:rPr lang="fr-FR" sz="800" dirty="0" err="1"/>
              <a:t>year</a:t>
            </a:r>
            <a:endParaRPr lang="fr-FR" sz="800" dirty="0"/>
          </a:p>
        </p:txBody>
      </p:sp>
      <p:cxnSp>
        <p:nvCxnSpPr>
          <p:cNvPr id="8" name="Connecteur : en arc 7">
            <a:extLst>
              <a:ext uri="{FF2B5EF4-FFF2-40B4-BE49-F238E27FC236}">
                <a16:creationId xmlns:a16="http://schemas.microsoft.com/office/drawing/2014/main" id="{FA88A167-B3EB-FA15-1C03-92918B85AA7E}"/>
              </a:ext>
            </a:extLst>
          </p:cNvPr>
          <p:cNvCxnSpPr>
            <a:stCxn id="6" idx="3"/>
            <a:endCxn id="4" idx="0"/>
          </p:cNvCxnSpPr>
          <p:nvPr/>
        </p:nvCxnSpPr>
        <p:spPr>
          <a:xfrm>
            <a:off x="1845578" y="355333"/>
            <a:ext cx="1686187" cy="60940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7FCCBAC7-A32F-C0F6-0701-16F8B2062340}"/>
              </a:ext>
            </a:extLst>
          </p:cNvPr>
          <p:cNvSpPr txBox="1"/>
          <p:nvPr/>
        </p:nvSpPr>
        <p:spPr>
          <a:xfrm>
            <a:off x="9732627" y="186056"/>
            <a:ext cx="1602298" cy="338554"/>
          </a:xfrm>
          <a:prstGeom prst="rect">
            <a:avLst/>
          </a:prstGeom>
          <a:noFill/>
        </p:spPr>
        <p:txBody>
          <a:bodyPr wrap="square" rtlCol="0">
            <a:spAutoFit/>
          </a:bodyPr>
          <a:lstStyle/>
          <a:p>
            <a:r>
              <a:rPr lang="fr-FR" sz="800" dirty="0" err="1"/>
              <a:t>Wastewater</a:t>
            </a:r>
            <a:r>
              <a:rPr lang="fr-FR" sz="800" dirty="0"/>
              <a:t> : 30 000 L/pers/</a:t>
            </a:r>
            <a:r>
              <a:rPr lang="fr-FR" sz="800" dirty="0" err="1"/>
              <a:t>year</a:t>
            </a:r>
            <a:endParaRPr lang="fr-FR" sz="800" dirty="0"/>
          </a:p>
          <a:p>
            <a:r>
              <a:rPr lang="fr-FR" sz="800" dirty="0"/>
              <a:t>Solid </a:t>
            </a:r>
            <a:r>
              <a:rPr lang="fr-FR" sz="800" dirty="0" err="1"/>
              <a:t>waste</a:t>
            </a:r>
            <a:r>
              <a:rPr lang="fr-FR" sz="800" dirty="0"/>
              <a:t> : 220kg/pers/</a:t>
            </a:r>
            <a:r>
              <a:rPr lang="fr-FR" sz="800" dirty="0" err="1"/>
              <a:t>year</a:t>
            </a:r>
            <a:endParaRPr lang="fr-FR" sz="800" dirty="0"/>
          </a:p>
        </p:txBody>
      </p:sp>
      <p:cxnSp>
        <p:nvCxnSpPr>
          <p:cNvPr id="11" name="Connecteur : en arc 10">
            <a:extLst>
              <a:ext uri="{FF2B5EF4-FFF2-40B4-BE49-F238E27FC236}">
                <a16:creationId xmlns:a16="http://schemas.microsoft.com/office/drawing/2014/main" id="{FA839343-9E12-05AE-BBA3-66C51BD8A9A4}"/>
              </a:ext>
            </a:extLst>
          </p:cNvPr>
          <p:cNvCxnSpPr>
            <a:stCxn id="9" idx="1"/>
            <a:endCxn id="5" idx="0"/>
          </p:cNvCxnSpPr>
          <p:nvPr/>
        </p:nvCxnSpPr>
        <p:spPr>
          <a:xfrm rot="10800000" flipV="1">
            <a:off x="8340057" y="355332"/>
            <a:ext cx="1392571" cy="60940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F85E6141-83FF-0A12-E823-162890644059}"/>
              </a:ext>
            </a:extLst>
          </p:cNvPr>
          <p:cNvCxnSpPr>
            <a:stCxn id="4" idx="2"/>
          </p:cNvCxnSpPr>
          <p:nvPr/>
        </p:nvCxnSpPr>
        <p:spPr>
          <a:xfrm>
            <a:off x="3531765" y="1373357"/>
            <a:ext cx="0" cy="732280"/>
          </a:xfrm>
          <a:prstGeom prst="line">
            <a:avLst/>
          </a:prstGeom>
        </p:spPr>
        <p:style>
          <a:lnRef idx="1">
            <a:schemeClr val="dk1"/>
          </a:lnRef>
          <a:fillRef idx="0">
            <a:schemeClr val="dk1"/>
          </a:fillRef>
          <a:effectRef idx="0">
            <a:schemeClr val="dk1"/>
          </a:effectRef>
          <a:fontRef idx="minor">
            <a:schemeClr val="tx1"/>
          </a:fontRef>
        </p:style>
      </p:cxnSp>
      <p:sp>
        <p:nvSpPr>
          <p:cNvPr id="14" name="ZoneTexte 13">
            <a:extLst>
              <a:ext uri="{FF2B5EF4-FFF2-40B4-BE49-F238E27FC236}">
                <a16:creationId xmlns:a16="http://schemas.microsoft.com/office/drawing/2014/main" id="{6FF53A52-CD21-703A-58C2-99FF8BEE6C6C}"/>
              </a:ext>
            </a:extLst>
          </p:cNvPr>
          <p:cNvSpPr txBox="1"/>
          <p:nvPr/>
        </p:nvSpPr>
        <p:spPr>
          <a:xfrm>
            <a:off x="2730612" y="1440469"/>
            <a:ext cx="795554" cy="461665"/>
          </a:xfrm>
          <a:prstGeom prst="rect">
            <a:avLst/>
          </a:prstGeom>
          <a:noFill/>
        </p:spPr>
        <p:txBody>
          <a:bodyPr wrap="square" rtlCol="0">
            <a:spAutoFit/>
          </a:bodyPr>
          <a:lstStyle/>
          <a:p>
            <a:pPr algn="r"/>
            <a:r>
              <a:rPr lang="fr-FR" sz="800" b="1" dirty="0"/>
              <a:t>Solid </a:t>
            </a:r>
            <a:r>
              <a:rPr lang="fr-FR" sz="800" b="1" dirty="0" err="1"/>
              <a:t>waste</a:t>
            </a:r>
            <a:r>
              <a:rPr lang="fr-FR" sz="800" b="1" dirty="0"/>
              <a:t> </a:t>
            </a:r>
            <a:r>
              <a:rPr lang="fr-FR" sz="800" dirty="0"/>
              <a:t>(100% on the </a:t>
            </a:r>
            <a:r>
              <a:rPr lang="fr-FR" sz="800" dirty="0" err="1"/>
              <a:t>ground</a:t>
            </a:r>
            <a:r>
              <a:rPr lang="fr-FR" sz="800" dirty="0"/>
              <a:t>)</a:t>
            </a:r>
          </a:p>
        </p:txBody>
      </p:sp>
      <p:sp>
        <p:nvSpPr>
          <p:cNvPr id="15" name="ZoneTexte 14">
            <a:extLst>
              <a:ext uri="{FF2B5EF4-FFF2-40B4-BE49-F238E27FC236}">
                <a16:creationId xmlns:a16="http://schemas.microsoft.com/office/drawing/2014/main" id="{6A8CCD6E-B3AB-4E64-A7C4-DADF47D88A1E}"/>
              </a:ext>
            </a:extLst>
          </p:cNvPr>
          <p:cNvSpPr txBox="1"/>
          <p:nvPr/>
        </p:nvSpPr>
        <p:spPr>
          <a:xfrm>
            <a:off x="3526166" y="1440469"/>
            <a:ext cx="795554" cy="461665"/>
          </a:xfrm>
          <a:prstGeom prst="rect">
            <a:avLst/>
          </a:prstGeom>
          <a:noFill/>
        </p:spPr>
        <p:txBody>
          <a:bodyPr wrap="square" rtlCol="0">
            <a:spAutoFit/>
          </a:bodyPr>
          <a:lstStyle/>
          <a:p>
            <a:r>
              <a:rPr lang="fr-FR" sz="800" b="1" dirty="0" err="1"/>
              <a:t>Wastewater</a:t>
            </a:r>
            <a:endParaRPr lang="fr-FR" sz="800" b="1" dirty="0"/>
          </a:p>
          <a:p>
            <a:r>
              <a:rPr lang="fr-FR" sz="800" dirty="0"/>
              <a:t>(100% in </a:t>
            </a:r>
            <a:r>
              <a:rPr lang="fr-FR" sz="800" dirty="0" err="1"/>
              <a:t>canals</a:t>
            </a:r>
            <a:r>
              <a:rPr lang="fr-FR" sz="800" dirty="0"/>
              <a:t>)</a:t>
            </a:r>
          </a:p>
        </p:txBody>
      </p:sp>
      <p:sp>
        <p:nvSpPr>
          <p:cNvPr id="16" name="ZoneTexte 15">
            <a:extLst>
              <a:ext uri="{FF2B5EF4-FFF2-40B4-BE49-F238E27FC236}">
                <a16:creationId xmlns:a16="http://schemas.microsoft.com/office/drawing/2014/main" id="{96730DC0-7353-81BC-B218-479BC5B23ABA}"/>
              </a:ext>
            </a:extLst>
          </p:cNvPr>
          <p:cNvSpPr txBox="1"/>
          <p:nvPr/>
        </p:nvSpPr>
        <p:spPr>
          <a:xfrm>
            <a:off x="1831571" y="1895134"/>
            <a:ext cx="1686187" cy="215444"/>
          </a:xfrm>
          <a:prstGeom prst="rect">
            <a:avLst/>
          </a:prstGeom>
          <a:noFill/>
        </p:spPr>
        <p:txBody>
          <a:bodyPr wrap="square" rtlCol="0">
            <a:spAutoFit/>
          </a:bodyPr>
          <a:lstStyle/>
          <a:p>
            <a:pPr algn="r"/>
            <a:r>
              <a:rPr lang="fr-FR" sz="800" b="1" dirty="0"/>
              <a:t>60% </a:t>
            </a:r>
            <a:r>
              <a:rPr lang="fr-FR" sz="800" b="1" dirty="0" err="1"/>
              <a:t>collected</a:t>
            </a:r>
            <a:r>
              <a:rPr lang="fr-FR" sz="800" b="1" dirty="0"/>
              <a:t>/40% not </a:t>
            </a:r>
            <a:r>
              <a:rPr lang="fr-FR" sz="800" b="1" dirty="0" err="1"/>
              <a:t>collected</a:t>
            </a:r>
            <a:endParaRPr lang="fr-FR" sz="800" dirty="0"/>
          </a:p>
        </p:txBody>
      </p:sp>
      <p:sp>
        <p:nvSpPr>
          <p:cNvPr id="17" name="ZoneTexte 16">
            <a:extLst>
              <a:ext uri="{FF2B5EF4-FFF2-40B4-BE49-F238E27FC236}">
                <a16:creationId xmlns:a16="http://schemas.microsoft.com/office/drawing/2014/main" id="{466BBDA4-7210-4482-FAC5-8E0DEFA64D73}"/>
              </a:ext>
            </a:extLst>
          </p:cNvPr>
          <p:cNvSpPr txBox="1"/>
          <p:nvPr/>
        </p:nvSpPr>
        <p:spPr>
          <a:xfrm>
            <a:off x="3517758" y="1874804"/>
            <a:ext cx="1532414" cy="584775"/>
          </a:xfrm>
          <a:prstGeom prst="rect">
            <a:avLst/>
          </a:prstGeom>
          <a:noFill/>
        </p:spPr>
        <p:txBody>
          <a:bodyPr wrap="square" rtlCol="0">
            <a:spAutoFit/>
          </a:bodyPr>
          <a:lstStyle/>
          <a:p>
            <a:r>
              <a:rPr lang="fr-FR" sz="800" b="1" dirty="0"/>
              <a:t>20% </a:t>
            </a:r>
            <a:r>
              <a:rPr lang="fr-FR" sz="800" b="1" dirty="0" err="1"/>
              <a:t>filtered</a:t>
            </a:r>
            <a:r>
              <a:rPr lang="fr-FR" sz="800" b="1" dirty="0"/>
              <a:t> / 80 % </a:t>
            </a:r>
            <a:r>
              <a:rPr lang="fr-FR" sz="800" b="1" dirty="0" err="1"/>
              <a:t>unfiltered</a:t>
            </a:r>
            <a:endParaRPr lang="fr-FR" sz="800" b="1" dirty="0"/>
          </a:p>
          <a:p>
            <a:endParaRPr lang="fr-FR" sz="800" b="1" dirty="0"/>
          </a:p>
          <a:p>
            <a:r>
              <a:rPr lang="fr-FR" sz="800" b="1" dirty="0">
                <a:solidFill>
                  <a:srgbClr val="FF0000"/>
                </a:solidFill>
              </a:rPr>
              <a:t>Patrick: j’ai n’ai pas pris en compte le filtrage</a:t>
            </a:r>
            <a:endParaRPr lang="fr-FR" sz="800" dirty="0">
              <a:solidFill>
                <a:srgbClr val="FF0000"/>
              </a:solidFill>
            </a:endParaRPr>
          </a:p>
        </p:txBody>
      </p:sp>
      <p:sp>
        <p:nvSpPr>
          <p:cNvPr id="18" name="ZoneTexte 17">
            <a:extLst>
              <a:ext uri="{FF2B5EF4-FFF2-40B4-BE49-F238E27FC236}">
                <a16:creationId xmlns:a16="http://schemas.microsoft.com/office/drawing/2014/main" id="{1A3B99E0-F060-7E93-5675-B0D9CC8294CE}"/>
              </a:ext>
            </a:extLst>
          </p:cNvPr>
          <p:cNvSpPr txBox="1"/>
          <p:nvPr/>
        </p:nvSpPr>
        <p:spPr>
          <a:xfrm>
            <a:off x="5441659" y="3224688"/>
            <a:ext cx="1308682" cy="408623"/>
          </a:xfrm>
          <a:prstGeom prst="roundRect">
            <a:avLst/>
          </a:prstGeom>
          <a:noFill/>
          <a:ln>
            <a:solidFill>
              <a:schemeClr val="tx1"/>
            </a:solidFill>
          </a:ln>
        </p:spPr>
        <p:txBody>
          <a:bodyPr wrap="square" rtlCol="0">
            <a:spAutoFit/>
          </a:bodyPr>
          <a:lstStyle/>
          <a:p>
            <a:pPr algn="ctr"/>
            <a:r>
              <a:rPr lang="fr-FR" dirty="0"/>
              <a:t>CANALS</a:t>
            </a:r>
          </a:p>
        </p:txBody>
      </p:sp>
      <p:sp>
        <p:nvSpPr>
          <p:cNvPr id="19" name="ZoneTexte 18">
            <a:extLst>
              <a:ext uri="{FF2B5EF4-FFF2-40B4-BE49-F238E27FC236}">
                <a16:creationId xmlns:a16="http://schemas.microsoft.com/office/drawing/2014/main" id="{70D8CCE5-1DFF-54E3-E39C-F4B8B0741D3E}"/>
              </a:ext>
            </a:extLst>
          </p:cNvPr>
          <p:cNvSpPr txBox="1"/>
          <p:nvPr/>
        </p:nvSpPr>
        <p:spPr>
          <a:xfrm>
            <a:off x="9329957" y="3209556"/>
            <a:ext cx="1308682" cy="408623"/>
          </a:xfrm>
          <a:prstGeom prst="roundRect">
            <a:avLst/>
          </a:prstGeom>
          <a:noFill/>
          <a:ln>
            <a:solidFill>
              <a:schemeClr val="tx1"/>
            </a:solidFill>
          </a:ln>
        </p:spPr>
        <p:txBody>
          <a:bodyPr wrap="square" rtlCol="0">
            <a:spAutoFit/>
          </a:bodyPr>
          <a:lstStyle/>
          <a:p>
            <a:pPr algn="ctr"/>
            <a:r>
              <a:rPr lang="fr-FR" dirty="0"/>
              <a:t>FIELDS</a:t>
            </a:r>
          </a:p>
        </p:txBody>
      </p:sp>
      <p:cxnSp>
        <p:nvCxnSpPr>
          <p:cNvPr id="21" name="Connecteur droit avec flèche 20">
            <a:extLst>
              <a:ext uri="{FF2B5EF4-FFF2-40B4-BE49-F238E27FC236}">
                <a16:creationId xmlns:a16="http://schemas.microsoft.com/office/drawing/2014/main" id="{5A2BEF1B-642F-0DEE-EDFD-5C03BE25C69F}"/>
              </a:ext>
            </a:extLst>
          </p:cNvPr>
          <p:cNvCxnSpPr>
            <a:cxnSpLocks/>
          </p:cNvCxnSpPr>
          <p:nvPr/>
        </p:nvCxnSpPr>
        <p:spPr>
          <a:xfrm flipH="1">
            <a:off x="1745621" y="2135745"/>
            <a:ext cx="544573" cy="694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2F228928-506F-F813-232C-F1D7AC84610D}"/>
              </a:ext>
            </a:extLst>
          </p:cNvPr>
          <p:cNvCxnSpPr>
            <a:cxnSpLocks/>
            <a:endCxn id="18" idx="0"/>
          </p:cNvCxnSpPr>
          <p:nvPr/>
        </p:nvCxnSpPr>
        <p:spPr>
          <a:xfrm>
            <a:off x="4563586" y="2105637"/>
            <a:ext cx="1532414" cy="1119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FF0664CC-098F-E0C5-F22F-15FDD5F4E37C}"/>
              </a:ext>
            </a:extLst>
          </p:cNvPr>
          <p:cNvCxnSpPr>
            <a:cxnSpLocks/>
          </p:cNvCxnSpPr>
          <p:nvPr/>
        </p:nvCxnSpPr>
        <p:spPr>
          <a:xfrm>
            <a:off x="3053593" y="2135745"/>
            <a:ext cx="2737550" cy="1088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ZoneTexte 32">
            <a:extLst>
              <a:ext uri="{FF2B5EF4-FFF2-40B4-BE49-F238E27FC236}">
                <a16:creationId xmlns:a16="http://schemas.microsoft.com/office/drawing/2014/main" id="{84045038-9975-034B-854A-05BCE13863D1}"/>
              </a:ext>
            </a:extLst>
          </p:cNvPr>
          <p:cNvSpPr txBox="1"/>
          <p:nvPr/>
        </p:nvSpPr>
        <p:spPr>
          <a:xfrm>
            <a:off x="444617" y="2841774"/>
            <a:ext cx="1954635" cy="715089"/>
          </a:xfrm>
          <a:prstGeom prst="roundRect">
            <a:avLst/>
          </a:prstGeom>
          <a:noFill/>
          <a:ln>
            <a:solidFill>
              <a:schemeClr val="tx1"/>
            </a:solidFill>
          </a:ln>
        </p:spPr>
        <p:txBody>
          <a:bodyPr wrap="square" rtlCol="0">
            <a:spAutoFit/>
          </a:bodyPr>
          <a:lstStyle/>
          <a:p>
            <a:pPr algn="ctr"/>
            <a:r>
              <a:rPr lang="fr-FR" dirty="0"/>
              <a:t>Collection teams</a:t>
            </a:r>
          </a:p>
          <a:p>
            <a:pPr algn="ctr"/>
            <a:r>
              <a:rPr lang="fr-FR" dirty="0"/>
              <a:t>(2x/</a:t>
            </a:r>
            <a:r>
              <a:rPr lang="fr-FR" dirty="0" err="1"/>
              <a:t>week</a:t>
            </a:r>
            <a:r>
              <a:rPr lang="fr-FR" dirty="0"/>
              <a:t>)</a:t>
            </a:r>
          </a:p>
        </p:txBody>
      </p:sp>
      <p:cxnSp>
        <p:nvCxnSpPr>
          <p:cNvPr id="34" name="Connecteur droit avec flèche 33">
            <a:extLst>
              <a:ext uri="{FF2B5EF4-FFF2-40B4-BE49-F238E27FC236}">
                <a16:creationId xmlns:a16="http://schemas.microsoft.com/office/drawing/2014/main" id="{11038A35-BBD6-324B-9C40-69CDDAD3B86F}"/>
              </a:ext>
            </a:extLst>
          </p:cNvPr>
          <p:cNvCxnSpPr>
            <a:cxnSpLocks/>
          </p:cNvCxnSpPr>
          <p:nvPr/>
        </p:nvCxnSpPr>
        <p:spPr>
          <a:xfrm>
            <a:off x="2051110" y="3556863"/>
            <a:ext cx="0" cy="553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ZoneTexte 38">
            <a:extLst>
              <a:ext uri="{FF2B5EF4-FFF2-40B4-BE49-F238E27FC236}">
                <a16:creationId xmlns:a16="http://schemas.microsoft.com/office/drawing/2014/main" id="{2CC44F9B-062A-1F76-4473-3FBD2A3E14FB}"/>
              </a:ext>
            </a:extLst>
          </p:cNvPr>
          <p:cNvSpPr txBox="1"/>
          <p:nvPr/>
        </p:nvSpPr>
        <p:spPr>
          <a:xfrm>
            <a:off x="444616" y="4110606"/>
            <a:ext cx="1954635" cy="715089"/>
          </a:xfrm>
          <a:prstGeom prst="roundRect">
            <a:avLst/>
          </a:prstGeom>
          <a:noFill/>
          <a:ln>
            <a:solidFill>
              <a:schemeClr val="tx1"/>
            </a:solidFill>
          </a:ln>
        </p:spPr>
        <p:txBody>
          <a:bodyPr wrap="square" rtlCol="0">
            <a:spAutoFit/>
          </a:bodyPr>
          <a:lstStyle/>
          <a:p>
            <a:pPr algn="ctr"/>
            <a:r>
              <a:rPr lang="fr-FR" dirty="0"/>
              <a:t>Local </a:t>
            </a:r>
            <a:r>
              <a:rPr lang="fr-FR" dirty="0" err="1"/>
              <a:t>landfill</a:t>
            </a:r>
            <a:r>
              <a:rPr lang="fr-FR" dirty="0"/>
              <a:t> (1/village)</a:t>
            </a:r>
          </a:p>
        </p:txBody>
      </p:sp>
      <p:sp>
        <p:nvSpPr>
          <p:cNvPr id="40" name="ZoneTexte 39">
            <a:extLst>
              <a:ext uri="{FF2B5EF4-FFF2-40B4-BE49-F238E27FC236}">
                <a16:creationId xmlns:a16="http://schemas.microsoft.com/office/drawing/2014/main" id="{C4BAD091-7D84-92BB-C1B5-5FC7A4099476}"/>
              </a:ext>
            </a:extLst>
          </p:cNvPr>
          <p:cNvSpPr txBox="1"/>
          <p:nvPr/>
        </p:nvSpPr>
        <p:spPr>
          <a:xfrm>
            <a:off x="444616" y="5516482"/>
            <a:ext cx="2608974" cy="715089"/>
          </a:xfrm>
          <a:prstGeom prst="roundRect">
            <a:avLst/>
          </a:prstGeom>
          <a:noFill/>
          <a:ln>
            <a:solidFill>
              <a:schemeClr val="tx1"/>
            </a:solidFill>
          </a:ln>
        </p:spPr>
        <p:txBody>
          <a:bodyPr wrap="square" rtlCol="0">
            <a:spAutoFit/>
          </a:bodyPr>
          <a:lstStyle/>
          <a:p>
            <a:pPr algn="ctr"/>
            <a:r>
              <a:rPr lang="fr-FR" dirty="0"/>
              <a:t>Communal </a:t>
            </a:r>
            <a:r>
              <a:rPr lang="fr-FR" dirty="0" err="1"/>
              <a:t>landfill</a:t>
            </a:r>
            <a:r>
              <a:rPr lang="fr-FR" dirty="0"/>
              <a:t> </a:t>
            </a:r>
          </a:p>
          <a:p>
            <a:pPr algn="ctr"/>
            <a:r>
              <a:rPr lang="fr-FR" dirty="0"/>
              <a:t>(1 for all the commune)</a:t>
            </a:r>
          </a:p>
        </p:txBody>
      </p:sp>
      <p:cxnSp>
        <p:nvCxnSpPr>
          <p:cNvPr id="41" name="Connecteur droit avec flèche 40">
            <a:extLst>
              <a:ext uri="{FF2B5EF4-FFF2-40B4-BE49-F238E27FC236}">
                <a16:creationId xmlns:a16="http://schemas.microsoft.com/office/drawing/2014/main" id="{1A4014A2-A668-ACBD-DCA6-A8B0A7FC13DD}"/>
              </a:ext>
            </a:extLst>
          </p:cNvPr>
          <p:cNvCxnSpPr>
            <a:cxnSpLocks/>
          </p:cNvCxnSpPr>
          <p:nvPr/>
        </p:nvCxnSpPr>
        <p:spPr>
          <a:xfrm>
            <a:off x="2017907" y="4825695"/>
            <a:ext cx="0" cy="690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ZoneTexte 42">
            <a:extLst>
              <a:ext uri="{FF2B5EF4-FFF2-40B4-BE49-F238E27FC236}">
                <a16:creationId xmlns:a16="http://schemas.microsoft.com/office/drawing/2014/main" id="{D41FBBD2-8B09-B29C-7D09-8297AD2E8ACC}"/>
              </a:ext>
            </a:extLst>
          </p:cNvPr>
          <p:cNvSpPr txBox="1"/>
          <p:nvPr/>
        </p:nvSpPr>
        <p:spPr>
          <a:xfrm>
            <a:off x="2399251" y="4166599"/>
            <a:ext cx="1628852" cy="461665"/>
          </a:xfrm>
          <a:prstGeom prst="rect">
            <a:avLst/>
          </a:prstGeom>
          <a:noFill/>
        </p:spPr>
        <p:txBody>
          <a:bodyPr wrap="square" rtlCol="0">
            <a:spAutoFit/>
          </a:bodyPr>
          <a:lstStyle/>
          <a:p>
            <a:r>
              <a:rPr lang="fr-FR" sz="800" i="1" dirty="0"/>
              <a:t>Damages </a:t>
            </a:r>
            <a:r>
              <a:rPr lang="fr-FR" sz="800" i="1" dirty="0" err="1"/>
              <a:t>surrounding</a:t>
            </a:r>
            <a:r>
              <a:rPr lang="fr-FR" sz="800" i="1" dirty="0"/>
              <a:t> areas in a </a:t>
            </a:r>
            <a:r>
              <a:rPr lang="fr-FR" sz="800" i="1" dirty="0" err="1"/>
              <a:t>small</a:t>
            </a:r>
            <a:r>
              <a:rPr lang="fr-FR" sz="800" i="1" dirty="0"/>
              <a:t> radius (2 km). </a:t>
            </a:r>
            <a:r>
              <a:rPr lang="fr-FR" sz="800" i="1" dirty="0" err="1"/>
              <a:t>Proximate</a:t>
            </a:r>
            <a:r>
              <a:rPr lang="fr-FR" sz="800" i="1" dirty="0"/>
              <a:t> </a:t>
            </a:r>
            <a:r>
              <a:rPr lang="fr-FR" sz="800" i="1" dirty="0" err="1"/>
              <a:t>fields</a:t>
            </a:r>
            <a:r>
              <a:rPr lang="fr-FR" sz="800" i="1" dirty="0"/>
              <a:t> lose 5% </a:t>
            </a:r>
            <a:r>
              <a:rPr lang="fr-FR" sz="800" i="1" dirty="0" err="1"/>
              <a:t>productivity</a:t>
            </a:r>
            <a:endParaRPr lang="fr-FR" sz="800" i="1" dirty="0"/>
          </a:p>
        </p:txBody>
      </p:sp>
      <p:sp>
        <p:nvSpPr>
          <p:cNvPr id="44" name="ZoneTexte 43">
            <a:extLst>
              <a:ext uri="{FF2B5EF4-FFF2-40B4-BE49-F238E27FC236}">
                <a16:creationId xmlns:a16="http://schemas.microsoft.com/office/drawing/2014/main" id="{0A6E0C67-5CDA-207D-B8D1-296E48E15FC2}"/>
              </a:ext>
            </a:extLst>
          </p:cNvPr>
          <p:cNvSpPr txBox="1"/>
          <p:nvPr/>
        </p:nvSpPr>
        <p:spPr>
          <a:xfrm>
            <a:off x="3053590" y="5560452"/>
            <a:ext cx="1628852" cy="461665"/>
          </a:xfrm>
          <a:prstGeom prst="rect">
            <a:avLst/>
          </a:prstGeom>
          <a:noFill/>
        </p:spPr>
        <p:txBody>
          <a:bodyPr wrap="square" rtlCol="0">
            <a:spAutoFit/>
          </a:bodyPr>
          <a:lstStyle/>
          <a:p>
            <a:r>
              <a:rPr lang="fr-FR" sz="800" i="1" dirty="0"/>
              <a:t>Damages </a:t>
            </a:r>
            <a:r>
              <a:rPr lang="fr-FR" sz="800" i="1" dirty="0" err="1"/>
              <a:t>surrounding</a:t>
            </a:r>
            <a:r>
              <a:rPr lang="fr-FR" sz="800" i="1" dirty="0"/>
              <a:t> areas in a medium radius (5 km). </a:t>
            </a:r>
            <a:r>
              <a:rPr lang="fr-FR" sz="800" i="1" dirty="0" err="1"/>
              <a:t>Proximate</a:t>
            </a:r>
            <a:r>
              <a:rPr lang="fr-FR" sz="800" i="1" dirty="0"/>
              <a:t> </a:t>
            </a:r>
            <a:r>
              <a:rPr lang="fr-FR" sz="800" i="1" dirty="0" err="1"/>
              <a:t>fields</a:t>
            </a:r>
            <a:r>
              <a:rPr lang="fr-FR" sz="800" i="1" dirty="0"/>
              <a:t> lose 10% </a:t>
            </a:r>
            <a:r>
              <a:rPr lang="fr-FR" sz="800" i="1" dirty="0" err="1"/>
              <a:t>productivity</a:t>
            </a:r>
            <a:endParaRPr lang="fr-FR" sz="800" i="1" dirty="0"/>
          </a:p>
        </p:txBody>
      </p:sp>
      <p:cxnSp>
        <p:nvCxnSpPr>
          <p:cNvPr id="46" name="Connecteur droit 45">
            <a:extLst>
              <a:ext uri="{FF2B5EF4-FFF2-40B4-BE49-F238E27FC236}">
                <a16:creationId xmlns:a16="http://schemas.microsoft.com/office/drawing/2014/main" id="{A8C64C2A-8649-02A2-1A32-DE81117555E1}"/>
              </a:ext>
            </a:extLst>
          </p:cNvPr>
          <p:cNvCxnSpPr>
            <a:cxnSpLocks/>
            <a:stCxn id="18" idx="2"/>
          </p:cNvCxnSpPr>
          <p:nvPr/>
        </p:nvCxnSpPr>
        <p:spPr>
          <a:xfrm flipH="1">
            <a:off x="6095999" y="3633311"/>
            <a:ext cx="1" cy="477295"/>
          </a:xfrm>
          <a:prstGeom prst="line">
            <a:avLst/>
          </a:prstGeom>
        </p:spPr>
        <p:style>
          <a:lnRef idx="1">
            <a:schemeClr val="dk1"/>
          </a:lnRef>
          <a:fillRef idx="0">
            <a:schemeClr val="dk1"/>
          </a:fillRef>
          <a:effectRef idx="0">
            <a:schemeClr val="dk1"/>
          </a:effectRef>
          <a:fontRef idx="minor">
            <a:schemeClr val="tx1"/>
          </a:fontRef>
        </p:style>
      </p:cxnSp>
      <p:sp>
        <p:nvSpPr>
          <p:cNvPr id="47" name="ZoneTexte 46">
            <a:extLst>
              <a:ext uri="{FF2B5EF4-FFF2-40B4-BE49-F238E27FC236}">
                <a16:creationId xmlns:a16="http://schemas.microsoft.com/office/drawing/2014/main" id="{7AAA8C36-A429-4C3F-9F4F-6912CA8616D1}"/>
              </a:ext>
            </a:extLst>
          </p:cNvPr>
          <p:cNvSpPr txBox="1"/>
          <p:nvPr/>
        </p:nvSpPr>
        <p:spPr>
          <a:xfrm>
            <a:off x="6095999" y="3658719"/>
            <a:ext cx="1118531" cy="338554"/>
          </a:xfrm>
          <a:prstGeom prst="rect">
            <a:avLst/>
          </a:prstGeom>
          <a:noFill/>
        </p:spPr>
        <p:txBody>
          <a:bodyPr wrap="square" rtlCol="0">
            <a:spAutoFit/>
          </a:bodyPr>
          <a:lstStyle/>
          <a:p>
            <a:r>
              <a:rPr lang="fr-FR" sz="800" b="1" dirty="0" err="1"/>
              <a:t>Wastewater</a:t>
            </a:r>
            <a:endParaRPr lang="fr-FR" sz="800" b="1" dirty="0"/>
          </a:p>
          <a:p>
            <a:r>
              <a:rPr lang="fr-FR" sz="800" dirty="0"/>
              <a:t>45 000L/</a:t>
            </a:r>
            <a:r>
              <a:rPr lang="fr-FR" sz="800" dirty="0" err="1"/>
              <a:t>person</a:t>
            </a:r>
            <a:r>
              <a:rPr lang="fr-FR" sz="800" dirty="0"/>
              <a:t>/</a:t>
            </a:r>
            <a:r>
              <a:rPr lang="fr-FR" sz="800" dirty="0" err="1"/>
              <a:t>year</a:t>
            </a:r>
            <a:endParaRPr lang="fr-FR" sz="800" dirty="0"/>
          </a:p>
        </p:txBody>
      </p:sp>
      <p:sp>
        <p:nvSpPr>
          <p:cNvPr id="48" name="ZoneTexte 47">
            <a:extLst>
              <a:ext uri="{FF2B5EF4-FFF2-40B4-BE49-F238E27FC236}">
                <a16:creationId xmlns:a16="http://schemas.microsoft.com/office/drawing/2014/main" id="{D0D141AE-163C-B168-EEE1-1F85F0CF219E}"/>
              </a:ext>
            </a:extLst>
          </p:cNvPr>
          <p:cNvSpPr txBox="1"/>
          <p:nvPr/>
        </p:nvSpPr>
        <p:spPr>
          <a:xfrm>
            <a:off x="5201178" y="3666339"/>
            <a:ext cx="924169" cy="338554"/>
          </a:xfrm>
          <a:prstGeom prst="rect">
            <a:avLst/>
          </a:prstGeom>
          <a:noFill/>
        </p:spPr>
        <p:txBody>
          <a:bodyPr wrap="square" rtlCol="0">
            <a:spAutoFit/>
          </a:bodyPr>
          <a:lstStyle/>
          <a:p>
            <a:pPr algn="r"/>
            <a:r>
              <a:rPr lang="fr-FR" sz="800" b="1" dirty="0"/>
              <a:t>Solid </a:t>
            </a:r>
            <a:r>
              <a:rPr lang="fr-FR" sz="800" b="1" dirty="0" err="1"/>
              <a:t>waste</a:t>
            </a:r>
            <a:endParaRPr lang="fr-FR" sz="800" b="1" dirty="0"/>
          </a:p>
          <a:p>
            <a:pPr algn="r"/>
            <a:r>
              <a:rPr lang="fr-FR" sz="800" dirty="0"/>
              <a:t>125 kg/pers/</a:t>
            </a:r>
            <a:r>
              <a:rPr lang="fr-FR" sz="800" dirty="0" err="1"/>
              <a:t>year</a:t>
            </a:r>
            <a:endParaRPr lang="fr-FR" sz="800" dirty="0"/>
          </a:p>
        </p:txBody>
      </p:sp>
      <p:sp>
        <p:nvSpPr>
          <p:cNvPr id="50" name="ZoneTexte 49">
            <a:extLst>
              <a:ext uri="{FF2B5EF4-FFF2-40B4-BE49-F238E27FC236}">
                <a16:creationId xmlns:a16="http://schemas.microsoft.com/office/drawing/2014/main" id="{1B3B10E3-595C-B472-D81C-AA37EF4D934E}"/>
              </a:ext>
            </a:extLst>
          </p:cNvPr>
          <p:cNvSpPr txBox="1"/>
          <p:nvPr/>
        </p:nvSpPr>
        <p:spPr>
          <a:xfrm>
            <a:off x="5201177" y="4208091"/>
            <a:ext cx="2164354" cy="1200329"/>
          </a:xfrm>
          <a:prstGeom prst="rect">
            <a:avLst/>
          </a:prstGeom>
          <a:noFill/>
        </p:spPr>
        <p:txBody>
          <a:bodyPr wrap="square" rtlCol="0">
            <a:spAutoFit/>
          </a:bodyPr>
          <a:lstStyle/>
          <a:p>
            <a:r>
              <a:rPr lang="fr-FR" sz="800" i="1" dirty="0"/>
              <a:t>Damages </a:t>
            </a:r>
            <a:r>
              <a:rPr lang="fr-FR" sz="800" i="1" dirty="0" err="1"/>
              <a:t>surrounding</a:t>
            </a:r>
            <a:r>
              <a:rPr lang="fr-FR" sz="800" i="1" dirty="0"/>
              <a:t> areas </a:t>
            </a:r>
            <a:r>
              <a:rPr lang="fr-FR" sz="800" i="1" dirty="0" err="1"/>
              <a:t>with</a:t>
            </a:r>
            <a:r>
              <a:rPr lang="fr-FR" sz="800" i="1" dirty="0"/>
              <a:t> an </a:t>
            </a:r>
            <a:r>
              <a:rPr lang="fr-FR" sz="800" i="1" dirty="0" err="1"/>
              <a:t>increasing</a:t>
            </a:r>
            <a:r>
              <a:rPr lang="fr-FR" sz="800" i="1" dirty="0"/>
              <a:t> radius (due to diffusion) over the </a:t>
            </a:r>
            <a:r>
              <a:rPr lang="fr-FR" sz="800" i="1" dirty="0" err="1"/>
              <a:t>years</a:t>
            </a:r>
            <a:endParaRPr lang="fr-FR" sz="800" i="1" dirty="0"/>
          </a:p>
          <a:p>
            <a:r>
              <a:rPr lang="fr-FR" sz="800" i="1" dirty="0" err="1"/>
              <a:t>Affected</a:t>
            </a:r>
            <a:r>
              <a:rPr lang="fr-FR" sz="800" i="1" dirty="0"/>
              <a:t> </a:t>
            </a:r>
            <a:r>
              <a:rPr lang="fr-FR" sz="800" i="1" dirty="0" err="1"/>
              <a:t>fields</a:t>
            </a:r>
            <a:r>
              <a:rPr lang="fr-FR" sz="800" i="1" dirty="0"/>
              <a:t> lose 15% </a:t>
            </a:r>
            <a:r>
              <a:rPr lang="fr-FR" sz="800" i="1" dirty="0" err="1"/>
              <a:t>productivity</a:t>
            </a:r>
            <a:endParaRPr lang="fr-FR" sz="800" i="1" dirty="0"/>
          </a:p>
          <a:p>
            <a:endParaRPr lang="fr-FR" sz="800" i="1" dirty="0"/>
          </a:p>
          <a:p>
            <a:r>
              <a:rPr lang="fr-FR" sz="800" b="1" dirty="0">
                <a:solidFill>
                  <a:srgbClr val="FF0000"/>
                </a:solidFill>
              </a:rPr>
              <a:t>Patrick: un peu comme pour la pollution des sols, j’ai dis ici que plus le canal est pollué, plus les champs autour ont une production diminuée</a:t>
            </a:r>
            <a:endParaRPr lang="fr-FR" sz="800" i="1" dirty="0"/>
          </a:p>
          <a:p>
            <a:endParaRPr lang="fr-FR" sz="800" i="1" dirty="0"/>
          </a:p>
        </p:txBody>
      </p:sp>
      <p:sp>
        <p:nvSpPr>
          <p:cNvPr id="51" name="ZoneTexte 50">
            <a:extLst>
              <a:ext uri="{FF2B5EF4-FFF2-40B4-BE49-F238E27FC236}">
                <a16:creationId xmlns:a16="http://schemas.microsoft.com/office/drawing/2014/main" id="{F06165EE-46C0-DB87-E23E-CB5B4C9C6417}"/>
              </a:ext>
            </a:extLst>
          </p:cNvPr>
          <p:cNvSpPr txBox="1"/>
          <p:nvPr/>
        </p:nvSpPr>
        <p:spPr>
          <a:xfrm>
            <a:off x="7544502" y="1413139"/>
            <a:ext cx="795554" cy="461665"/>
          </a:xfrm>
          <a:prstGeom prst="rect">
            <a:avLst/>
          </a:prstGeom>
          <a:noFill/>
        </p:spPr>
        <p:txBody>
          <a:bodyPr wrap="square" rtlCol="0">
            <a:spAutoFit/>
          </a:bodyPr>
          <a:lstStyle/>
          <a:p>
            <a:pPr algn="r"/>
            <a:r>
              <a:rPr lang="fr-FR" sz="800" b="1" dirty="0"/>
              <a:t>Solid </a:t>
            </a:r>
            <a:r>
              <a:rPr lang="fr-FR" sz="800" b="1" dirty="0" err="1"/>
              <a:t>waste</a:t>
            </a:r>
            <a:r>
              <a:rPr lang="fr-FR" sz="800" b="1" dirty="0"/>
              <a:t> </a:t>
            </a:r>
            <a:r>
              <a:rPr lang="fr-FR" sz="800" dirty="0"/>
              <a:t>(100% not </a:t>
            </a:r>
            <a:r>
              <a:rPr lang="fr-FR" sz="800" dirty="0" err="1"/>
              <a:t>collected</a:t>
            </a:r>
            <a:r>
              <a:rPr lang="fr-FR" sz="800" dirty="0"/>
              <a:t>)</a:t>
            </a:r>
          </a:p>
        </p:txBody>
      </p:sp>
      <p:sp>
        <p:nvSpPr>
          <p:cNvPr id="52" name="ZoneTexte 51">
            <a:extLst>
              <a:ext uri="{FF2B5EF4-FFF2-40B4-BE49-F238E27FC236}">
                <a16:creationId xmlns:a16="http://schemas.microsoft.com/office/drawing/2014/main" id="{8B53B549-6BF8-DFD0-16D4-32A6DF91E914}"/>
              </a:ext>
            </a:extLst>
          </p:cNvPr>
          <p:cNvSpPr txBox="1"/>
          <p:nvPr/>
        </p:nvSpPr>
        <p:spPr>
          <a:xfrm>
            <a:off x="8334456" y="1413138"/>
            <a:ext cx="795554" cy="461665"/>
          </a:xfrm>
          <a:prstGeom prst="rect">
            <a:avLst/>
          </a:prstGeom>
          <a:noFill/>
        </p:spPr>
        <p:txBody>
          <a:bodyPr wrap="square" rtlCol="0">
            <a:spAutoFit/>
          </a:bodyPr>
          <a:lstStyle/>
          <a:p>
            <a:r>
              <a:rPr lang="fr-FR" sz="800" b="1" dirty="0" err="1"/>
              <a:t>Wastewater</a:t>
            </a:r>
            <a:r>
              <a:rPr lang="fr-FR" sz="800" b="1" dirty="0"/>
              <a:t> </a:t>
            </a:r>
            <a:r>
              <a:rPr lang="fr-FR" sz="800" dirty="0"/>
              <a:t>(100% not </a:t>
            </a:r>
            <a:r>
              <a:rPr lang="fr-FR" sz="800" dirty="0" err="1"/>
              <a:t>treated</a:t>
            </a:r>
            <a:r>
              <a:rPr lang="fr-FR" sz="800" dirty="0"/>
              <a:t>)</a:t>
            </a:r>
          </a:p>
        </p:txBody>
      </p:sp>
      <p:cxnSp>
        <p:nvCxnSpPr>
          <p:cNvPr id="53" name="Connecteur droit 52">
            <a:extLst>
              <a:ext uri="{FF2B5EF4-FFF2-40B4-BE49-F238E27FC236}">
                <a16:creationId xmlns:a16="http://schemas.microsoft.com/office/drawing/2014/main" id="{71783C5B-FFBE-C4A7-90CB-E0EA6AC94FB2}"/>
              </a:ext>
            </a:extLst>
          </p:cNvPr>
          <p:cNvCxnSpPr>
            <a:cxnSpLocks/>
            <a:stCxn id="5" idx="2"/>
          </p:cNvCxnSpPr>
          <p:nvPr/>
        </p:nvCxnSpPr>
        <p:spPr>
          <a:xfrm>
            <a:off x="8340056" y="1373357"/>
            <a:ext cx="0" cy="732280"/>
          </a:xfrm>
          <a:prstGeom prst="line">
            <a:avLst/>
          </a:prstGeom>
        </p:spPr>
        <p:style>
          <a:lnRef idx="1">
            <a:schemeClr val="dk1"/>
          </a:lnRef>
          <a:fillRef idx="0">
            <a:schemeClr val="dk1"/>
          </a:fillRef>
          <a:effectRef idx="0">
            <a:schemeClr val="dk1"/>
          </a:effectRef>
          <a:fontRef idx="minor">
            <a:schemeClr val="tx1"/>
          </a:fontRef>
        </p:style>
      </p:cxnSp>
      <p:cxnSp>
        <p:nvCxnSpPr>
          <p:cNvPr id="58" name="Connecteur droit avec flèche 57">
            <a:extLst>
              <a:ext uri="{FF2B5EF4-FFF2-40B4-BE49-F238E27FC236}">
                <a16:creationId xmlns:a16="http://schemas.microsoft.com/office/drawing/2014/main" id="{0691205C-D6E8-BAA7-1C6D-73819C25FAE9}"/>
              </a:ext>
            </a:extLst>
          </p:cNvPr>
          <p:cNvCxnSpPr>
            <a:cxnSpLocks/>
            <a:stCxn id="66" idx="2"/>
          </p:cNvCxnSpPr>
          <p:nvPr/>
        </p:nvCxnSpPr>
        <p:spPr>
          <a:xfrm flipH="1">
            <a:off x="6400859" y="2065298"/>
            <a:ext cx="1140843" cy="1151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necteur droit avec flèche 60">
            <a:extLst>
              <a:ext uri="{FF2B5EF4-FFF2-40B4-BE49-F238E27FC236}">
                <a16:creationId xmlns:a16="http://schemas.microsoft.com/office/drawing/2014/main" id="{5FAF7764-268B-C63C-60E6-F33188FCFA59}"/>
              </a:ext>
            </a:extLst>
          </p:cNvPr>
          <p:cNvCxnSpPr>
            <a:cxnSpLocks/>
            <a:stCxn id="66" idx="2"/>
            <a:endCxn id="19" idx="1"/>
          </p:cNvCxnSpPr>
          <p:nvPr/>
        </p:nvCxnSpPr>
        <p:spPr>
          <a:xfrm>
            <a:off x="7541702" y="2065298"/>
            <a:ext cx="1788255" cy="1348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ZoneTexte 65">
            <a:extLst>
              <a:ext uri="{FF2B5EF4-FFF2-40B4-BE49-F238E27FC236}">
                <a16:creationId xmlns:a16="http://schemas.microsoft.com/office/drawing/2014/main" id="{405E4D5F-9D1D-DFE2-2C76-0CFF42CEF116}"/>
              </a:ext>
            </a:extLst>
          </p:cNvPr>
          <p:cNvSpPr txBox="1"/>
          <p:nvPr/>
        </p:nvSpPr>
        <p:spPr>
          <a:xfrm>
            <a:off x="6775495" y="1849854"/>
            <a:ext cx="1532414" cy="215444"/>
          </a:xfrm>
          <a:prstGeom prst="rect">
            <a:avLst/>
          </a:prstGeom>
          <a:noFill/>
        </p:spPr>
        <p:txBody>
          <a:bodyPr wrap="square" rtlCol="0">
            <a:spAutoFit/>
          </a:bodyPr>
          <a:lstStyle/>
          <a:p>
            <a:pPr algn="r"/>
            <a:r>
              <a:rPr lang="fr-FR" sz="800" b="1" dirty="0"/>
              <a:t>50% in </a:t>
            </a:r>
            <a:r>
              <a:rPr lang="fr-FR" sz="800" b="1" dirty="0" err="1"/>
              <a:t>canals</a:t>
            </a:r>
            <a:r>
              <a:rPr lang="fr-FR" sz="800" b="1" dirty="0"/>
              <a:t>/ 50% in </a:t>
            </a:r>
            <a:r>
              <a:rPr lang="fr-FR" sz="800" b="1" dirty="0" err="1"/>
              <a:t>field</a:t>
            </a:r>
            <a:endParaRPr lang="fr-FR" sz="800" dirty="0"/>
          </a:p>
        </p:txBody>
      </p:sp>
      <p:sp>
        <p:nvSpPr>
          <p:cNvPr id="69" name="ZoneTexte 68">
            <a:extLst>
              <a:ext uri="{FF2B5EF4-FFF2-40B4-BE49-F238E27FC236}">
                <a16:creationId xmlns:a16="http://schemas.microsoft.com/office/drawing/2014/main" id="{EDD48EF3-1BE1-45E3-ED23-94C571C0EB01}"/>
              </a:ext>
            </a:extLst>
          </p:cNvPr>
          <p:cNvSpPr txBox="1"/>
          <p:nvPr/>
        </p:nvSpPr>
        <p:spPr>
          <a:xfrm>
            <a:off x="8345656" y="1890194"/>
            <a:ext cx="1312940" cy="215444"/>
          </a:xfrm>
          <a:prstGeom prst="rect">
            <a:avLst/>
          </a:prstGeom>
          <a:noFill/>
        </p:spPr>
        <p:txBody>
          <a:bodyPr wrap="square" rtlCol="0">
            <a:spAutoFit/>
          </a:bodyPr>
          <a:lstStyle/>
          <a:p>
            <a:pPr algn="r"/>
            <a:r>
              <a:rPr lang="fr-FR" sz="800" b="1" dirty="0"/>
              <a:t>50% in </a:t>
            </a:r>
            <a:r>
              <a:rPr lang="fr-FR" sz="800" b="1" dirty="0" err="1"/>
              <a:t>canals</a:t>
            </a:r>
            <a:r>
              <a:rPr lang="fr-FR" sz="800" b="1" dirty="0"/>
              <a:t>/ 50% in </a:t>
            </a:r>
            <a:r>
              <a:rPr lang="fr-FR" sz="800" b="1" dirty="0" err="1"/>
              <a:t>field</a:t>
            </a:r>
            <a:endParaRPr lang="fr-FR" sz="800" dirty="0"/>
          </a:p>
        </p:txBody>
      </p:sp>
      <p:cxnSp>
        <p:nvCxnSpPr>
          <p:cNvPr id="70" name="Connecteur droit avec flèche 69">
            <a:extLst>
              <a:ext uri="{FF2B5EF4-FFF2-40B4-BE49-F238E27FC236}">
                <a16:creationId xmlns:a16="http://schemas.microsoft.com/office/drawing/2014/main" id="{A3809DE6-B975-A3C6-7DDA-AF50A39A5CE3}"/>
              </a:ext>
            </a:extLst>
          </p:cNvPr>
          <p:cNvCxnSpPr>
            <a:cxnSpLocks/>
            <a:stCxn id="69" idx="2"/>
            <a:endCxn id="19" idx="0"/>
          </p:cNvCxnSpPr>
          <p:nvPr/>
        </p:nvCxnSpPr>
        <p:spPr>
          <a:xfrm>
            <a:off x="9002126" y="2105638"/>
            <a:ext cx="982172" cy="1103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Connecteur : en arc 73">
            <a:extLst>
              <a:ext uri="{FF2B5EF4-FFF2-40B4-BE49-F238E27FC236}">
                <a16:creationId xmlns:a16="http://schemas.microsoft.com/office/drawing/2014/main" id="{B7E195B4-83A2-9032-EEEC-6F44EB2A4535}"/>
              </a:ext>
            </a:extLst>
          </p:cNvPr>
          <p:cNvCxnSpPr>
            <a:cxnSpLocks/>
            <a:stCxn id="69" idx="2"/>
            <a:endCxn id="18" idx="3"/>
          </p:cNvCxnSpPr>
          <p:nvPr/>
        </p:nvCxnSpPr>
        <p:spPr>
          <a:xfrm rot="5400000">
            <a:off x="7214553" y="1641427"/>
            <a:ext cx="1323362" cy="225178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ZoneTexte 76">
            <a:extLst>
              <a:ext uri="{FF2B5EF4-FFF2-40B4-BE49-F238E27FC236}">
                <a16:creationId xmlns:a16="http://schemas.microsoft.com/office/drawing/2014/main" id="{ABF7BB46-4944-6F3A-4CBF-728473221B70}"/>
              </a:ext>
            </a:extLst>
          </p:cNvPr>
          <p:cNvSpPr txBox="1"/>
          <p:nvPr/>
        </p:nvSpPr>
        <p:spPr>
          <a:xfrm>
            <a:off x="10638639" y="3183034"/>
            <a:ext cx="1441506" cy="461665"/>
          </a:xfrm>
          <a:prstGeom prst="rect">
            <a:avLst/>
          </a:prstGeom>
          <a:noFill/>
        </p:spPr>
        <p:txBody>
          <a:bodyPr wrap="square" rtlCol="0">
            <a:spAutoFit/>
          </a:bodyPr>
          <a:lstStyle/>
          <a:p>
            <a:r>
              <a:rPr lang="fr-FR" sz="800" i="1" dirty="0" err="1"/>
              <a:t>They</a:t>
            </a:r>
            <a:r>
              <a:rPr lang="fr-FR" sz="800" i="1" dirty="0"/>
              <a:t> are at 60% </a:t>
            </a:r>
            <a:r>
              <a:rPr lang="fr-FR" sz="800" i="1" dirty="0" err="1"/>
              <a:t>productivity</a:t>
            </a:r>
            <a:r>
              <a:rPr lang="fr-FR" sz="800" i="1" dirty="0"/>
              <a:t> </a:t>
            </a:r>
            <a:r>
              <a:rPr lang="fr-FR" sz="800" i="1" dirty="0" err="1"/>
              <a:t>during</a:t>
            </a:r>
            <a:r>
              <a:rPr lang="fr-FR" sz="800" i="1" dirty="0"/>
              <a:t> the initial state of the model</a:t>
            </a:r>
          </a:p>
        </p:txBody>
      </p:sp>
      <p:cxnSp>
        <p:nvCxnSpPr>
          <p:cNvPr id="84" name="Connecteur droit 83">
            <a:extLst>
              <a:ext uri="{FF2B5EF4-FFF2-40B4-BE49-F238E27FC236}">
                <a16:creationId xmlns:a16="http://schemas.microsoft.com/office/drawing/2014/main" id="{2A4C0ECF-E50F-6833-4989-B308E8548268}"/>
              </a:ext>
            </a:extLst>
          </p:cNvPr>
          <p:cNvCxnSpPr>
            <a:cxnSpLocks/>
          </p:cNvCxnSpPr>
          <p:nvPr/>
        </p:nvCxnSpPr>
        <p:spPr>
          <a:xfrm>
            <a:off x="9984298" y="3618179"/>
            <a:ext cx="0" cy="1477696"/>
          </a:xfrm>
          <a:prstGeom prst="line">
            <a:avLst/>
          </a:prstGeom>
        </p:spPr>
        <p:style>
          <a:lnRef idx="1">
            <a:schemeClr val="dk1"/>
          </a:lnRef>
          <a:fillRef idx="0">
            <a:schemeClr val="dk1"/>
          </a:fillRef>
          <a:effectRef idx="0">
            <a:schemeClr val="dk1"/>
          </a:effectRef>
          <a:fontRef idx="minor">
            <a:schemeClr val="tx1"/>
          </a:fontRef>
        </p:style>
      </p:cxnSp>
      <p:sp>
        <p:nvSpPr>
          <p:cNvPr id="85" name="ZoneTexte 84">
            <a:extLst>
              <a:ext uri="{FF2B5EF4-FFF2-40B4-BE49-F238E27FC236}">
                <a16:creationId xmlns:a16="http://schemas.microsoft.com/office/drawing/2014/main" id="{E6AD2D83-083D-8925-1EE2-224FECA15608}"/>
              </a:ext>
            </a:extLst>
          </p:cNvPr>
          <p:cNvSpPr txBox="1"/>
          <p:nvPr/>
        </p:nvSpPr>
        <p:spPr>
          <a:xfrm>
            <a:off x="9023793" y="3707291"/>
            <a:ext cx="924169" cy="338554"/>
          </a:xfrm>
          <a:prstGeom prst="rect">
            <a:avLst/>
          </a:prstGeom>
          <a:noFill/>
        </p:spPr>
        <p:txBody>
          <a:bodyPr wrap="square" rtlCol="0">
            <a:spAutoFit/>
          </a:bodyPr>
          <a:lstStyle/>
          <a:p>
            <a:pPr algn="r"/>
            <a:r>
              <a:rPr lang="fr-FR" sz="800" b="1" dirty="0"/>
              <a:t>Solid </a:t>
            </a:r>
            <a:r>
              <a:rPr lang="fr-FR" sz="800" b="1" dirty="0" err="1"/>
              <a:t>waste</a:t>
            </a:r>
            <a:endParaRPr lang="fr-FR" sz="800" b="1" dirty="0"/>
          </a:p>
          <a:p>
            <a:pPr algn="r"/>
            <a:r>
              <a:rPr lang="fr-FR" sz="800" dirty="0"/>
              <a:t>25 kg/</a:t>
            </a:r>
            <a:r>
              <a:rPr lang="fr-FR" sz="800" dirty="0" err="1"/>
              <a:t>field</a:t>
            </a:r>
            <a:r>
              <a:rPr lang="fr-FR" sz="800" dirty="0"/>
              <a:t>/</a:t>
            </a:r>
            <a:r>
              <a:rPr lang="fr-FR" sz="800" dirty="0" err="1"/>
              <a:t>year</a:t>
            </a:r>
            <a:endParaRPr lang="fr-FR" sz="800" dirty="0"/>
          </a:p>
        </p:txBody>
      </p:sp>
      <p:sp>
        <p:nvSpPr>
          <p:cNvPr id="86" name="ZoneTexte 85">
            <a:extLst>
              <a:ext uri="{FF2B5EF4-FFF2-40B4-BE49-F238E27FC236}">
                <a16:creationId xmlns:a16="http://schemas.microsoft.com/office/drawing/2014/main" id="{6BF611B4-1DAF-ABFF-8F07-0F738AC594FA}"/>
              </a:ext>
            </a:extLst>
          </p:cNvPr>
          <p:cNvSpPr txBox="1"/>
          <p:nvPr/>
        </p:nvSpPr>
        <p:spPr>
          <a:xfrm>
            <a:off x="10020636" y="3707291"/>
            <a:ext cx="952162" cy="338554"/>
          </a:xfrm>
          <a:prstGeom prst="rect">
            <a:avLst/>
          </a:prstGeom>
          <a:noFill/>
        </p:spPr>
        <p:txBody>
          <a:bodyPr wrap="square" rtlCol="0">
            <a:spAutoFit/>
          </a:bodyPr>
          <a:lstStyle/>
          <a:p>
            <a:r>
              <a:rPr lang="fr-FR" sz="800" b="1" dirty="0"/>
              <a:t>Waste water</a:t>
            </a:r>
          </a:p>
          <a:p>
            <a:r>
              <a:rPr lang="fr-FR" sz="800" dirty="0"/>
              <a:t>15 000L/</a:t>
            </a:r>
            <a:r>
              <a:rPr lang="fr-FR" sz="800" dirty="0" err="1"/>
              <a:t>field</a:t>
            </a:r>
            <a:r>
              <a:rPr lang="fr-FR" sz="800" dirty="0"/>
              <a:t>/</a:t>
            </a:r>
            <a:r>
              <a:rPr lang="fr-FR" sz="800" dirty="0" err="1"/>
              <a:t>year</a:t>
            </a:r>
            <a:endParaRPr lang="fr-FR" sz="800" dirty="0"/>
          </a:p>
        </p:txBody>
      </p:sp>
      <p:sp>
        <p:nvSpPr>
          <p:cNvPr id="89" name="ZoneTexte 88">
            <a:extLst>
              <a:ext uri="{FF2B5EF4-FFF2-40B4-BE49-F238E27FC236}">
                <a16:creationId xmlns:a16="http://schemas.microsoft.com/office/drawing/2014/main" id="{06450BC2-F51A-5DD3-0A4D-B933B091A0FC}"/>
              </a:ext>
            </a:extLst>
          </p:cNvPr>
          <p:cNvSpPr txBox="1"/>
          <p:nvPr/>
        </p:nvSpPr>
        <p:spPr>
          <a:xfrm>
            <a:off x="8200593" y="4357027"/>
            <a:ext cx="1788255" cy="1323439"/>
          </a:xfrm>
          <a:prstGeom prst="rect">
            <a:avLst/>
          </a:prstGeom>
          <a:noFill/>
        </p:spPr>
        <p:txBody>
          <a:bodyPr wrap="square" rtlCol="0">
            <a:spAutoFit/>
          </a:bodyPr>
          <a:lstStyle/>
          <a:p>
            <a:pPr algn="r"/>
            <a:r>
              <a:rPr lang="fr-FR" sz="800" i="1" dirty="0"/>
              <a:t>If </a:t>
            </a:r>
            <a:r>
              <a:rPr lang="fr-FR" sz="800" i="1" dirty="0" err="1"/>
              <a:t>too</a:t>
            </a:r>
            <a:r>
              <a:rPr lang="fr-FR" sz="800" i="1" dirty="0"/>
              <a:t> </a:t>
            </a:r>
            <a:r>
              <a:rPr lang="fr-FR" sz="800" i="1" dirty="0" err="1"/>
              <a:t>much</a:t>
            </a:r>
            <a:r>
              <a:rPr lang="fr-FR" sz="800" i="1" dirty="0"/>
              <a:t> </a:t>
            </a:r>
            <a:r>
              <a:rPr lang="fr-FR" sz="800" i="1" dirty="0" err="1"/>
              <a:t>solid</a:t>
            </a:r>
            <a:r>
              <a:rPr lang="fr-FR" sz="800" i="1" dirty="0"/>
              <a:t> </a:t>
            </a:r>
            <a:r>
              <a:rPr lang="fr-FR" sz="800" i="1" dirty="0" err="1"/>
              <a:t>waste</a:t>
            </a:r>
            <a:r>
              <a:rPr lang="fr-FR" sz="800" i="1" dirty="0"/>
              <a:t> (</a:t>
            </a:r>
            <a:r>
              <a:rPr lang="fr-FR" sz="800" i="1" dirty="0" err="1"/>
              <a:t>above</a:t>
            </a:r>
            <a:r>
              <a:rPr lang="fr-FR" sz="800" i="1" dirty="0"/>
              <a:t> a certain point), production of the </a:t>
            </a:r>
            <a:r>
              <a:rPr lang="fr-FR" sz="800" i="1" dirty="0" err="1"/>
              <a:t>village’s</a:t>
            </a:r>
            <a:r>
              <a:rPr lang="fr-FR" sz="800" i="1" dirty="0"/>
              <a:t> </a:t>
            </a:r>
            <a:r>
              <a:rPr lang="fr-FR" sz="800" i="1" dirty="0" err="1"/>
              <a:t>field</a:t>
            </a:r>
            <a:r>
              <a:rPr lang="fr-FR" sz="800" i="1" dirty="0"/>
              <a:t> </a:t>
            </a:r>
            <a:r>
              <a:rPr lang="fr-FR" sz="800" i="1" dirty="0" err="1"/>
              <a:t>decreases</a:t>
            </a:r>
            <a:r>
              <a:rPr lang="fr-FR" sz="800" i="1" dirty="0"/>
              <a:t> by 5% </a:t>
            </a:r>
            <a:r>
              <a:rPr lang="fr-FR" sz="800" i="1" dirty="0" err="1"/>
              <a:t>each</a:t>
            </a:r>
            <a:r>
              <a:rPr lang="fr-FR" sz="800" i="1" dirty="0"/>
              <a:t> </a:t>
            </a:r>
            <a:r>
              <a:rPr lang="fr-FR" sz="800" i="1" dirty="0" err="1"/>
              <a:t>consecutive</a:t>
            </a:r>
            <a:r>
              <a:rPr lang="fr-FR" sz="800" i="1" dirty="0"/>
              <a:t> </a:t>
            </a:r>
            <a:r>
              <a:rPr lang="fr-FR" sz="800" i="1" dirty="0" err="1"/>
              <a:t>year</a:t>
            </a:r>
            <a:r>
              <a:rPr lang="fr-FR" sz="800" i="1" dirty="0"/>
              <a:t> </a:t>
            </a:r>
            <a:r>
              <a:rPr lang="fr-FR" sz="800" i="1" dirty="0" err="1"/>
              <a:t>that</a:t>
            </a:r>
            <a:r>
              <a:rPr lang="fr-FR" sz="800" i="1" dirty="0"/>
              <a:t> are </a:t>
            </a:r>
            <a:r>
              <a:rPr lang="fr-FR" sz="800" i="1" dirty="0" err="1"/>
              <a:t>too</a:t>
            </a:r>
            <a:r>
              <a:rPr lang="fr-FR" sz="800" i="1" dirty="0"/>
              <a:t> </a:t>
            </a:r>
            <a:r>
              <a:rPr lang="fr-FR" sz="800" i="1" dirty="0" err="1"/>
              <a:t>polluted</a:t>
            </a:r>
            <a:endParaRPr lang="fr-FR" sz="800" i="1" dirty="0"/>
          </a:p>
          <a:p>
            <a:pPr algn="r"/>
            <a:endParaRPr lang="fr-FR" sz="800" i="1" dirty="0"/>
          </a:p>
          <a:p>
            <a:pPr algn="r"/>
            <a:r>
              <a:rPr lang="fr-FR" sz="800" b="1" dirty="0">
                <a:solidFill>
                  <a:srgbClr val="FF0000"/>
                </a:solidFill>
              </a:rPr>
              <a:t>Patrick: un peu compliqué, j’ai fait plus simple: plus il y a de </a:t>
            </a:r>
            <a:r>
              <a:rPr lang="fr-FR" sz="800" b="1" dirty="0" err="1">
                <a:solidFill>
                  <a:srgbClr val="FF0000"/>
                </a:solidFill>
              </a:rPr>
              <a:t>ground</a:t>
            </a:r>
            <a:r>
              <a:rPr lang="fr-FR" sz="800" b="1" dirty="0">
                <a:solidFill>
                  <a:srgbClr val="FF0000"/>
                </a:solidFill>
              </a:rPr>
              <a:t> pollution sur les cellules sur </a:t>
            </a:r>
            <a:r>
              <a:rPr lang="fr-FR" sz="800" b="1" dirty="0" err="1">
                <a:solidFill>
                  <a:srgbClr val="FF0000"/>
                </a:solidFill>
              </a:rPr>
              <a:t>lequelles</a:t>
            </a:r>
            <a:r>
              <a:rPr lang="fr-FR" sz="800" b="1" dirty="0">
                <a:solidFill>
                  <a:srgbClr val="FF0000"/>
                </a:solidFill>
              </a:rPr>
              <a:t> se trouve le </a:t>
            </a:r>
            <a:r>
              <a:rPr lang="fr-FR" sz="800" b="1" dirty="0" err="1">
                <a:solidFill>
                  <a:srgbClr val="FF0000"/>
                </a:solidFill>
              </a:rPr>
              <a:t>field</a:t>
            </a:r>
            <a:r>
              <a:rPr lang="fr-FR" sz="800" b="1" dirty="0">
                <a:solidFill>
                  <a:srgbClr val="FF0000"/>
                </a:solidFill>
              </a:rPr>
              <a:t>, plus cela décrémente la production</a:t>
            </a:r>
            <a:endParaRPr lang="fr-FR" sz="800" i="1" dirty="0"/>
          </a:p>
        </p:txBody>
      </p:sp>
      <p:sp>
        <p:nvSpPr>
          <p:cNvPr id="91" name="ZoneTexte 90">
            <a:extLst>
              <a:ext uri="{FF2B5EF4-FFF2-40B4-BE49-F238E27FC236}">
                <a16:creationId xmlns:a16="http://schemas.microsoft.com/office/drawing/2014/main" id="{B5D3CED1-080A-DF7A-39C4-50D489D116F7}"/>
              </a:ext>
            </a:extLst>
          </p:cNvPr>
          <p:cNvSpPr txBox="1"/>
          <p:nvPr/>
        </p:nvSpPr>
        <p:spPr>
          <a:xfrm>
            <a:off x="9984298" y="4357235"/>
            <a:ext cx="1788255" cy="1815882"/>
          </a:xfrm>
          <a:prstGeom prst="rect">
            <a:avLst/>
          </a:prstGeom>
          <a:noFill/>
        </p:spPr>
        <p:txBody>
          <a:bodyPr wrap="square" rtlCol="0">
            <a:spAutoFit/>
          </a:bodyPr>
          <a:lstStyle/>
          <a:p>
            <a:r>
              <a:rPr lang="fr-FR" sz="800" i="1" dirty="0"/>
              <a:t>If pesticides are </a:t>
            </a:r>
            <a:r>
              <a:rPr lang="fr-FR" sz="800" i="1" dirty="0" err="1"/>
              <a:t>sprayed</a:t>
            </a:r>
            <a:r>
              <a:rPr lang="fr-FR" sz="800" i="1" dirty="0"/>
              <a:t>, </a:t>
            </a:r>
            <a:r>
              <a:rPr lang="fr-FR" sz="800" i="1" dirty="0" err="1"/>
              <a:t>increase</a:t>
            </a:r>
            <a:r>
              <a:rPr lang="fr-FR" sz="800" i="1" dirty="0"/>
              <a:t> the pollution </a:t>
            </a:r>
            <a:r>
              <a:rPr lang="fr-FR" sz="800" i="1" dirty="0" err="1"/>
              <a:t>downstream</a:t>
            </a:r>
            <a:r>
              <a:rPr lang="fr-FR" sz="800" i="1" dirty="0"/>
              <a:t> by 25%</a:t>
            </a:r>
          </a:p>
          <a:p>
            <a:endParaRPr lang="fr-FR" sz="800" i="1" dirty="0"/>
          </a:p>
          <a:p>
            <a:r>
              <a:rPr lang="fr-FR" sz="800" b="1" dirty="0">
                <a:solidFill>
                  <a:srgbClr val="FF0000"/>
                </a:solidFill>
              </a:rPr>
              <a:t>Patrick: pas sur de ce que cela veut dire. Ce que j’ai fait, c’est qu’un champ va avoir un niveau de pollution de l’eau résultant des pratiques qui va affecter le canal le plus proche et les cellules sur lesquelles se trouve le champ</a:t>
            </a:r>
            <a:endParaRPr lang="fr-FR" sz="800" i="1" dirty="0"/>
          </a:p>
          <a:p>
            <a:endParaRPr lang="fr-FR" sz="800" i="1" dirty="0"/>
          </a:p>
          <a:p>
            <a:endParaRPr lang="fr-FR" sz="800" i="1" dirty="0"/>
          </a:p>
          <a:p>
            <a:endParaRPr lang="fr-FR" sz="800" i="1" dirty="0"/>
          </a:p>
          <a:p>
            <a:endParaRPr lang="fr-FR" sz="800" i="1" dirty="0"/>
          </a:p>
        </p:txBody>
      </p:sp>
      <p:sp>
        <p:nvSpPr>
          <p:cNvPr id="92" name="ZoneTexte 91">
            <a:extLst>
              <a:ext uri="{FF2B5EF4-FFF2-40B4-BE49-F238E27FC236}">
                <a16:creationId xmlns:a16="http://schemas.microsoft.com/office/drawing/2014/main" id="{77D9825A-C5DB-AA83-5267-FA7BDF9227D2}"/>
              </a:ext>
            </a:extLst>
          </p:cNvPr>
          <p:cNvSpPr txBox="1"/>
          <p:nvPr/>
        </p:nvSpPr>
        <p:spPr>
          <a:xfrm>
            <a:off x="4781717" y="185644"/>
            <a:ext cx="3003273" cy="369332"/>
          </a:xfrm>
          <a:prstGeom prst="rect">
            <a:avLst/>
          </a:prstGeom>
          <a:noFill/>
        </p:spPr>
        <p:txBody>
          <a:bodyPr wrap="square" rtlCol="0">
            <a:spAutoFit/>
          </a:bodyPr>
          <a:lstStyle/>
          <a:p>
            <a:r>
              <a:rPr lang="fr-FR" b="1" i="1" u="sng" dirty="0"/>
              <a:t>INITIAL STATE OF THE SYSTEM</a:t>
            </a:r>
          </a:p>
        </p:txBody>
      </p:sp>
    </p:spTree>
    <p:extLst>
      <p:ext uri="{BB962C8B-B14F-4D97-AF65-F5344CB8AC3E}">
        <p14:creationId xmlns:p14="http://schemas.microsoft.com/office/powerpoint/2010/main" val="248854825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900</TotalTime>
  <Words>387</Words>
  <Application>Microsoft Office PowerPoint</Application>
  <PresentationFormat>Grand écran</PresentationFormat>
  <Paragraphs>48</Paragraphs>
  <Slides>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Calibri Light</vt:lpstr>
      <vt:lpstr>Thème Office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leo bire</dc:creator>
  <cp:lastModifiedBy>leo bire</cp:lastModifiedBy>
  <cp:revision>6</cp:revision>
  <dcterms:created xsi:type="dcterms:W3CDTF">2022-05-06T07:16:05Z</dcterms:created>
  <dcterms:modified xsi:type="dcterms:W3CDTF">2022-05-13T03:11:23Z</dcterms:modified>
</cp:coreProperties>
</file>