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7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5EBA4-27B9-3E59-8F8D-31D1601DF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Ecogame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8B6EBC-5405-697C-1AA8-0C0E77D15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Unfolding</a:t>
            </a:r>
            <a:r>
              <a:rPr lang="fr-FR" dirty="0"/>
              <a:t> and </a:t>
            </a:r>
            <a:r>
              <a:rPr lang="fr-FR" dirty="0" err="1"/>
              <a:t>rules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987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65CCF-1CC7-0D33-2234-DE43225D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3129"/>
            <a:ext cx="9601200" cy="773884"/>
          </a:xfrm>
        </p:spPr>
        <p:txBody>
          <a:bodyPr/>
          <a:lstStyle/>
          <a:p>
            <a:r>
              <a:rPr lang="fr-FR" dirty="0" err="1"/>
              <a:t>Maps</a:t>
            </a:r>
            <a:r>
              <a:rPr lang="fr-FR" dirty="0"/>
              <a:t> and displays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9810E-CF30-D3BC-9C75-12F3951E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57013"/>
            <a:ext cx="9601200" cy="847287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The </a:t>
            </a:r>
            <a:r>
              <a:rPr lang="fr-FR" dirty="0" err="1"/>
              <a:t>players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have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pieces</a:t>
            </a:r>
            <a:r>
              <a:rPr lang="fr-FR" dirty="0"/>
              <a:t> of information to guide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/>
              <a:t>First,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have </a:t>
            </a:r>
            <a:r>
              <a:rPr lang="fr-FR" dirty="0" err="1"/>
              <a:t>access</a:t>
            </a:r>
            <a:r>
              <a:rPr lang="fr-FR" dirty="0"/>
              <a:t> to the pollution and production of </a:t>
            </a:r>
            <a:r>
              <a:rPr lang="fr-FR" dirty="0" err="1"/>
              <a:t>each</a:t>
            </a:r>
            <a:r>
              <a:rPr lang="fr-FR" dirty="0"/>
              <a:t> village (</a:t>
            </a:r>
            <a:r>
              <a:rPr lang="fr-FR" dirty="0" err="1"/>
              <a:t>individual</a:t>
            </a:r>
            <a:r>
              <a:rPr lang="fr-FR" dirty="0"/>
              <a:t> </a:t>
            </a:r>
            <a:r>
              <a:rPr lang="fr-FR" dirty="0" err="1"/>
              <a:t>indicators</a:t>
            </a:r>
            <a:r>
              <a:rPr lang="fr-FR" dirty="0"/>
              <a:t>) and of the commune (global </a:t>
            </a:r>
            <a:r>
              <a:rPr lang="fr-FR" dirty="0" err="1"/>
              <a:t>indicators</a:t>
            </a:r>
            <a:r>
              <a:rPr lang="fr-FR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A8131E-9E43-F295-6898-EDCBF244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58" y="1957515"/>
            <a:ext cx="9338084" cy="46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65CCF-1CC7-0D33-2234-DE43225D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3129"/>
            <a:ext cx="9601200" cy="773884"/>
          </a:xfrm>
        </p:spPr>
        <p:txBody>
          <a:bodyPr/>
          <a:lstStyle/>
          <a:p>
            <a:r>
              <a:rPr lang="fr-FR" dirty="0" err="1"/>
              <a:t>Maps</a:t>
            </a:r>
            <a:r>
              <a:rPr lang="fr-FR" dirty="0"/>
              <a:t> and displays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9810E-CF30-D3BC-9C75-12F3951E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65" y="1627465"/>
            <a:ext cx="10414932" cy="4508383"/>
          </a:xfrm>
        </p:spPr>
        <p:txBody>
          <a:bodyPr/>
          <a:lstStyle/>
          <a:p>
            <a:r>
              <a:rPr lang="fr-FR" dirty="0"/>
              <a:t>Second, the </a:t>
            </a:r>
            <a:r>
              <a:rPr lang="fr-FR" dirty="0" err="1"/>
              <a:t>players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navigate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representation</a:t>
            </a:r>
            <a:r>
              <a:rPr lang="fr-FR" dirty="0"/>
              <a:t> of the </a:t>
            </a:r>
            <a:r>
              <a:rPr lang="fr-FR" dirty="0" err="1"/>
              <a:t>territory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4 </a:t>
            </a:r>
            <a:r>
              <a:rPr lang="fr-FR" dirty="0" err="1"/>
              <a:t>maps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Global pollution location </a:t>
            </a:r>
          </a:p>
          <a:p>
            <a:pPr lvl="1"/>
            <a:r>
              <a:rPr lang="fr-FR" dirty="0"/>
              <a:t>Solid </a:t>
            </a:r>
            <a:r>
              <a:rPr lang="fr-FR" dirty="0" err="1"/>
              <a:t>waste</a:t>
            </a:r>
            <a:r>
              <a:rPr lang="fr-FR" dirty="0"/>
              <a:t> pollution </a:t>
            </a:r>
          </a:p>
          <a:p>
            <a:pPr lvl="1"/>
            <a:r>
              <a:rPr lang="fr-FR" dirty="0" err="1"/>
              <a:t>Canals</a:t>
            </a:r>
            <a:r>
              <a:rPr lang="fr-FR" dirty="0"/>
              <a:t> pollution </a:t>
            </a:r>
          </a:p>
          <a:p>
            <a:pPr lvl="1"/>
            <a:r>
              <a:rPr lang="fr-FR" dirty="0"/>
              <a:t>Production </a:t>
            </a:r>
            <a:r>
              <a:rPr lang="fr-FR" dirty="0" err="1"/>
              <a:t>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50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C66DD-CB42-350C-FE0F-3D55EC7A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1852"/>
            <a:ext cx="9601200" cy="731939"/>
          </a:xfrm>
        </p:spPr>
        <p:txBody>
          <a:bodyPr/>
          <a:lstStyle/>
          <a:p>
            <a:r>
              <a:rPr lang="fr-FR" dirty="0"/>
              <a:t>Game scenario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41EB2-D313-EA93-7DC6-5D3609E4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41571"/>
            <a:ext cx="9601200" cy="4625829"/>
          </a:xfrm>
        </p:spPr>
        <p:txBody>
          <a:bodyPr/>
          <a:lstStyle/>
          <a:p>
            <a:r>
              <a:rPr lang="fr-FR" dirty="0" err="1"/>
              <a:t>EcoGame</a:t>
            </a:r>
            <a:r>
              <a:rPr lang="fr-FR" dirty="0"/>
              <a:t> </a:t>
            </a:r>
            <a:r>
              <a:rPr lang="fr-FR" dirty="0" err="1"/>
              <a:t>puts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in the place of four villages’ </a:t>
            </a:r>
            <a:r>
              <a:rPr lang="fr-FR" dirty="0" err="1"/>
              <a:t>head</a:t>
            </a:r>
            <a:r>
              <a:rPr lang="fr-FR" dirty="0"/>
              <a:t>. You have the </a:t>
            </a:r>
            <a:r>
              <a:rPr lang="fr-FR" dirty="0" err="1"/>
              <a:t>role</a:t>
            </a:r>
            <a:r>
              <a:rPr lang="fr-FR" dirty="0"/>
              <a:t> to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decisions</a:t>
            </a:r>
            <a:r>
              <a:rPr lang="fr-FR" dirty="0"/>
              <a:t> </a:t>
            </a:r>
            <a:r>
              <a:rPr lang="fr-FR" dirty="0" err="1"/>
              <a:t>regarding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village, </a:t>
            </a:r>
            <a:r>
              <a:rPr lang="fr-FR" dirty="0" err="1"/>
              <a:t>especially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to agricultural production and pollution</a:t>
            </a:r>
          </a:p>
          <a:p>
            <a:r>
              <a:rPr lang="fr-FR" dirty="0" err="1"/>
              <a:t>Your</a:t>
            </a:r>
            <a:r>
              <a:rPr lang="fr-FR" dirty="0"/>
              <a:t> four villages are </a:t>
            </a:r>
            <a:r>
              <a:rPr lang="fr-FR" dirty="0" err="1"/>
              <a:t>regrouped</a:t>
            </a:r>
            <a:r>
              <a:rPr lang="fr-FR" dirty="0"/>
              <a:t> in a commune on </a:t>
            </a:r>
            <a:r>
              <a:rPr lang="fr-FR" dirty="0" err="1"/>
              <a:t>which</a:t>
            </a:r>
            <a:r>
              <a:rPr lang="fr-FR" dirty="0"/>
              <a:t> the main </a:t>
            </a:r>
            <a:r>
              <a:rPr lang="fr-FR" dirty="0" err="1"/>
              <a:t>economic</a:t>
            </a:r>
            <a:r>
              <a:rPr lang="fr-FR" dirty="0"/>
              <a:t> </a:t>
            </a:r>
            <a:r>
              <a:rPr lang="fr-FR" dirty="0" err="1"/>
              <a:t>strength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agricultural production</a:t>
            </a:r>
          </a:p>
          <a:p>
            <a:r>
              <a:rPr lang="fr-FR" dirty="0"/>
              <a:t>You are sharing the </a:t>
            </a:r>
            <a:r>
              <a:rPr lang="fr-FR" dirty="0" err="1"/>
              <a:t>territory</a:t>
            </a:r>
            <a:r>
              <a:rPr lang="fr-FR" dirty="0"/>
              <a:t> of an </a:t>
            </a:r>
            <a:r>
              <a:rPr lang="fr-FR" dirty="0" err="1"/>
              <a:t>imaginary</a:t>
            </a:r>
            <a:r>
              <a:rPr lang="fr-FR" dirty="0"/>
              <a:t> commune on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efforts to </a:t>
            </a:r>
            <a:r>
              <a:rPr lang="fr-FR" dirty="0" err="1"/>
              <a:t>meet</a:t>
            </a:r>
            <a:r>
              <a:rPr lang="fr-FR" dirty="0"/>
              <a:t> an </a:t>
            </a:r>
            <a:r>
              <a:rPr lang="fr-FR" dirty="0" err="1"/>
              <a:t>very</a:t>
            </a:r>
            <a:r>
              <a:rPr lang="fr-FR" dirty="0"/>
              <a:t> important agricultural label : </a:t>
            </a:r>
            <a:r>
              <a:rPr lang="fr-FR" dirty="0" err="1"/>
              <a:t>EcoLabel</a:t>
            </a:r>
            <a:endParaRPr lang="fr-FR" dirty="0"/>
          </a:p>
          <a:p>
            <a:r>
              <a:rPr lang="fr-FR" dirty="0"/>
              <a:t>This label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to the commune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criterias</a:t>
            </a:r>
            <a:r>
              <a:rPr lang="fr-FR" dirty="0"/>
              <a:t> are met.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criteria</a:t>
            </a:r>
            <a:r>
              <a:rPr lang="fr-FR" dirty="0"/>
              <a:t> are </a:t>
            </a:r>
            <a:r>
              <a:rPr lang="fr-FR" dirty="0" err="1"/>
              <a:t>evaluated</a:t>
            </a:r>
            <a:r>
              <a:rPr lang="fr-FR" dirty="0"/>
              <a:t> for the </a:t>
            </a:r>
            <a:r>
              <a:rPr lang="fr-FR" dirty="0" err="1"/>
              <a:t>whole</a:t>
            </a:r>
            <a:r>
              <a:rPr lang="fr-FR" dirty="0"/>
              <a:t> commune,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each</a:t>
            </a:r>
            <a:r>
              <a:rPr lang="fr-FR" dirty="0"/>
              <a:t> villages’ </a:t>
            </a:r>
            <a:r>
              <a:rPr lang="fr-FR" dirty="0" err="1"/>
              <a:t>criterias</a:t>
            </a:r>
            <a:endParaRPr lang="fr-FR" dirty="0"/>
          </a:p>
          <a:p>
            <a:r>
              <a:rPr lang="fr-FR" dirty="0" err="1"/>
              <a:t>However</a:t>
            </a:r>
            <a:r>
              <a:rPr lang="fr-FR" dirty="0"/>
              <a:t>, the </a:t>
            </a:r>
            <a:r>
              <a:rPr lang="fr-FR" dirty="0" err="1"/>
              <a:t>requirements</a:t>
            </a:r>
            <a:r>
              <a:rPr lang="fr-FR" dirty="0"/>
              <a:t> to </a:t>
            </a:r>
            <a:r>
              <a:rPr lang="fr-FR" dirty="0" err="1"/>
              <a:t>meet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label’s</a:t>
            </a:r>
            <a:r>
              <a:rPr lang="fr-FR" dirty="0"/>
              <a:t> </a:t>
            </a:r>
            <a:r>
              <a:rPr lang="fr-FR" dirty="0" err="1"/>
              <a:t>criteria</a:t>
            </a:r>
            <a:r>
              <a:rPr lang="fr-FR" dirty="0"/>
              <a:t> are hard :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meet</a:t>
            </a:r>
            <a:r>
              <a:rPr lang="fr-FR" dirty="0"/>
              <a:t> </a:t>
            </a:r>
            <a:r>
              <a:rPr lang="fr-FR" dirty="0" err="1"/>
              <a:t>today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about to lose </a:t>
            </a:r>
            <a:r>
              <a:rPr lang="fr-FR" dirty="0" err="1"/>
              <a:t>this</a:t>
            </a:r>
            <a:r>
              <a:rPr lang="fr-FR" dirty="0"/>
              <a:t> label due to a </a:t>
            </a:r>
            <a:r>
              <a:rPr lang="fr-FR" dirty="0" err="1"/>
              <a:t>decreasing</a:t>
            </a:r>
            <a:r>
              <a:rPr lang="fr-FR" dirty="0"/>
              <a:t> production and an </a:t>
            </a:r>
            <a:r>
              <a:rPr lang="fr-FR" dirty="0" err="1"/>
              <a:t>increasing</a:t>
            </a:r>
            <a:r>
              <a:rPr lang="fr-FR" dirty="0"/>
              <a:t> pollution</a:t>
            </a:r>
          </a:p>
        </p:txBody>
      </p:sp>
    </p:spTree>
    <p:extLst>
      <p:ext uri="{BB962C8B-B14F-4D97-AF65-F5344CB8AC3E}">
        <p14:creationId xmlns:p14="http://schemas.microsoft.com/office/powerpoint/2010/main" val="236115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F3374-0459-9ECA-D3B9-B547F2AB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7050"/>
            <a:ext cx="9601200" cy="723550"/>
          </a:xfrm>
        </p:spPr>
        <p:txBody>
          <a:bodyPr/>
          <a:lstStyle/>
          <a:p>
            <a:r>
              <a:rPr lang="fr-FR" dirty="0"/>
              <a:t>Game settings and </a:t>
            </a:r>
            <a:r>
              <a:rPr lang="fr-FR" dirty="0" err="1"/>
              <a:t>players</a:t>
            </a:r>
            <a:r>
              <a:rPr lang="fr-FR" dirty="0"/>
              <a:t>’ objective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DDACC-D8A6-743D-3C89-986F4AF3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82848"/>
            <a:ext cx="9601200" cy="4684552"/>
          </a:xfrm>
        </p:spPr>
        <p:txBody>
          <a:bodyPr/>
          <a:lstStyle/>
          <a:p>
            <a:r>
              <a:rPr lang="fr-FR" dirty="0"/>
              <a:t>4 – 12 </a:t>
            </a:r>
            <a:r>
              <a:rPr lang="fr-FR" dirty="0" err="1"/>
              <a:t>players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in 4 groups</a:t>
            </a:r>
          </a:p>
          <a:p>
            <a:r>
              <a:rPr lang="fr-FR" dirty="0" err="1"/>
              <a:t>Each</a:t>
            </a:r>
            <a:r>
              <a:rPr lang="fr-FR" dirty="0"/>
              <a:t> group </a:t>
            </a:r>
            <a:r>
              <a:rPr lang="fr-FR" dirty="0" err="1"/>
              <a:t>plays</a:t>
            </a:r>
            <a:r>
              <a:rPr lang="fr-FR" dirty="0"/>
              <a:t> the </a:t>
            </a:r>
            <a:r>
              <a:rPr lang="fr-FR" dirty="0" err="1"/>
              <a:t>role</a:t>
            </a:r>
            <a:r>
              <a:rPr lang="fr-FR" dirty="0"/>
              <a:t> of a village </a:t>
            </a:r>
            <a:r>
              <a:rPr lang="fr-FR" dirty="0" err="1"/>
              <a:t>head</a:t>
            </a: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led</a:t>
            </a:r>
            <a:r>
              <a:rPr lang="fr-FR" dirty="0"/>
              <a:t> in 8 rounds. One round </a:t>
            </a:r>
            <a:r>
              <a:rPr lang="fr-FR" dirty="0" err="1"/>
              <a:t>represents</a:t>
            </a:r>
            <a:r>
              <a:rPr lang="fr-FR" dirty="0"/>
              <a:t> one </a:t>
            </a:r>
            <a:r>
              <a:rPr lang="fr-FR" dirty="0" err="1"/>
              <a:t>year</a:t>
            </a:r>
            <a:r>
              <a:rPr lang="fr-FR" dirty="0"/>
              <a:t> in the </a:t>
            </a:r>
            <a:r>
              <a:rPr lang="fr-FR" dirty="0" err="1"/>
              <a:t>territory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17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56376-A79C-FF69-2BB0-623414FF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8994"/>
            <a:ext cx="9601200" cy="68160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Functionning</a:t>
            </a:r>
            <a:r>
              <a:rPr lang="fr-FR" dirty="0"/>
              <a:t> of the </a:t>
            </a:r>
            <a:r>
              <a:rPr lang="fr-FR" dirty="0" err="1"/>
              <a:t>territory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B1AFA-42B7-5A0D-5863-28D5C0C86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08015"/>
            <a:ext cx="9601200" cy="4659385"/>
          </a:xfrm>
        </p:spPr>
        <p:txBody>
          <a:bodyPr/>
          <a:lstStyle/>
          <a:p>
            <a:r>
              <a:rPr lang="fr-FR" dirty="0"/>
              <a:t>The commune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imaginary</a:t>
            </a:r>
            <a:r>
              <a:rPr lang="fr-FR" dirty="0"/>
              <a:t> </a:t>
            </a:r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in 4 villages. </a:t>
            </a:r>
            <a:r>
              <a:rPr lang="fr-FR" dirty="0" err="1"/>
              <a:t>Each</a:t>
            </a:r>
            <a:r>
              <a:rPr lang="fr-FR" dirty="0"/>
              <a:t> village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led</a:t>
            </a:r>
            <a:r>
              <a:rPr lang="fr-FR" dirty="0"/>
              <a:t> by one group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537102-9004-9E00-7925-0238A393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97" y="2301854"/>
            <a:ext cx="6343805" cy="44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56376-A79C-FF69-2BB0-623414FF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3796"/>
            <a:ext cx="9601200" cy="68160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Functionning</a:t>
            </a:r>
            <a:r>
              <a:rPr lang="fr-FR" dirty="0"/>
              <a:t> of the </a:t>
            </a:r>
            <a:r>
              <a:rPr lang="fr-FR" dirty="0" err="1"/>
              <a:t>territory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FD9254-8F74-0618-30E5-2C824FF00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291905"/>
            <a:ext cx="9072694" cy="494950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territory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by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entities</a:t>
            </a:r>
            <a:r>
              <a:rPr lang="fr-FR" dirty="0"/>
              <a:t>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03969C-AF76-C3B7-029D-49A0FF4CB43F}"/>
              </a:ext>
            </a:extLst>
          </p:cNvPr>
          <p:cNvSpPr txBox="1"/>
          <p:nvPr/>
        </p:nvSpPr>
        <p:spPr>
          <a:xfrm>
            <a:off x="1652632" y="3937401"/>
            <a:ext cx="2447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Fields</a:t>
            </a:r>
          </a:p>
          <a:p>
            <a:pPr algn="ctr"/>
            <a:r>
              <a:rPr lang="fr-FR" sz="1400" i="1" dirty="0"/>
              <a:t>(</a:t>
            </a:r>
            <a:r>
              <a:rPr lang="fr-FR" sz="1400" i="1" dirty="0" err="1"/>
              <a:t>yellow</a:t>
            </a:r>
            <a:r>
              <a:rPr lang="fr-FR" sz="1400" i="1" dirty="0"/>
              <a:t> dot = 1 </a:t>
            </a:r>
            <a:r>
              <a:rPr lang="fr-FR" sz="1400" i="1" dirty="0" err="1"/>
              <a:t>farmer</a:t>
            </a:r>
            <a:r>
              <a:rPr lang="fr-FR" sz="1400" i="1" dirty="0"/>
              <a:t>/</a:t>
            </a:r>
            <a:r>
              <a:rPr lang="fr-FR" sz="1400" i="1" dirty="0" err="1"/>
              <a:t>field</a:t>
            </a:r>
            <a:r>
              <a:rPr lang="fr-FR" sz="1400" i="1" dirty="0"/>
              <a:t>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3E90F8D-762A-D537-1FEC-DB636439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64" y="2236079"/>
            <a:ext cx="3168250" cy="423812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9F261D3-8000-9134-DD5B-BBBC3A712588}"/>
              </a:ext>
            </a:extLst>
          </p:cNvPr>
          <p:cNvSpPr txBox="1"/>
          <p:nvPr/>
        </p:nvSpPr>
        <p:spPr>
          <a:xfrm>
            <a:off x="9074089" y="2700225"/>
            <a:ext cx="270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Local </a:t>
            </a:r>
            <a:r>
              <a:rPr lang="fr-FR" b="1" dirty="0" err="1"/>
              <a:t>landfills</a:t>
            </a:r>
            <a:endParaRPr lang="fr-FR" b="1" dirty="0"/>
          </a:p>
          <a:p>
            <a:pPr algn="ctr"/>
            <a:r>
              <a:rPr lang="fr-FR" sz="1400" i="1" dirty="0"/>
              <a:t>(1 </a:t>
            </a:r>
            <a:r>
              <a:rPr lang="fr-FR" sz="1400" i="1" dirty="0" err="1"/>
              <a:t>little</a:t>
            </a:r>
            <a:r>
              <a:rPr lang="fr-FR" sz="1400" i="1" dirty="0"/>
              <a:t> </a:t>
            </a:r>
            <a:r>
              <a:rPr lang="fr-FR" sz="1400" i="1" dirty="0" err="1"/>
              <a:t>red</a:t>
            </a:r>
            <a:r>
              <a:rPr lang="fr-FR" sz="1400" i="1" dirty="0"/>
              <a:t> </a:t>
            </a:r>
            <a:r>
              <a:rPr lang="fr-FR" sz="1400" i="1" dirty="0" err="1"/>
              <a:t>circle</a:t>
            </a:r>
            <a:r>
              <a:rPr lang="fr-FR" sz="1400" i="1" dirty="0"/>
              <a:t> for </a:t>
            </a:r>
            <a:r>
              <a:rPr lang="fr-FR" sz="1400" i="1" dirty="0" err="1"/>
              <a:t>each</a:t>
            </a:r>
            <a:r>
              <a:rPr lang="fr-FR" sz="1400" i="1" dirty="0"/>
              <a:t> village)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549704-9855-6CF4-AA54-F9662081AD7F}"/>
              </a:ext>
            </a:extLst>
          </p:cNvPr>
          <p:cNvSpPr txBox="1"/>
          <p:nvPr/>
        </p:nvSpPr>
        <p:spPr>
          <a:xfrm>
            <a:off x="8885337" y="4671036"/>
            <a:ext cx="30839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Communal </a:t>
            </a:r>
            <a:r>
              <a:rPr lang="fr-FR" b="1" dirty="0" err="1"/>
              <a:t>landfills</a:t>
            </a:r>
            <a:endParaRPr lang="fr-FR" b="1" dirty="0"/>
          </a:p>
          <a:p>
            <a:pPr algn="ctr"/>
            <a:r>
              <a:rPr lang="fr-FR" sz="1400" i="1" dirty="0"/>
              <a:t>(1 </a:t>
            </a:r>
            <a:r>
              <a:rPr lang="fr-FR" sz="1400" i="1" dirty="0" err="1"/>
              <a:t>bigger</a:t>
            </a:r>
            <a:r>
              <a:rPr lang="fr-FR" sz="1400" i="1" dirty="0"/>
              <a:t> </a:t>
            </a:r>
            <a:r>
              <a:rPr lang="fr-FR" sz="1400" i="1" dirty="0" err="1"/>
              <a:t>red</a:t>
            </a:r>
            <a:r>
              <a:rPr lang="fr-FR" sz="1400" i="1" dirty="0"/>
              <a:t> </a:t>
            </a:r>
            <a:r>
              <a:rPr lang="fr-FR" sz="1400" i="1" dirty="0" err="1"/>
              <a:t>circle</a:t>
            </a:r>
            <a:r>
              <a:rPr lang="fr-FR" sz="1400" i="1" dirty="0"/>
              <a:t> for the commune, </a:t>
            </a:r>
            <a:r>
              <a:rPr lang="fr-FR" sz="1400" i="1" dirty="0" err="1"/>
              <a:t>located</a:t>
            </a:r>
            <a:r>
              <a:rPr lang="fr-FR" sz="1400" i="1" dirty="0"/>
              <a:t> in village 4)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3E778A-096C-1AE5-69DD-DCE4426F4A7D}"/>
              </a:ext>
            </a:extLst>
          </p:cNvPr>
          <p:cNvSpPr txBox="1"/>
          <p:nvPr/>
        </p:nvSpPr>
        <p:spPr>
          <a:xfrm>
            <a:off x="2943581" y="2208103"/>
            <a:ext cx="148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Urban areas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C09938-FCEE-CF19-ECBC-8D92D142A860}"/>
              </a:ext>
            </a:extLst>
          </p:cNvPr>
          <p:cNvSpPr txBox="1"/>
          <p:nvPr/>
        </p:nvSpPr>
        <p:spPr>
          <a:xfrm>
            <a:off x="2647165" y="5856721"/>
            <a:ext cx="185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Irrigation </a:t>
            </a:r>
            <a:r>
              <a:rPr lang="fr-FR" b="1" dirty="0" err="1"/>
              <a:t>canals</a:t>
            </a:r>
            <a:endParaRPr lang="fr-FR" b="1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1CA02E8-DECF-468B-A268-425CFF8C815B}"/>
              </a:ext>
            </a:extLst>
          </p:cNvPr>
          <p:cNvCxnSpPr>
            <a:stCxn id="12" idx="1"/>
          </p:cNvCxnSpPr>
          <p:nvPr/>
        </p:nvCxnSpPr>
        <p:spPr>
          <a:xfrm flipH="1">
            <a:off x="7726261" y="2992613"/>
            <a:ext cx="1347828" cy="11012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2872FBE-2AED-1BA3-3A51-FC43CDFF5F3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139031" y="5071146"/>
            <a:ext cx="1746306" cy="849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8E80AF9-3DED-7057-1BFA-5FD39CA6DDA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429389" y="2392769"/>
            <a:ext cx="1478558" cy="5998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2E08DCE-B671-E2E9-0A90-BF8A4E85646E}"/>
              </a:ext>
            </a:extLst>
          </p:cNvPr>
          <p:cNvCxnSpPr>
            <a:cxnSpLocks/>
          </p:cNvCxnSpPr>
          <p:nvPr/>
        </p:nvCxnSpPr>
        <p:spPr>
          <a:xfrm>
            <a:off x="3762810" y="4081770"/>
            <a:ext cx="2679935" cy="533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76F8250-628A-83C8-EE77-3C697DBEE01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429389" y="2392769"/>
            <a:ext cx="3290576" cy="26783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CEC60F1-6B4A-612B-D5E9-A842594B9F7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502089" y="4995137"/>
            <a:ext cx="2427910" cy="1046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07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56376-A79C-FF69-2BB0-623414FF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3796"/>
            <a:ext cx="9601200" cy="68160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Functionning</a:t>
            </a:r>
            <a:r>
              <a:rPr lang="fr-FR" dirty="0"/>
              <a:t> of the </a:t>
            </a:r>
            <a:r>
              <a:rPr lang="fr-FR" dirty="0" err="1"/>
              <a:t>territory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FD9254-8F74-0618-30E5-2C824FF00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178653"/>
            <a:ext cx="10087761" cy="1195843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inhabitants</a:t>
            </a:r>
            <a:r>
              <a:rPr lang="fr-FR" dirty="0"/>
              <a:t> (</a:t>
            </a:r>
            <a:r>
              <a:rPr lang="fr-FR" dirty="0" err="1"/>
              <a:t>urban</a:t>
            </a:r>
            <a:r>
              <a:rPr lang="fr-FR" dirty="0"/>
              <a:t> areas) and the </a:t>
            </a:r>
            <a:r>
              <a:rPr lang="fr-FR" dirty="0" err="1"/>
              <a:t>farmers</a:t>
            </a:r>
            <a:r>
              <a:rPr lang="fr-FR" dirty="0"/>
              <a:t> (</a:t>
            </a:r>
            <a:r>
              <a:rPr lang="fr-FR" dirty="0" err="1"/>
              <a:t>fields</a:t>
            </a:r>
            <a:r>
              <a:rPr lang="fr-FR" dirty="0"/>
              <a:t>) </a:t>
            </a:r>
            <a:r>
              <a:rPr lang="fr-FR" dirty="0" err="1"/>
              <a:t>produce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types of </a:t>
            </a:r>
            <a:r>
              <a:rPr lang="fr-FR" dirty="0" err="1"/>
              <a:t>wastes</a:t>
            </a:r>
            <a:r>
              <a:rPr lang="fr-FR" dirty="0"/>
              <a:t> : </a:t>
            </a:r>
            <a:r>
              <a:rPr lang="fr-FR" dirty="0" err="1"/>
              <a:t>solid</a:t>
            </a:r>
            <a:r>
              <a:rPr lang="fr-FR" dirty="0"/>
              <a:t> </a:t>
            </a:r>
            <a:r>
              <a:rPr lang="fr-FR" dirty="0" err="1"/>
              <a:t>waste</a:t>
            </a:r>
            <a:r>
              <a:rPr lang="fr-FR" dirty="0"/>
              <a:t> and </a:t>
            </a:r>
            <a:r>
              <a:rPr lang="fr-FR" dirty="0" err="1"/>
              <a:t>wastewater</a:t>
            </a:r>
            <a:endParaRPr lang="fr-FR" dirty="0"/>
          </a:p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types of </a:t>
            </a:r>
            <a:r>
              <a:rPr lang="fr-FR" dirty="0" err="1"/>
              <a:t>waste</a:t>
            </a:r>
            <a:r>
              <a:rPr lang="fr-FR" dirty="0"/>
              <a:t> are </a:t>
            </a:r>
            <a:r>
              <a:rPr lang="fr-FR" dirty="0" err="1"/>
              <a:t>distributed</a:t>
            </a:r>
            <a:r>
              <a:rPr lang="fr-FR" dirty="0"/>
              <a:t> </a:t>
            </a:r>
            <a:r>
              <a:rPr lang="fr-FR" dirty="0" err="1"/>
              <a:t>differently</a:t>
            </a:r>
            <a:r>
              <a:rPr lang="fr-FR" dirty="0"/>
              <a:t> on the </a:t>
            </a:r>
            <a:r>
              <a:rPr lang="fr-FR" dirty="0" err="1"/>
              <a:t>territory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5EA3995-AD1D-177C-EBA1-258C404B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355" y="2487747"/>
            <a:ext cx="3168250" cy="423812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75934E2-07D2-E8EB-2AE2-B870CBF83D63}"/>
              </a:ext>
            </a:extLst>
          </p:cNvPr>
          <p:cNvSpPr txBox="1"/>
          <p:nvPr/>
        </p:nvSpPr>
        <p:spPr>
          <a:xfrm>
            <a:off x="8752961" y="3751132"/>
            <a:ext cx="2706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Inhabitants</a:t>
            </a:r>
            <a:r>
              <a:rPr lang="fr-FR" b="1" dirty="0"/>
              <a:t> </a:t>
            </a:r>
            <a:r>
              <a:rPr lang="fr-FR" b="1" dirty="0" err="1"/>
              <a:t>throw</a:t>
            </a:r>
            <a:r>
              <a:rPr lang="fr-FR" b="1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Solid </a:t>
            </a:r>
            <a:r>
              <a:rPr lang="fr-FR" sz="1400" i="1" dirty="0" err="1"/>
              <a:t>waste</a:t>
            </a:r>
            <a:r>
              <a:rPr lang="fr-FR" sz="1400" i="1" dirty="0"/>
              <a:t> and </a:t>
            </a:r>
            <a:r>
              <a:rPr lang="fr-FR" sz="1400" i="1" dirty="0" err="1"/>
              <a:t>wastewater</a:t>
            </a:r>
            <a:r>
              <a:rPr lang="fr-FR" sz="1400" i="1" dirty="0"/>
              <a:t> in </a:t>
            </a:r>
            <a:r>
              <a:rPr lang="fr-FR" sz="1400" i="1" dirty="0" err="1"/>
              <a:t>canals</a:t>
            </a:r>
            <a:endParaRPr lang="fr-FR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Solid </a:t>
            </a:r>
            <a:r>
              <a:rPr lang="fr-FR" sz="1400" i="1" dirty="0" err="1"/>
              <a:t>waste</a:t>
            </a:r>
            <a:r>
              <a:rPr lang="fr-FR" sz="1400" i="1" dirty="0"/>
              <a:t> on the </a:t>
            </a:r>
            <a:r>
              <a:rPr lang="fr-FR" sz="1400" i="1" dirty="0" err="1"/>
              <a:t>urban</a:t>
            </a:r>
            <a:r>
              <a:rPr lang="fr-FR" sz="1400" i="1" dirty="0"/>
              <a:t> areas’ </a:t>
            </a:r>
            <a:r>
              <a:rPr lang="fr-FR" sz="1400" i="1" dirty="0" err="1"/>
              <a:t>ground</a:t>
            </a:r>
            <a:endParaRPr lang="fr-FR" sz="1400" i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DE26FA-6EE9-84F1-EEF6-3A815BEFC725}"/>
              </a:ext>
            </a:extLst>
          </p:cNvPr>
          <p:cNvSpPr txBox="1"/>
          <p:nvPr/>
        </p:nvSpPr>
        <p:spPr>
          <a:xfrm>
            <a:off x="1254602" y="3751132"/>
            <a:ext cx="2706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Farmers </a:t>
            </a:r>
            <a:r>
              <a:rPr lang="fr-FR" b="1" dirty="0" err="1"/>
              <a:t>throw</a:t>
            </a:r>
            <a:r>
              <a:rPr lang="fr-FR" b="1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Solid </a:t>
            </a:r>
            <a:r>
              <a:rPr lang="fr-FR" sz="1400" i="1" dirty="0" err="1"/>
              <a:t>waste</a:t>
            </a:r>
            <a:r>
              <a:rPr lang="fr-FR" sz="1400" i="1" dirty="0"/>
              <a:t> and </a:t>
            </a:r>
            <a:r>
              <a:rPr lang="fr-FR" sz="1400" i="1" dirty="0" err="1"/>
              <a:t>wastewater</a:t>
            </a:r>
            <a:r>
              <a:rPr lang="fr-FR" sz="1400" i="1" dirty="0"/>
              <a:t> in </a:t>
            </a:r>
            <a:r>
              <a:rPr lang="fr-FR" sz="1400" i="1" dirty="0" err="1"/>
              <a:t>canals</a:t>
            </a:r>
            <a:endParaRPr lang="fr-FR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Solid </a:t>
            </a:r>
            <a:r>
              <a:rPr lang="fr-FR" sz="1400" i="1" dirty="0" err="1"/>
              <a:t>waste</a:t>
            </a:r>
            <a:r>
              <a:rPr lang="fr-FR" sz="1400" i="1" dirty="0"/>
              <a:t> and </a:t>
            </a:r>
            <a:r>
              <a:rPr lang="fr-FR" sz="1400" i="1" dirty="0" err="1"/>
              <a:t>wastewater</a:t>
            </a:r>
            <a:r>
              <a:rPr lang="fr-FR" sz="1400" i="1" dirty="0"/>
              <a:t> on the </a:t>
            </a:r>
            <a:r>
              <a:rPr lang="fr-FR" sz="1400" i="1" dirty="0" err="1"/>
              <a:t>fields</a:t>
            </a:r>
            <a:endParaRPr lang="fr-FR" sz="1400" i="1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BCDEE3E-D970-2804-02E5-20437EAAD608}"/>
              </a:ext>
            </a:extLst>
          </p:cNvPr>
          <p:cNvCxnSpPr>
            <a:cxnSpLocks/>
          </p:cNvCxnSpPr>
          <p:nvPr/>
        </p:nvCxnSpPr>
        <p:spPr>
          <a:xfrm>
            <a:off x="3850547" y="4177717"/>
            <a:ext cx="2466363" cy="83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FEF5DF5-0165-C1FF-803F-C3940E1168E8}"/>
              </a:ext>
            </a:extLst>
          </p:cNvPr>
          <p:cNvCxnSpPr>
            <a:cxnSpLocks/>
          </p:cNvCxnSpPr>
          <p:nvPr/>
        </p:nvCxnSpPr>
        <p:spPr>
          <a:xfrm>
            <a:off x="3850547" y="4756558"/>
            <a:ext cx="2382473" cy="414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F0D88F2-0641-86BA-3D67-0B01B7BC3DED}"/>
              </a:ext>
            </a:extLst>
          </p:cNvPr>
          <p:cNvCxnSpPr>
            <a:cxnSpLocks/>
          </p:cNvCxnSpPr>
          <p:nvPr/>
        </p:nvCxnSpPr>
        <p:spPr>
          <a:xfrm flipH="1" flipV="1">
            <a:off x="7441035" y="3429000"/>
            <a:ext cx="1428923" cy="748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35D2B49-447C-B212-542C-561E7E0E9FE9}"/>
              </a:ext>
            </a:extLst>
          </p:cNvPr>
          <p:cNvCxnSpPr>
            <a:cxnSpLocks/>
          </p:cNvCxnSpPr>
          <p:nvPr/>
        </p:nvCxnSpPr>
        <p:spPr>
          <a:xfrm flipH="1">
            <a:off x="7441035" y="4606809"/>
            <a:ext cx="1428923" cy="6975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9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56376-A79C-FF69-2BB0-623414FF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3796"/>
            <a:ext cx="9601200" cy="68160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Functionning</a:t>
            </a:r>
            <a:r>
              <a:rPr lang="fr-FR" dirty="0"/>
              <a:t> of the </a:t>
            </a:r>
            <a:r>
              <a:rPr lang="fr-FR" dirty="0" err="1"/>
              <a:t>territory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FD9254-8F74-0618-30E5-2C824FF00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291905"/>
            <a:ext cx="4447786" cy="4575496"/>
          </a:xfrm>
        </p:spPr>
        <p:txBody>
          <a:bodyPr/>
          <a:lstStyle/>
          <a:p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week</a:t>
            </a:r>
            <a:r>
              <a:rPr lang="fr-FR" dirty="0"/>
              <a:t>, </a:t>
            </a:r>
            <a:r>
              <a:rPr lang="fr-FR" dirty="0" err="1"/>
              <a:t>some</a:t>
            </a:r>
            <a:r>
              <a:rPr lang="fr-FR" dirty="0"/>
              <a:t> of the </a:t>
            </a:r>
            <a:r>
              <a:rPr lang="fr-FR" dirty="0" err="1"/>
              <a:t>urban</a:t>
            </a:r>
            <a:r>
              <a:rPr lang="fr-FR" dirty="0"/>
              <a:t> areas’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transferred</a:t>
            </a:r>
            <a:r>
              <a:rPr lang="fr-FR" dirty="0"/>
              <a:t> to the local </a:t>
            </a:r>
            <a:r>
              <a:rPr lang="fr-FR" dirty="0" err="1"/>
              <a:t>landfill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to the communal </a:t>
            </a:r>
            <a:r>
              <a:rPr lang="fr-FR" dirty="0" err="1"/>
              <a:t>landfill</a:t>
            </a:r>
            <a:endParaRPr lang="fr-FR" dirty="0"/>
          </a:p>
          <a:p>
            <a:r>
              <a:rPr lang="fr-FR" dirty="0" err="1"/>
              <a:t>Landfills</a:t>
            </a:r>
            <a:r>
              <a:rPr lang="fr-FR" dirty="0"/>
              <a:t> have an impact on the </a:t>
            </a:r>
            <a:r>
              <a:rPr lang="fr-FR" dirty="0" err="1"/>
              <a:t>fields</a:t>
            </a:r>
            <a:r>
              <a:rPr lang="fr-FR" dirty="0"/>
              <a:t>’ production </a:t>
            </a:r>
            <a:r>
              <a:rPr lang="fr-FR" dirty="0" err="1"/>
              <a:t>nearby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more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accumulated</a:t>
            </a:r>
            <a:r>
              <a:rPr lang="fr-FR" dirty="0"/>
              <a:t>, the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fields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produce</a:t>
            </a:r>
            <a:endParaRPr lang="fr-FR" dirty="0"/>
          </a:p>
          <a:p>
            <a:r>
              <a:rPr lang="fr-FR" dirty="0"/>
              <a:t>Global pollution has an impact on the villages’ </a:t>
            </a:r>
            <a:r>
              <a:rPr lang="fr-FR" dirty="0" err="1"/>
              <a:t>ability</a:t>
            </a:r>
            <a:r>
              <a:rPr lang="fr-FR" dirty="0"/>
              <a:t> to </a:t>
            </a:r>
            <a:r>
              <a:rPr lang="fr-FR" dirty="0" err="1"/>
              <a:t>produce</a:t>
            </a:r>
            <a:r>
              <a:rPr lang="fr-FR" dirty="0"/>
              <a:t> agricultural </a:t>
            </a:r>
            <a:r>
              <a:rPr lang="fr-FR" dirty="0" err="1"/>
              <a:t>goods</a:t>
            </a:r>
            <a:r>
              <a:rPr lang="fr-FR" dirty="0"/>
              <a:t>. This pollution can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stay</a:t>
            </a:r>
            <a:r>
              <a:rPr lang="fr-FR" dirty="0"/>
              <a:t> in the original village or </a:t>
            </a:r>
            <a:r>
              <a:rPr lang="fr-FR" dirty="0" err="1"/>
              <a:t>travel</a:t>
            </a:r>
            <a:r>
              <a:rPr lang="fr-FR" dirty="0"/>
              <a:t> to </a:t>
            </a:r>
            <a:r>
              <a:rPr lang="fr-FR" dirty="0" err="1"/>
              <a:t>other</a:t>
            </a:r>
            <a:r>
              <a:rPr lang="fr-FR" dirty="0"/>
              <a:t> villages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canals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6EC80C3-F42C-68AD-B12A-F405B3A3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291905"/>
            <a:ext cx="4447786" cy="4575495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canals</a:t>
            </a:r>
            <a:r>
              <a:rPr lang="fr-FR" dirty="0"/>
              <a:t> have 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wastes</a:t>
            </a:r>
            <a:r>
              <a:rPr lang="fr-FR" dirty="0"/>
              <a:t> </a:t>
            </a:r>
            <a:r>
              <a:rPr lang="fr-FR" dirty="0" err="1"/>
              <a:t>travel</a:t>
            </a:r>
            <a:r>
              <a:rPr lang="fr-FR" dirty="0"/>
              <a:t> </a:t>
            </a:r>
            <a:r>
              <a:rPr lang="fr-FR" dirty="0" err="1"/>
              <a:t>throughout</a:t>
            </a:r>
            <a:r>
              <a:rPr lang="fr-FR" dirty="0"/>
              <a:t> the </a:t>
            </a:r>
            <a:r>
              <a:rPr lang="fr-FR" dirty="0" err="1"/>
              <a:t>territory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i="1" dirty="0" err="1"/>
              <a:t>see</a:t>
            </a:r>
            <a:r>
              <a:rPr lang="fr-FR" i="1" dirty="0"/>
              <a:t> on </a:t>
            </a:r>
            <a:r>
              <a:rPr lang="fr-FR" i="1" dirty="0" err="1"/>
              <a:t>presentation</a:t>
            </a:r>
            <a:r>
              <a:rPr lang="fr-FR" i="1" dirty="0"/>
              <a:t> model)</a:t>
            </a: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4DF8A3F-1956-85B9-D734-A047F181C40E}"/>
              </a:ext>
            </a:extLst>
          </p:cNvPr>
          <p:cNvCxnSpPr>
            <a:cxnSpLocks/>
          </p:cNvCxnSpPr>
          <p:nvPr/>
        </p:nvCxnSpPr>
        <p:spPr>
          <a:xfrm>
            <a:off x="6096000" y="1166070"/>
            <a:ext cx="61519" cy="528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29A48A93-5966-E462-FAD6-A913D248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23" y="2959440"/>
            <a:ext cx="4693563" cy="323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9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F3374-0459-9ECA-D3B9-B547F2AB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7050"/>
            <a:ext cx="9601200" cy="723550"/>
          </a:xfrm>
        </p:spPr>
        <p:txBody>
          <a:bodyPr/>
          <a:lstStyle/>
          <a:p>
            <a:r>
              <a:rPr lang="fr-FR" dirty="0" err="1"/>
              <a:t>Players</a:t>
            </a:r>
            <a:r>
              <a:rPr lang="fr-FR" dirty="0"/>
              <a:t>’ objective and actions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DDACC-D8A6-743D-3C89-986F4AF3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82848"/>
            <a:ext cx="9601200" cy="4684552"/>
          </a:xfrm>
        </p:spPr>
        <p:txBody>
          <a:bodyPr/>
          <a:lstStyle/>
          <a:p>
            <a:r>
              <a:rPr lang="fr-FR" dirty="0" err="1"/>
              <a:t>Players</a:t>
            </a:r>
            <a:r>
              <a:rPr lang="fr-FR" dirty="0"/>
              <a:t>’ objective : </a:t>
            </a:r>
            <a:r>
              <a:rPr lang="fr-FR" dirty="0" err="1"/>
              <a:t>take</a:t>
            </a:r>
            <a:r>
              <a:rPr lang="fr-FR" dirty="0"/>
              <a:t> actions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 to </a:t>
            </a:r>
            <a:r>
              <a:rPr lang="fr-FR" dirty="0" err="1"/>
              <a:t>meet</a:t>
            </a:r>
            <a:r>
              <a:rPr lang="fr-FR" dirty="0"/>
              <a:t> the </a:t>
            </a:r>
            <a:r>
              <a:rPr lang="fr-FR" dirty="0" err="1"/>
              <a:t>EcoLabel</a:t>
            </a:r>
            <a:r>
              <a:rPr lang="fr-FR" dirty="0"/>
              <a:t> </a:t>
            </a:r>
            <a:r>
              <a:rPr lang="fr-FR" dirty="0" err="1"/>
              <a:t>criteria</a:t>
            </a:r>
            <a:r>
              <a:rPr lang="fr-FR" dirty="0"/>
              <a:t> </a:t>
            </a:r>
            <a:r>
              <a:rPr lang="fr-FR" dirty="0" err="1"/>
              <a:t>linked</a:t>
            </a:r>
            <a:r>
              <a:rPr lang="fr-FR" dirty="0"/>
              <a:t> to pollution and production</a:t>
            </a:r>
          </a:p>
          <a:p>
            <a:endParaRPr lang="fr-FR" dirty="0"/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player</a:t>
            </a:r>
            <a:r>
              <a:rPr lang="fr-FR" dirty="0"/>
              <a:t> has in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posession</a:t>
            </a:r>
            <a:r>
              <a:rPr lang="fr-FR" dirty="0"/>
              <a:t> a deck of 9 actions </a:t>
            </a:r>
            <a:r>
              <a:rPr lang="fr-FR" dirty="0" err="1"/>
              <a:t>that</a:t>
            </a:r>
            <a:r>
              <a:rPr lang="fr-FR" dirty="0"/>
              <a:t> have </a:t>
            </a:r>
            <a:r>
              <a:rPr lang="fr-FR" dirty="0" err="1"/>
              <a:t>different</a:t>
            </a:r>
            <a:r>
              <a:rPr lang="fr-FR" dirty="0"/>
              <a:t> impacts on pollution and production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5780CB-0F9F-3B42-5B26-1B9B574B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44" y="3429000"/>
            <a:ext cx="4422466" cy="29109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B8528AB-316C-221A-C829-7D9FE109F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716" y="3087149"/>
            <a:ext cx="2553579" cy="33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5DA5B-9928-F364-85EE-BD6F1D4E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3884"/>
          </a:xfrm>
        </p:spPr>
        <p:txBody>
          <a:bodyPr/>
          <a:lstStyle/>
          <a:p>
            <a:r>
              <a:rPr lang="fr-FR" dirty="0" err="1"/>
              <a:t>Players</a:t>
            </a:r>
            <a:r>
              <a:rPr lang="fr-FR" dirty="0"/>
              <a:t>’ objective and actions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6AD871-712A-436F-8E05-322B5E2A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4241"/>
            <a:ext cx="9601200" cy="4681057"/>
          </a:xfrm>
        </p:spPr>
        <p:txBody>
          <a:bodyPr>
            <a:normAutofit/>
          </a:bodyPr>
          <a:lstStyle/>
          <a:p>
            <a:r>
              <a:rPr lang="fr-FR" dirty="0" err="1"/>
              <a:t>Each</a:t>
            </a:r>
            <a:r>
              <a:rPr lang="fr-FR" dirty="0"/>
              <a:t> action have a </a:t>
            </a:r>
            <a:r>
              <a:rPr lang="fr-FR" dirty="0" err="1"/>
              <a:t>different</a:t>
            </a:r>
            <a:r>
              <a:rPr lang="fr-FR" dirty="0"/>
              <a:t> impact on pollution or production, </a:t>
            </a:r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both</a:t>
            </a:r>
            <a:endParaRPr lang="fr-FR" dirty="0"/>
          </a:p>
          <a:p>
            <a:r>
              <a:rPr lang="fr-FR" dirty="0" err="1"/>
              <a:t>Some</a:t>
            </a:r>
            <a:r>
              <a:rPr lang="fr-FR" dirty="0"/>
              <a:t> actions can have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 of impact. A </a:t>
            </a:r>
            <a:r>
              <a:rPr lang="fr-FR" dirty="0" err="1"/>
              <a:t>lower</a:t>
            </a:r>
            <a:r>
              <a:rPr lang="fr-FR" dirty="0"/>
              <a:t> impact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the action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expensive</a:t>
            </a:r>
            <a:r>
              <a:rPr lang="fr-FR" dirty="0"/>
              <a:t> to </a:t>
            </a:r>
            <a:r>
              <a:rPr lang="fr-FR" dirty="0" err="1"/>
              <a:t>take</a:t>
            </a:r>
            <a:endParaRPr lang="fr-FR" dirty="0"/>
          </a:p>
          <a:p>
            <a:r>
              <a:rPr lang="fr-FR" dirty="0"/>
              <a:t>The actions </a:t>
            </a:r>
            <a:r>
              <a:rPr lang="fr-FR" dirty="0" err="1"/>
              <a:t>taken</a:t>
            </a:r>
            <a:r>
              <a:rPr lang="fr-FR" dirty="0"/>
              <a:t> by </a:t>
            </a:r>
            <a:r>
              <a:rPr lang="fr-FR" dirty="0" err="1"/>
              <a:t>each</a:t>
            </a:r>
            <a:r>
              <a:rPr lang="fr-FR" dirty="0"/>
              <a:t> group have an </a:t>
            </a:r>
            <a:r>
              <a:rPr lang="fr-FR" dirty="0" err="1"/>
              <a:t>effect</a:t>
            </a:r>
            <a:r>
              <a:rPr lang="fr-FR" dirty="0"/>
              <a:t> on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year</a:t>
            </a:r>
            <a:r>
              <a:rPr lang="fr-FR" dirty="0"/>
              <a:t>, or on the long </a:t>
            </a:r>
            <a:r>
              <a:rPr lang="fr-FR" dirty="0" err="1"/>
              <a:t>term</a:t>
            </a:r>
            <a:r>
              <a:rPr lang="fr-FR" dirty="0"/>
              <a:t> in the </a:t>
            </a:r>
            <a:r>
              <a:rPr lang="fr-FR" dirty="0" err="1"/>
              <a:t>game</a:t>
            </a:r>
            <a:r>
              <a:rPr lang="fr-FR" dirty="0"/>
              <a:t>. The long </a:t>
            </a:r>
            <a:r>
              <a:rPr lang="fr-FR" dirty="0" err="1"/>
              <a:t>terms</a:t>
            </a:r>
            <a:r>
              <a:rPr lang="fr-FR" dirty="0"/>
              <a:t> actions are </a:t>
            </a:r>
            <a:r>
              <a:rPr lang="fr-FR" dirty="0" err="1"/>
              <a:t>marked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star </a:t>
            </a:r>
            <a:r>
              <a:rPr lang="fr-FR" dirty="0" err="1"/>
              <a:t>next</a:t>
            </a:r>
            <a:r>
              <a:rPr lang="fr-FR" dirty="0"/>
              <a:t> to the </a:t>
            </a:r>
            <a:r>
              <a:rPr lang="fr-FR" dirty="0" err="1"/>
              <a:t>card’s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the </a:t>
            </a:r>
            <a:r>
              <a:rPr lang="fr-FR" dirty="0" err="1"/>
              <a:t>functionning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action,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in </a:t>
            </a:r>
            <a:r>
              <a:rPr lang="fr-FR" dirty="0" err="1"/>
              <a:t>three</a:t>
            </a:r>
            <a:r>
              <a:rPr lang="fr-FR" dirty="0"/>
              <a:t> parts :</a:t>
            </a:r>
          </a:p>
          <a:p>
            <a:pPr lvl="1"/>
            <a:r>
              <a:rPr lang="fr-FR" dirty="0" err="1"/>
              <a:t>Mandatory</a:t>
            </a:r>
            <a:r>
              <a:rPr lang="fr-FR" dirty="0"/>
              <a:t> actions : actions 1, 2 (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players</a:t>
            </a:r>
            <a:r>
              <a:rPr lang="fr-FR" dirty="0"/>
              <a:t> </a:t>
            </a:r>
            <a:r>
              <a:rPr lang="fr-FR" dirty="0" err="1"/>
              <a:t>negociated</a:t>
            </a:r>
            <a:r>
              <a:rPr lang="fr-FR" dirty="0"/>
              <a:t> to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).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taken</a:t>
            </a:r>
            <a:r>
              <a:rPr lang="fr-FR" dirty="0"/>
              <a:t> at the </a:t>
            </a:r>
            <a:r>
              <a:rPr lang="fr-FR" dirty="0" err="1"/>
              <a:t>begining</a:t>
            </a:r>
            <a:r>
              <a:rPr lang="fr-FR" dirty="0"/>
              <a:t> of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,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action</a:t>
            </a:r>
          </a:p>
          <a:p>
            <a:pPr lvl="1"/>
            <a:r>
              <a:rPr lang="fr-FR" dirty="0"/>
              <a:t>Long </a:t>
            </a:r>
            <a:r>
              <a:rPr lang="fr-FR" dirty="0" err="1"/>
              <a:t>term</a:t>
            </a:r>
            <a:r>
              <a:rPr lang="fr-FR" dirty="0"/>
              <a:t> actions : actions 3, 4. If </a:t>
            </a:r>
            <a:r>
              <a:rPr lang="fr-FR" dirty="0" err="1"/>
              <a:t>taken</a:t>
            </a:r>
            <a:r>
              <a:rPr lang="fr-FR" dirty="0"/>
              <a:t>, </a:t>
            </a:r>
            <a:r>
              <a:rPr lang="fr-FR" dirty="0" err="1"/>
              <a:t>these</a:t>
            </a:r>
            <a:r>
              <a:rPr lang="fr-FR" dirty="0"/>
              <a:t> actions have an impact </a:t>
            </a:r>
            <a:r>
              <a:rPr lang="fr-FR" dirty="0" err="1"/>
              <a:t>until</a:t>
            </a:r>
            <a:r>
              <a:rPr lang="fr-FR" dirty="0"/>
              <a:t> the end of the 8 rounds</a:t>
            </a:r>
          </a:p>
          <a:p>
            <a:pPr lvl="1"/>
            <a:r>
              <a:rPr lang="fr-FR" dirty="0" err="1"/>
              <a:t>Punctual</a:t>
            </a:r>
            <a:r>
              <a:rPr lang="fr-FR" dirty="0"/>
              <a:t> actions for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r>
              <a:rPr lang="fr-FR" dirty="0"/>
              <a:t> : action 5, 6, 7, 8, 9. If </a:t>
            </a:r>
            <a:r>
              <a:rPr lang="fr-FR" dirty="0" err="1"/>
              <a:t>taken</a:t>
            </a:r>
            <a:r>
              <a:rPr lang="fr-FR" dirty="0"/>
              <a:t>, </a:t>
            </a:r>
            <a:r>
              <a:rPr lang="fr-FR" dirty="0" err="1"/>
              <a:t>these</a:t>
            </a:r>
            <a:r>
              <a:rPr lang="fr-FR" dirty="0"/>
              <a:t> actions </a:t>
            </a:r>
            <a:r>
              <a:rPr lang="fr-FR" dirty="0" err="1"/>
              <a:t>will</a:t>
            </a:r>
            <a:r>
              <a:rPr lang="fr-FR" dirty="0"/>
              <a:t> have an impact </a:t>
            </a:r>
            <a:r>
              <a:rPr lang="fr-FR" dirty="0" err="1"/>
              <a:t>only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954558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{80F578D6-05FB-47E4-945B-AB6DF2141632}tf10001105</Template>
  <TotalTime>128</TotalTime>
  <Words>722</Words>
  <Application>Microsoft Office PowerPoint</Application>
  <PresentationFormat>Grand écran</PresentationFormat>
  <Paragraphs>60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Cadrage</vt:lpstr>
      <vt:lpstr>Ecogame</vt:lpstr>
      <vt:lpstr>Game scenario</vt:lpstr>
      <vt:lpstr>Game settings and players’ objective</vt:lpstr>
      <vt:lpstr>Functionning of the territory</vt:lpstr>
      <vt:lpstr>Functionning of the territory</vt:lpstr>
      <vt:lpstr>Functionning of the territory</vt:lpstr>
      <vt:lpstr>Functionning of the territory</vt:lpstr>
      <vt:lpstr>Players’ objective and actions </vt:lpstr>
      <vt:lpstr>Players’ objective and actions </vt:lpstr>
      <vt:lpstr>Maps and displays</vt:lpstr>
      <vt:lpstr>Maps and displays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Ecogame</dc:title>
  <dc:creator>leo bire</dc:creator>
  <cp:lastModifiedBy>leo bire</cp:lastModifiedBy>
  <cp:revision>28</cp:revision>
  <dcterms:created xsi:type="dcterms:W3CDTF">2022-05-25T14:01:03Z</dcterms:created>
  <dcterms:modified xsi:type="dcterms:W3CDTF">2022-05-27T10:27:54Z</dcterms:modified>
</cp:coreProperties>
</file>