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F4C99-B0FB-159F-2D0F-2A7C683C1F1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D1A7695-D511-8AB7-EAFD-E652A95C1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FC9BBC8-3F19-FBD9-92CA-DB7BC3B191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7B76C691-3133-D95B-F417-98DE4BE14A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4F9DAD-6CC3-B9A3-BACF-FACFA7614FB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92263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9A61C-35E7-E1C5-F81E-E78F8C9020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D0DD572-82E2-1AEF-7029-796307798DF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E836D4-96BC-F0AB-D610-2E917B97DC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D4F333FB-D8B7-D643-C4F9-B71885FC67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618E490-3245-54EB-9B38-A8A38285C7D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26015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962890-1C91-8349-85FD-B55AD84BDDC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98DA4D6-A784-CA03-BD7D-A1C1ECFFC32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C57677-2775-A62E-0C88-1D1F00289C18}"/>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6B98EC9-015A-CC4E-A041-5256FDDAB3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BD277E-28DA-7602-58BD-4E11689CF65D}"/>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17362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D4E1A9-247E-A18C-F8A9-690E44E66D7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8BAC4C-EB39-76F3-D0C7-1853FAE1AE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F5EFB2-E799-BB74-A524-05709231468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B50A064C-1B3D-663D-5ED1-74BFB9A6D09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260DBF-0613-61B5-3341-BF0D2C099983}"/>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09537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5B660-41FF-6A91-B225-A87B42B39EC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A7EFD1-D80A-2A49-F1E3-F81F6113E6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8BFB48-953A-4180-F411-31489D96AADB}"/>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C37FB28A-49CE-9423-9ACF-358D69EF4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295AD7-F279-9DC4-0142-80DDDC9657E5}"/>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422894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A94732-8D8C-32FC-2AC8-CDA9957003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F5891C-17AA-3E72-E6CF-0CFFBED2D10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56AFC5F-5C44-20C5-2F73-666EB2AF0E9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A8DCA5D-95CE-FA57-1410-D06AC889CB74}"/>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A81B5346-7413-95FF-6CF2-88F4456715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914CF0-A8EC-FFD0-1C68-7C1209529E7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86796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390612-F668-CDF9-1D33-CCEE4229D8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D33B89C-DD38-348D-117E-2B02BEF0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8FF9D3-A6CE-5307-F9E2-0CD2281036A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5DF000-1767-B769-E63B-6C58450D3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DEB0A50-615B-7E59-3D04-11ABC5EC291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4101249-D9CB-28A4-E160-E99F9CFF6B43}"/>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8" name="Espace réservé du pied de page 7">
            <a:extLst>
              <a:ext uri="{FF2B5EF4-FFF2-40B4-BE49-F238E27FC236}">
                <a16:creationId xmlns:a16="http://schemas.microsoft.com/office/drawing/2014/main" id="{A4B707FB-C92D-4E66-15EB-1FE660AB0F8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814782-50A6-C880-5D03-059396294D38}"/>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92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478500-8BE3-0166-B365-208304ED217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8AB96E2-3AE3-7F34-8E27-05B587FA9C8A}"/>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4" name="Espace réservé du pied de page 3">
            <a:extLst>
              <a:ext uri="{FF2B5EF4-FFF2-40B4-BE49-F238E27FC236}">
                <a16:creationId xmlns:a16="http://schemas.microsoft.com/office/drawing/2014/main" id="{CF5022A3-2BE6-01CC-4C88-DF85272CD5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6EDE4DB-1AF8-8DB2-1B64-1B51B1A74029}"/>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1330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32C83A2-24BA-F8F9-14B8-9CD2EABB7B29}"/>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3" name="Espace réservé du pied de page 2">
            <a:extLst>
              <a:ext uri="{FF2B5EF4-FFF2-40B4-BE49-F238E27FC236}">
                <a16:creationId xmlns:a16="http://schemas.microsoft.com/office/drawing/2014/main" id="{8FB98176-AA34-7B1A-3551-45453439AB0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1B690D-9919-EBDD-63D6-B14A9570E0C7}"/>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560807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DEE73-23D4-61D6-977C-12610E843D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5DA356C-E431-4161-ABD4-C07211A36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7CFB41C-0509-49C6-0FA7-32FB08D3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4B6FC6-F3C5-2701-9AC9-1C71BB3266C1}"/>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93093419-F8B2-BD9D-2967-1C355749400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822D8B-74F4-738B-3E7A-7F0DD9CBBEFE}"/>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331840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4C613-5752-C270-BBA5-D25B230F208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E6E361-AAD7-5E23-6A86-8F989F61E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8E22C28-7D59-BEBD-685B-BA96B8DF2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D1D3B1-C5D0-E562-C11E-B8009D236E36}"/>
              </a:ext>
            </a:extLst>
          </p:cNvPr>
          <p:cNvSpPr>
            <a:spLocks noGrp="1"/>
          </p:cNvSpPr>
          <p:nvPr>
            <p:ph type="dt" sz="half" idx="10"/>
          </p:nvPr>
        </p:nvSpPr>
        <p:spPr/>
        <p:txBody>
          <a:bodyPr/>
          <a:lstStyle/>
          <a:p>
            <a:fld id="{90DE9876-B99A-4587-97DE-8C1FB69D28D6}" type="datetimeFigureOut">
              <a:rPr lang="fr-FR" smtClean="0"/>
              <a:t>13/05/2022</a:t>
            </a:fld>
            <a:endParaRPr lang="fr-FR"/>
          </a:p>
        </p:txBody>
      </p:sp>
      <p:sp>
        <p:nvSpPr>
          <p:cNvPr id="6" name="Espace réservé du pied de page 5">
            <a:extLst>
              <a:ext uri="{FF2B5EF4-FFF2-40B4-BE49-F238E27FC236}">
                <a16:creationId xmlns:a16="http://schemas.microsoft.com/office/drawing/2014/main" id="{09DB2F45-D20F-CC30-8E81-EB3831C8D8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2947B5-169D-F28F-E7E9-C59280555C94}"/>
              </a:ext>
            </a:extLst>
          </p:cNvPr>
          <p:cNvSpPr>
            <a:spLocks noGrp="1"/>
          </p:cNvSpPr>
          <p:nvPr>
            <p:ph type="sldNum" sz="quarter" idx="12"/>
          </p:nvPr>
        </p:nvSpPr>
        <p:spPr/>
        <p:txBody>
          <a:bodyPr/>
          <a:lstStyle/>
          <a:p>
            <a:fld id="{6BE314DD-4E99-4C93-9BEB-03D53D38B554}" type="slidenum">
              <a:rPr lang="fr-FR" smtClean="0"/>
              <a:t>‹N°›</a:t>
            </a:fld>
            <a:endParaRPr lang="fr-FR"/>
          </a:p>
        </p:txBody>
      </p:sp>
    </p:spTree>
    <p:extLst>
      <p:ext uri="{BB962C8B-B14F-4D97-AF65-F5344CB8AC3E}">
        <p14:creationId xmlns:p14="http://schemas.microsoft.com/office/powerpoint/2010/main" val="144076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0AE16C1-71A6-8B06-3996-199F4036C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016FA5-1B13-4AFA-0EC1-95F6A6594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39C7BB-FDD7-7898-B05D-413C88084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E9876-B99A-4587-97DE-8C1FB69D28D6}" type="datetimeFigureOut">
              <a:rPr lang="fr-FR" smtClean="0"/>
              <a:t>13/05/2022</a:t>
            </a:fld>
            <a:endParaRPr lang="fr-FR"/>
          </a:p>
        </p:txBody>
      </p:sp>
      <p:sp>
        <p:nvSpPr>
          <p:cNvPr id="5" name="Espace réservé du pied de page 4">
            <a:extLst>
              <a:ext uri="{FF2B5EF4-FFF2-40B4-BE49-F238E27FC236}">
                <a16:creationId xmlns:a16="http://schemas.microsoft.com/office/drawing/2014/main" id="{317C5139-CE3A-0BC5-D7F6-DBC3CFB89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0DB29D-CE3D-28DA-57A7-558B6089F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314DD-4E99-4C93-9BEB-03D53D38B554}" type="slidenum">
              <a:rPr lang="fr-FR" smtClean="0"/>
              <a:t>‹N°›</a:t>
            </a:fld>
            <a:endParaRPr lang="fr-FR"/>
          </a:p>
        </p:txBody>
      </p:sp>
    </p:spTree>
    <p:extLst>
      <p:ext uri="{BB962C8B-B14F-4D97-AF65-F5344CB8AC3E}">
        <p14:creationId xmlns:p14="http://schemas.microsoft.com/office/powerpoint/2010/main" val="56378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78DB47-6620-1269-F881-670CB409BB0B}"/>
              </a:ext>
            </a:extLst>
          </p:cNvPr>
          <p:cNvSpPr txBox="1"/>
          <p:nvPr/>
        </p:nvSpPr>
        <p:spPr>
          <a:xfrm>
            <a:off x="2877424" y="964734"/>
            <a:ext cx="1308682" cy="408623"/>
          </a:xfrm>
          <a:prstGeom prst="roundRect">
            <a:avLst/>
          </a:prstGeom>
          <a:noFill/>
          <a:ln>
            <a:solidFill>
              <a:schemeClr val="tx1"/>
            </a:solidFill>
          </a:ln>
        </p:spPr>
        <p:txBody>
          <a:bodyPr wrap="square" rtlCol="0">
            <a:spAutoFit/>
          </a:bodyPr>
          <a:lstStyle/>
          <a:p>
            <a:pPr algn="ctr"/>
            <a:r>
              <a:rPr lang="fr-FR" dirty="0" err="1"/>
              <a:t>Inhabitants</a:t>
            </a:r>
            <a:endParaRPr lang="fr-FR" dirty="0"/>
          </a:p>
        </p:txBody>
      </p:sp>
      <p:sp>
        <p:nvSpPr>
          <p:cNvPr id="5" name="ZoneTexte 4">
            <a:extLst>
              <a:ext uri="{FF2B5EF4-FFF2-40B4-BE49-F238E27FC236}">
                <a16:creationId xmlns:a16="http://schemas.microsoft.com/office/drawing/2014/main" id="{ED809697-BC2E-530D-C596-0180840C1E40}"/>
              </a:ext>
            </a:extLst>
          </p:cNvPr>
          <p:cNvSpPr txBox="1"/>
          <p:nvPr/>
        </p:nvSpPr>
        <p:spPr>
          <a:xfrm>
            <a:off x="7685715" y="964734"/>
            <a:ext cx="1308682" cy="408623"/>
          </a:xfrm>
          <a:prstGeom prst="roundRect">
            <a:avLst/>
          </a:prstGeom>
          <a:noFill/>
          <a:ln>
            <a:solidFill>
              <a:schemeClr val="tx1"/>
            </a:solidFill>
          </a:ln>
        </p:spPr>
        <p:txBody>
          <a:bodyPr wrap="square" rtlCol="0">
            <a:spAutoFit/>
          </a:bodyPr>
          <a:lstStyle/>
          <a:p>
            <a:pPr algn="ctr"/>
            <a:r>
              <a:rPr lang="fr-FR" dirty="0"/>
              <a:t>Farmers</a:t>
            </a:r>
          </a:p>
        </p:txBody>
      </p:sp>
      <p:sp>
        <p:nvSpPr>
          <p:cNvPr id="6" name="ZoneTexte 5">
            <a:extLst>
              <a:ext uri="{FF2B5EF4-FFF2-40B4-BE49-F238E27FC236}">
                <a16:creationId xmlns:a16="http://schemas.microsoft.com/office/drawing/2014/main" id="{5C4B89A2-D2A8-1D2C-592E-EAAAF8418413}"/>
              </a:ext>
            </a:extLst>
          </p:cNvPr>
          <p:cNvSpPr txBox="1"/>
          <p:nvPr/>
        </p:nvSpPr>
        <p:spPr>
          <a:xfrm>
            <a:off x="243280" y="186056"/>
            <a:ext cx="1602298" cy="338554"/>
          </a:xfrm>
          <a:prstGeom prst="rect">
            <a:avLst/>
          </a:prstGeom>
          <a:noFill/>
        </p:spPr>
        <p:txBody>
          <a:bodyPr wrap="square" rtlCol="0">
            <a:spAutoFit/>
          </a:bodyPr>
          <a:lstStyle/>
          <a:p>
            <a:r>
              <a:rPr lang="fr-FR" sz="800" dirty="0" err="1"/>
              <a:t>Wastewater</a:t>
            </a:r>
            <a:r>
              <a:rPr lang="fr-FR" sz="800" dirty="0"/>
              <a:t> : 38 500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8" name="Connecteur : en arc 7">
            <a:extLst>
              <a:ext uri="{FF2B5EF4-FFF2-40B4-BE49-F238E27FC236}">
                <a16:creationId xmlns:a16="http://schemas.microsoft.com/office/drawing/2014/main" id="{FA88A167-B3EB-FA15-1C03-92918B85AA7E}"/>
              </a:ext>
            </a:extLst>
          </p:cNvPr>
          <p:cNvCxnSpPr>
            <a:stCxn id="6" idx="3"/>
            <a:endCxn id="4" idx="0"/>
          </p:cNvCxnSpPr>
          <p:nvPr/>
        </p:nvCxnSpPr>
        <p:spPr>
          <a:xfrm>
            <a:off x="1845578" y="355333"/>
            <a:ext cx="1686187"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7FCCBAC7-A32F-C0F6-0701-16F8B2062340}"/>
              </a:ext>
            </a:extLst>
          </p:cNvPr>
          <p:cNvSpPr txBox="1"/>
          <p:nvPr/>
        </p:nvSpPr>
        <p:spPr>
          <a:xfrm>
            <a:off x="9732627" y="186056"/>
            <a:ext cx="1602298" cy="338554"/>
          </a:xfrm>
          <a:prstGeom prst="rect">
            <a:avLst/>
          </a:prstGeom>
          <a:noFill/>
        </p:spPr>
        <p:txBody>
          <a:bodyPr wrap="square" rtlCol="0">
            <a:spAutoFit/>
          </a:bodyPr>
          <a:lstStyle/>
          <a:p>
            <a:r>
              <a:rPr lang="fr-FR" sz="800" dirty="0" err="1"/>
              <a:t>Wastewater</a:t>
            </a:r>
            <a:r>
              <a:rPr lang="fr-FR" sz="800" dirty="0"/>
              <a:t> : 30 000 L/pers/</a:t>
            </a:r>
            <a:r>
              <a:rPr lang="fr-FR" sz="800" dirty="0" err="1"/>
              <a:t>year</a:t>
            </a:r>
            <a:endParaRPr lang="fr-FR" sz="800" dirty="0"/>
          </a:p>
          <a:p>
            <a:r>
              <a:rPr lang="fr-FR" sz="800" dirty="0"/>
              <a:t>Solid </a:t>
            </a:r>
            <a:r>
              <a:rPr lang="fr-FR" sz="800" dirty="0" err="1"/>
              <a:t>waste</a:t>
            </a:r>
            <a:r>
              <a:rPr lang="fr-FR" sz="800" dirty="0"/>
              <a:t> : 220kg/pers/</a:t>
            </a:r>
            <a:r>
              <a:rPr lang="fr-FR" sz="800" dirty="0" err="1"/>
              <a:t>year</a:t>
            </a:r>
            <a:endParaRPr lang="fr-FR" sz="800" dirty="0"/>
          </a:p>
        </p:txBody>
      </p:sp>
      <p:cxnSp>
        <p:nvCxnSpPr>
          <p:cNvPr id="11" name="Connecteur : en arc 10">
            <a:extLst>
              <a:ext uri="{FF2B5EF4-FFF2-40B4-BE49-F238E27FC236}">
                <a16:creationId xmlns:a16="http://schemas.microsoft.com/office/drawing/2014/main" id="{FA839343-9E12-05AE-BBA3-66C51BD8A9A4}"/>
              </a:ext>
            </a:extLst>
          </p:cNvPr>
          <p:cNvCxnSpPr>
            <a:stCxn id="9" idx="1"/>
            <a:endCxn id="5" idx="0"/>
          </p:cNvCxnSpPr>
          <p:nvPr/>
        </p:nvCxnSpPr>
        <p:spPr>
          <a:xfrm rot="10800000" flipV="1">
            <a:off x="8340057" y="355332"/>
            <a:ext cx="1392571" cy="60940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F85E6141-83FF-0A12-E823-162890644059}"/>
              </a:ext>
            </a:extLst>
          </p:cNvPr>
          <p:cNvCxnSpPr>
            <a:stCxn id="4" idx="2"/>
          </p:cNvCxnSpPr>
          <p:nvPr/>
        </p:nvCxnSpPr>
        <p:spPr>
          <a:xfrm>
            <a:off x="3531765" y="1373357"/>
            <a:ext cx="0" cy="732280"/>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6FF53A52-CD21-703A-58C2-99FF8BEE6C6C}"/>
              </a:ext>
            </a:extLst>
          </p:cNvPr>
          <p:cNvSpPr txBox="1"/>
          <p:nvPr/>
        </p:nvSpPr>
        <p:spPr>
          <a:xfrm>
            <a:off x="2730612" y="144046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on the </a:t>
            </a:r>
            <a:r>
              <a:rPr lang="fr-FR" sz="800" dirty="0" err="1"/>
              <a:t>ground</a:t>
            </a:r>
            <a:r>
              <a:rPr lang="fr-FR" sz="800" dirty="0"/>
              <a:t>)</a:t>
            </a:r>
          </a:p>
        </p:txBody>
      </p:sp>
      <p:sp>
        <p:nvSpPr>
          <p:cNvPr id="15" name="ZoneTexte 14">
            <a:extLst>
              <a:ext uri="{FF2B5EF4-FFF2-40B4-BE49-F238E27FC236}">
                <a16:creationId xmlns:a16="http://schemas.microsoft.com/office/drawing/2014/main" id="{6A8CCD6E-B3AB-4E64-A7C4-DADF47D88A1E}"/>
              </a:ext>
            </a:extLst>
          </p:cNvPr>
          <p:cNvSpPr txBox="1"/>
          <p:nvPr/>
        </p:nvSpPr>
        <p:spPr>
          <a:xfrm>
            <a:off x="3526166" y="1440469"/>
            <a:ext cx="795554" cy="461665"/>
          </a:xfrm>
          <a:prstGeom prst="rect">
            <a:avLst/>
          </a:prstGeom>
          <a:noFill/>
        </p:spPr>
        <p:txBody>
          <a:bodyPr wrap="square" rtlCol="0">
            <a:spAutoFit/>
          </a:bodyPr>
          <a:lstStyle/>
          <a:p>
            <a:r>
              <a:rPr lang="fr-FR" sz="800" b="1" dirty="0" err="1"/>
              <a:t>Wastewater</a:t>
            </a:r>
            <a:endParaRPr lang="fr-FR" sz="800" b="1" dirty="0"/>
          </a:p>
          <a:p>
            <a:r>
              <a:rPr lang="fr-FR" sz="800" dirty="0"/>
              <a:t>(100% in </a:t>
            </a:r>
            <a:r>
              <a:rPr lang="fr-FR" sz="800" dirty="0" err="1"/>
              <a:t>canals</a:t>
            </a:r>
            <a:r>
              <a:rPr lang="fr-FR" sz="800" dirty="0"/>
              <a:t>)</a:t>
            </a:r>
          </a:p>
        </p:txBody>
      </p:sp>
      <p:sp>
        <p:nvSpPr>
          <p:cNvPr id="16" name="ZoneTexte 15">
            <a:extLst>
              <a:ext uri="{FF2B5EF4-FFF2-40B4-BE49-F238E27FC236}">
                <a16:creationId xmlns:a16="http://schemas.microsoft.com/office/drawing/2014/main" id="{96730DC0-7353-81BC-B218-479BC5B23ABA}"/>
              </a:ext>
            </a:extLst>
          </p:cNvPr>
          <p:cNvSpPr txBox="1"/>
          <p:nvPr/>
        </p:nvSpPr>
        <p:spPr>
          <a:xfrm>
            <a:off x="1831571" y="1895134"/>
            <a:ext cx="1686187" cy="215444"/>
          </a:xfrm>
          <a:prstGeom prst="rect">
            <a:avLst/>
          </a:prstGeom>
          <a:noFill/>
        </p:spPr>
        <p:txBody>
          <a:bodyPr wrap="square" rtlCol="0">
            <a:spAutoFit/>
          </a:bodyPr>
          <a:lstStyle/>
          <a:p>
            <a:pPr algn="r"/>
            <a:r>
              <a:rPr lang="fr-FR" sz="800" b="1" dirty="0"/>
              <a:t>60% </a:t>
            </a:r>
            <a:r>
              <a:rPr lang="fr-FR" sz="800" b="1" dirty="0" err="1"/>
              <a:t>collected</a:t>
            </a:r>
            <a:r>
              <a:rPr lang="fr-FR" sz="800" b="1" dirty="0"/>
              <a:t>/40% not </a:t>
            </a:r>
            <a:r>
              <a:rPr lang="fr-FR" sz="800" b="1" dirty="0" err="1"/>
              <a:t>collected</a:t>
            </a:r>
            <a:endParaRPr lang="fr-FR" sz="800" dirty="0"/>
          </a:p>
        </p:txBody>
      </p:sp>
      <p:sp>
        <p:nvSpPr>
          <p:cNvPr id="17" name="ZoneTexte 16">
            <a:extLst>
              <a:ext uri="{FF2B5EF4-FFF2-40B4-BE49-F238E27FC236}">
                <a16:creationId xmlns:a16="http://schemas.microsoft.com/office/drawing/2014/main" id="{466BBDA4-7210-4482-FAC5-8E0DEFA64D73}"/>
              </a:ext>
            </a:extLst>
          </p:cNvPr>
          <p:cNvSpPr txBox="1"/>
          <p:nvPr/>
        </p:nvSpPr>
        <p:spPr>
          <a:xfrm>
            <a:off x="3517758" y="1874804"/>
            <a:ext cx="1532414" cy="584775"/>
          </a:xfrm>
          <a:prstGeom prst="rect">
            <a:avLst/>
          </a:prstGeom>
          <a:noFill/>
        </p:spPr>
        <p:txBody>
          <a:bodyPr wrap="square" rtlCol="0">
            <a:spAutoFit/>
          </a:bodyPr>
          <a:lstStyle/>
          <a:p>
            <a:r>
              <a:rPr lang="fr-FR" sz="800" b="1" dirty="0"/>
              <a:t>20% </a:t>
            </a:r>
            <a:r>
              <a:rPr lang="fr-FR" sz="800" b="1" dirty="0" err="1"/>
              <a:t>filtered</a:t>
            </a:r>
            <a:r>
              <a:rPr lang="fr-FR" sz="800" b="1" dirty="0"/>
              <a:t> / 80 % </a:t>
            </a:r>
            <a:r>
              <a:rPr lang="fr-FR" sz="800" b="1" dirty="0" err="1"/>
              <a:t>unfiltered</a:t>
            </a:r>
            <a:endParaRPr lang="fr-FR" sz="800" b="1" dirty="0"/>
          </a:p>
          <a:p>
            <a:endParaRPr lang="fr-FR" sz="800" b="1" dirty="0"/>
          </a:p>
          <a:p>
            <a:r>
              <a:rPr lang="fr-FR" sz="800" b="1" dirty="0">
                <a:solidFill>
                  <a:srgbClr val="FF0000"/>
                </a:solidFill>
              </a:rPr>
              <a:t>Patrick: j’ai n’ai pas pris en compte le filtrage</a:t>
            </a:r>
            <a:endParaRPr lang="fr-FR" sz="800" dirty="0">
              <a:solidFill>
                <a:srgbClr val="FF0000"/>
              </a:solidFill>
            </a:endParaRPr>
          </a:p>
        </p:txBody>
      </p:sp>
      <p:sp>
        <p:nvSpPr>
          <p:cNvPr id="18" name="ZoneTexte 17">
            <a:extLst>
              <a:ext uri="{FF2B5EF4-FFF2-40B4-BE49-F238E27FC236}">
                <a16:creationId xmlns:a16="http://schemas.microsoft.com/office/drawing/2014/main" id="{1A3B99E0-F060-7E93-5675-B0D9CC8294CE}"/>
              </a:ext>
            </a:extLst>
          </p:cNvPr>
          <p:cNvSpPr txBox="1"/>
          <p:nvPr/>
        </p:nvSpPr>
        <p:spPr>
          <a:xfrm>
            <a:off x="5441659" y="3224688"/>
            <a:ext cx="1308682" cy="408623"/>
          </a:xfrm>
          <a:prstGeom prst="roundRect">
            <a:avLst/>
          </a:prstGeom>
          <a:noFill/>
          <a:ln>
            <a:solidFill>
              <a:schemeClr val="tx1"/>
            </a:solidFill>
          </a:ln>
        </p:spPr>
        <p:txBody>
          <a:bodyPr wrap="square" rtlCol="0">
            <a:spAutoFit/>
          </a:bodyPr>
          <a:lstStyle/>
          <a:p>
            <a:pPr algn="ctr"/>
            <a:r>
              <a:rPr lang="fr-FR" dirty="0"/>
              <a:t>CANALS</a:t>
            </a:r>
          </a:p>
        </p:txBody>
      </p:sp>
      <p:sp>
        <p:nvSpPr>
          <p:cNvPr id="19" name="ZoneTexte 18">
            <a:extLst>
              <a:ext uri="{FF2B5EF4-FFF2-40B4-BE49-F238E27FC236}">
                <a16:creationId xmlns:a16="http://schemas.microsoft.com/office/drawing/2014/main" id="{70D8CCE5-1DFF-54E3-E39C-F4B8B0741D3E}"/>
              </a:ext>
            </a:extLst>
          </p:cNvPr>
          <p:cNvSpPr txBox="1"/>
          <p:nvPr/>
        </p:nvSpPr>
        <p:spPr>
          <a:xfrm>
            <a:off x="9329957" y="3209556"/>
            <a:ext cx="1308682" cy="408623"/>
          </a:xfrm>
          <a:prstGeom prst="roundRect">
            <a:avLst/>
          </a:prstGeom>
          <a:noFill/>
          <a:ln>
            <a:solidFill>
              <a:schemeClr val="tx1"/>
            </a:solidFill>
          </a:ln>
        </p:spPr>
        <p:txBody>
          <a:bodyPr wrap="square" rtlCol="0">
            <a:spAutoFit/>
          </a:bodyPr>
          <a:lstStyle/>
          <a:p>
            <a:pPr algn="ctr"/>
            <a:r>
              <a:rPr lang="fr-FR" dirty="0"/>
              <a:t>FIELDS</a:t>
            </a:r>
          </a:p>
        </p:txBody>
      </p:sp>
      <p:cxnSp>
        <p:nvCxnSpPr>
          <p:cNvPr id="21" name="Connecteur droit avec flèche 20">
            <a:extLst>
              <a:ext uri="{FF2B5EF4-FFF2-40B4-BE49-F238E27FC236}">
                <a16:creationId xmlns:a16="http://schemas.microsoft.com/office/drawing/2014/main" id="{5A2BEF1B-642F-0DEE-EDFD-5C03BE25C69F}"/>
              </a:ext>
            </a:extLst>
          </p:cNvPr>
          <p:cNvCxnSpPr>
            <a:cxnSpLocks/>
          </p:cNvCxnSpPr>
          <p:nvPr/>
        </p:nvCxnSpPr>
        <p:spPr>
          <a:xfrm flipH="1">
            <a:off x="1745621" y="2135745"/>
            <a:ext cx="544573" cy="69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2F228928-506F-F813-232C-F1D7AC84610D}"/>
              </a:ext>
            </a:extLst>
          </p:cNvPr>
          <p:cNvCxnSpPr>
            <a:cxnSpLocks/>
            <a:endCxn id="18" idx="0"/>
          </p:cNvCxnSpPr>
          <p:nvPr/>
        </p:nvCxnSpPr>
        <p:spPr>
          <a:xfrm>
            <a:off x="4563586" y="2105637"/>
            <a:ext cx="1532414" cy="1119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F0664CC-098F-E0C5-F22F-15FDD5F4E37C}"/>
              </a:ext>
            </a:extLst>
          </p:cNvPr>
          <p:cNvCxnSpPr>
            <a:cxnSpLocks/>
          </p:cNvCxnSpPr>
          <p:nvPr/>
        </p:nvCxnSpPr>
        <p:spPr>
          <a:xfrm>
            <a:off x="3053593" y="2135745"/>
            <a:ext cx="2737550" cy="1088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84045038-9975-034B-854A-05BCE13863D1}"/>
              </a:ext>
            </a:extLst>
          </p:cNvPr>
          <p:cNvSpPr txBox="1"/>
          <p:nvPr/>
        </p:nvSpPr>
        <p:spPr>
          <a:xfrm>
            <a:off x="444617" y="2841774"/>
            <a:ext cx="1954635" cy="715089"/>
          </a:xfrm>
          <a:prstGeom prst="roundRect">
            <a:avLst/>
          </a:prstGeom>
          <a:noFill/>
          <a:ln>
            <a:solidFill>
              <a:schemeClr val="tx1"/>
            </a:solidFill>
          </a:ln>
        </p:spPr>
        <p:txBody>
          <a:bodyPr wrap="square" rtlCol="0">
            <a:spAutoFit/>
          </a:bodyPr>
          <a:lstStyle/>
          <a:p>
            <a:pPr algn="ctr"/>
            <a:r>
              <a:rPr lang="fr-FR" dirty="0"/>
              <a:t>Collection teams</a:t>
            </a:r>
          </a:p>
          <a:p>
            <a:pPr algn="ctr"/>
            <a:r>
              <a:rPr lang="fr-FR" dirty="0"/>
              <a:t>(2x/</a:t>
            </a:r>
            <a:r>
              <a:rPr lang="fr-FR" dirty="0" err="1"/>
              <a:t>week</a:t>
            </a:r>
            <a:r>
              <a:rPr lang="fr-FR" dirty="0"/>
              <a:t>)</a:t>
            </a:r>
          </a:p>
        </p:txBody>
      </p:sp>
      <p:cxnSp>
        <p:nvCxnSpPr>
          <p:cNvPr id="34" name="Connecteur droit avec flèche 33">
            <a:extLst>
              <a:ext uri="{FF2B5EF4-FFF2-40B4-BE49-F238E27FC236}">
                <a16:creationId xmlns:a16="http://schemas.microsoft.com/office/drawing/2014/main" id="{11038A35-BBD6-324B-9C40-69CDDAD3B86F}"/>
              </a:ext>
            </a:extLst>
          </p:cNvPr>
          <p:cNvCxnSpPr>
            <a:cxnSpLocks/>
          </p:cNvCxnSpPr>
          <p:nvPr/>
        </p:nvCxnSpPr>
        <p:spPr>
          <a:xfrm>
            <a:off x="2051110" y="3556863"/>
            <a:ext cx="0" cy="553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CC44F9B-062A-1F76-4473-3FBD2A3E14FB}"/>
              </a:ext>
            </a:extLst>
          </p:cNvPr>
          <p:cNvSpPr txBox="1"/>
          <p:nvPr/>
        </p:nvSpPr>
        <p:spPr>
          <a:xfrm>
            <a:off x="444616" y="4110606"/>
            <a:ext cx="1954635" cy="715089"/>
          </a:xfrm>
          <a:prstGeom prst="roundRect">
            <a:avLst/>
          </a:prstGeom>
          <a:noFill/>
          <a:ln>
            <a:solidFill>
              <a:schemeClr val="tx1"/>
            </a:solidFill>
          </a:ln>
        </p:spPr>
        <p:txBody>
          <a:bodyPr wrap="square" rtlCol="0">
            <a:spAutoFit/>
          </a:bodyPr>
          <a:lstStyle/>
          <a:p>
            <a:pPr algn="ctr"/>
            <a:r>
              <a:rPr lang="fr-FR" dirty="0"/>
              <a:t>Local </a:t>
            </a:r>
            <a:r>
              <a:rPr lang="fr-FR" dirty="0" err="1"/>
              <a:t>landfill</a:t>
            </a:r>
            <a:r>
              <a:rPr lang="fr-FR" dirty="0"/>
              <a:t> (1/village)</a:t>
            </a:r>
          </a:p>
        </p:txBody>
      </p:sp>
      <p:sp>
        <p:nvSpPr>
          <p:cNvPr id="40" name="ZoneTexte 39">
            <a:extLst>
              <a:ext uri="{FF2B5EF4-FFF2-40B4-BE49-F238E27FC236}">
                <a16:creationId xmlns:a16="http://schemas.microsoft.com/office/drawing/2014/main" id="{C4BAD091-7D84-92BB-C1B5-5FC7A4099476}"/>
              </a:ext>
            </a:extLst>
          </p:cNvPr>
          <p:cNvSpPr txBox="1"/>
          <p:nvPr/>
        </p:nvSpPr>
        <p:spPr>
          <a:xfrm>
            <a:off x="444616" y="5516482"/>
            <a:ext cx="2608974" cy="715089"/>
          </a:xfrm>
          <a:prstGeom prst="roundRect">
            <a:avLst/>
          </a:prstGeom>
          <a:noFill/>
          <a:ln>
            <a:solidFill>
              <a:schemeClr val="tx1"/>
            </a:solidFill>
          </a:ln>
        </p:spPr>
        <p:txBody>
          <a:bodyPr wrap="square" rtlCol="0">
            <a:spAutoFit/>
          </a:bodyPr>
          <a:lstStyle/>
          <a:p>
            <a:pPr algn="ctr"/>
            <a:r>
              <a:rPr lang="fr-FR" dirty="0"/>
              <a:t>Communal </a:t>
            </a:r>
            <a:r>
              <a:rPr lang="fr-FR" dirty="0" err="1"/>
              <a:t>landfill</a:t>
            </a:r>
            <a:r>
              <a:rPr lang="fr-FR" dirty="0"/>
              <a:t> </a:t>
            </a:r>
          </a:p>
          <a:p>
            <a:pPr algn="ctr"/>
            <a:r>
              <a:rPr lang="fr-FR" dirty="0"/>
              <a:t>(1 for all the commune)</a:t>
            </a:r>
          </a:p>
        </p:txBody>
      </p:sp>
      <p:cxnSp>
        <p:nvCxnSpPr>
          <p:cNvPr id="41" name="Connecteur droit avec flèche 40">
            <a:extLst>
              <a:ext uri="{FF2B5EF4-FFF2-40B4-BE49-F238E27FC236}">
                <a16:creationId xmlns:a16="http://schemas.microsoft.com/office/drawing/2014/main" id="{1A4014A2-A668-ACBD-DCA6-A8B0A7FC13DD}"/>
              </a:ext>
            </a:extLst>
          </p:cNvPr>
          <p:cNvCxnSpPr>
            <a:cxnSpLocks/>
          </p:cNvCxnSpPr>
          <p:nvPr/>
        </p:nvCxnSpPr>
        <p:spPr>
          <a:xfrm>
            <a:off x="2017907" y="4825695"/>
            <a:ext cx="0" cy="690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D41FBBD2-8B09-B29C-7D09-8297AD2E8ACC}"/>
              </a:ext>
            </a:extLst>
          </p:cNvPr>
          <p:cNvSpPr txBox="1"/>
          <p:nvPr/>
        </p:nvSpPr>
        <p:spPr>
          <a:xfrm>
            <a:off x="2399251" y="4166599"/>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a:t>
            </a:r>
            <a:r>
              <a:rPr lang="fr-FR" sz="800" i="1" dirty="0" err="1"/>
              <a:t>small</a:t>
            </a:r>
            <a:r>
              <a:rPr lang="fr-FR" sz="800" i="1" dirty="0"/>
              <a:t> radius (2 km). </a:t>
            </a:r>
            <a:r>
              <a:rPr lang="fr-FR" sz="800" i="1" dirty="0" err="1"/>
              <a:t>Proximate</a:t>
            </a:r>
            <a:r>
              <a:rPr lang="fr-FR" sz="800" i="1" dirty="0"/>
              <a:t> </a:t>
            </a:r>
            <a:r>
              <a:rPr lang="fr-FR" sz="800" i="1" dirty="0" err="1"/>
              <a:t>fields</a:t>
            </a:r>
            <a:r>
              <a:rPr lang="fr-FR" sz="800" i="1" dirty="0"/>
              <a:t> lose 5% </a:t>
            </a:r>
            <a:r>
              <a:rPr lang="fr-FR" sz="800" i="1" dirty="0" err="1"/>
              <a:t>productivity</a:t>
            </a:r>
            <a:endParaRPr lang="fr-FR" sz="800" i="1" dirty="0"/>
          </a:p>
        </p:txBody>
      </p:sp>
      <p:sp>
        <p:nvSpPr>
          <p:cNvPr id="44" name="ZoneTexte 43">
            <a:extLst>
              <a:ext uri="{FF2B5EF4-FFF2-40B4-BE49-F238E27FC236}">
                <a16:creationId xmlns:a16="http://schemas.microsoft.com/office/drawing/2014/main" id="{0A6E0C67-5CDA-207D-B8D1-296E48E15FC2}"/>
              </a:ext>
            </a:extLst>
          </p:cNvPr>
          <p:cNvSpPr txBox="1"/>
          <p:nvPr/>
        </p:nvSpPr>
        <p:spPr>
          <a:xfrm>
            <a:off x="3053590" y="5560452"/>
            <a:ext cx="1628852" cy="461665"/>
          </a:xfrm>
          <a:prstGeom prst="rect">
            <a:avLst/>
          </a:prstGeom>
          <a:noFill/>
        </p:spPr>
        <p:txBody>
          <a:bodyPr wrap="square" rtlCol="0">
            <a:spAutoFit/>
          </a:bodyPr>
          <a:lstStyle/>
          <a:p>
            <a:r>
              <a:rPr lang="fr-FR" sz="800" i="1" dirty="0"/>
              <a:t>Damages </a:t>
            </a:r>
            <a:r>
              <a:rPr lang="fr-FR" sz="800" i="1" dirty="0" err="1"/>
              <a:t>surrounding</a:t>
            </a:r>
            <a:r>
              <a:rPr lang="fr-FR" sz="800" i="1" dirty="0"/>
              <a:t> areas in a medium radius (5 km). </a:t>
            </a:r>
            <a:r>
              <a:rPr lang="fr-FR" sz="800" i="1" dirty="0" err="1"/>
              <a:t>Proximate</a:t>
            </a:r>
            <a:r>
              <a:rPr lang="fr-FR" sz="800" i="1" dirty="0"/>
              <a:t> </a:t>
            </a:r>
            <a:r>
              <a:rPr lang="fr-FR" sz="800" i="1" dirty="0" err="1"/>
              <a:t>fields</a:t>
            </a:r>
            <a:r>
              <a:rPr lang="fr-FR" sz="800" i="1" dirty="0"/>
              <a:t> lose 10% </a:t>
            </a:r>
            <a:r>
              <a:rPr lang="fr-FR" sz="800" i="1" dirty="0" err="1"/>
              <a:t>productivity</a:t>
            </a:r>
            <a:endParaRPr lang="fr-FR" sz="800" i="1" dirty="0"/>
          </a:p>
        </p:txBody>
      </p:sp>
      <p:cxnSp>
        <p:nvCxnSpPr>
          <p:cNvPr id="46" name="Connecteur droit 45">
            <a:extLst>
              <a:ext uri="{FF2B5EF4-FFF2-40B4-BE49-F238E27FC236}">
                <a16:creationId xmlns:a16="http://schemas.microsoft.com/office/drawing/2014/main" id="{A8C64C2A-8649-02A2-1A32-DE81117555E1}"/>
              </a:ext>
            </a:extLst>
          </p:cNvPr>
          <p:cNvCxnSpPr>
            <a:cxnSpLocks/>
            <a:stCxn id="18" idx="2"/>
          </p:cNvCxnSpPr>
          <p:nvPr/>
        </p:nvCxnSpPr>
        <p:spPr>
          <a:xfrm flipH="1">
            <a:off x="6095999" y="3633311"/>
            <a:ext cx="1" cy="477295"/>
          </a:xfrm>
          <a:prstGeom prst="line">
            <a:avLst/>
          </a:prstGeom>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7AAA8C36-A429-4C3F-9F4F-6912CA8616D1}"/>
              </a:ext>
            </a:extLst>
          </p:cNvPr>
          <p:cNvSpPr txBox="1"/>
          <p:nvPr/>
        </p:nvSpPr>
        <p:spPr>
          <a:xfrm>
            <a:off x="6095999" y="3658719"/>
            <a:ext cx="1118531" cy="338554"/>
          </a:xfrm>
          <a:prstGeom prst="rect">
            <a:avLst/>
          </a:prstGeom>
          <a:noFill/>
        </p:spPr>
        <p:txBody>
          <a:bodyPr wrap="square" rtlCol="0">
            <a:spAutoFit/>
          </a:bodyPr>
          <a:lstStyle/>
          <a:p>
            <a:r>
              <a:rPr lang="fr-FR" sz="800" b="1" dirty="0" err="1"/>
              <a:t>Wastewater</a:t>
            </a:r>
            <a:endParaRPr lang="fr-FR" sz="800" b="1" dirty="0"/>
          </a:p>
          <a:p>
            <a:r>
              <a:rPr lang="fr-FR" sz="800" dirty="0"/>
              <a:t>45 000L/</a:t>
            </a:r>
            <a:r>
              <a:rPr lang="fr-FR" sz="800" dirty="0" err="1"/>
              <a:t>person</a:t>
            </a:r>
            <a:r>
              <a:rPr lang="fr-FR" sz="800" dirty="0"/>
              <a:t>/</a:t>
            </a:r>
            <a:r>
              <a:rPr lang="fr-FR" sz="800" dirty="0" err="1"/>
              <a:t>year</a:t>
            </a:r>
            <a:endParaRPr lang="fr-FR" sz="800" dirty="0"/>
          </a:p>
        </p:txBody>
      </p:sp>
      <p:sp>
        <p:nvSpPr>
          <p:cNvPr id="48" name="ZoneTexte 47">
            <a:extLst>
              <a:ext uri="{FF2B5EF4-FFF2-40B4-BE49-F238E27FC236}">
                <a16:creationId xmlns:a16="http://schemas.microsoft.com/office/drawing/2014/main" id="{D0D141AE-163C-B168-EEE1-1F85F0CF219E}"/>
              </a:ext>
            </a:extLst>
          </p:cNvPr>
          <p:cNvSpPr txBox="1"/>
          <p:nvPr/>
        </p:nvSpPr>
        <p:spPr>
          <a:xfrm>
            <a:off x="5201178" y="3666339"/>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125 kg/pers/</a:t>
            </a:r>
            <a:r>
              <a:rPr lang="fr-FR" sz="800" dirty="0" err="1"/>
              <a:t>year</a:t>
            </a:r>
            <a:endParaRPr lang="fr-FR" sz="800" dirty="0"/>
          </a:p>
        </p:txBody>
      </p:sp>
      <p:sp>
        <p:nvSpPr>
          <p:cNvPr id="50" name="ZoneTexte 49">
            <a:extLst>
              <a:ext uri="{FF2B5EF4-FFF2-40B4-BE49-F238E27FC236}">
                <a16:creationId xmlns:a16="http://schemas.microsoft.com/office/drawing/2014/main" id="{1B3B10E3-595C-B472-D81C-AA37EF4D934E}"/>
              </a:ext>
            </a:extLst>
          </p:cNvPr>
          <p:cNvSpPr txBox="1"/>
          <p:nvPr/>
        </p:nvSpPr>
        <p:spPr>
          <a:xfrm>
            <a:off x="5201177" y="4208091"/>
            <a:ext cx="2164354" cy="1200329"/>
          </a:xfrm>
          <a:prstGeom prst="rect">
            <a:avLst/>
          </a:prstGeom>
          <a:noFill/>
        </p:spPr>
        <p:txBody>
          <a:bodyPr wrap="square" rtlCol="0">
            <a:spAutoFit/>
          </a:bodyPr>
          <a:lstStyle/>
          <a:p>
            <a:r>
              <a:rPr lang="fr-FR" sz="800" i="1" dirty="0"/>
              <a:t>Damages </a:t>
            </a:r>
            <a:r>
              <a:rPr lang="fr-FR" sz="800" i="1" dirty="0" err="1"/>
              <a:t>surrounding</a:t>
            </a:r>
            <a:r>
              <a:rPr lang="fr-FR" sz="800" i="1" dirty="0"/>
              <a:t> areas </a:t>
            </a:r>
            <a:r>
              <a:rPr lang="fr-FR" sz="800" i="1" dirty="0" err="1"/>
              <a:t>with</a:t>
            </a:r>
            <a:r>
              <a:rPr lang="fr-FR" sz="800" i="1" dirty="0"/>
              <a:t> an </a:t>
            </a:r>
            <a:r>
              <a:rPr lang="fr-FR" sz="800" i="1" dirty="0" err="1"/>
              <a:t>increasing</a:t>
            </a:r>
            <a:r>
              <a:rPr lang="fr-FR" sz="800" i="1" dirty="0"/>
              <a:t> radius (due to diffusion) over the </a:t>
            </a:r>
            <a:r>
              <a:rPr lang="fr-FR" sz="800" i="1" dirty="0" err="1"/>
              <a:t>years</a:t>
            </a:r>
            <a:endParaRPr lang="fr-FR" sz="800" i="1" dirty="0"/>
          </a:p>
          <a:p>
            <a:r>
              <a:rPr lang="fr-FR" sz="800" i="1" dirty="0" err="1"/>
              <a:t>Affected</a:t>
            </a:r>
            <a:r>
              <a:rPr lang="fr-FR" sz="800" i="1" dirty="0"/>
              <a:t> </a:t>
            </a:r>
            <a:r>
              <a:rPr lang="fr-FR" sz="800" i="1" dirty="0" err="1"/>
              <a:t>fields</a:t>
            </a:r>
            <a:r>
              <a:rPr lang="fr-FR" sz="800" i="1" dirty="0"/>
              <a:t> lose 15% </a:t>
            </a:r>
            <a:r>
              <a:rPr lang="fr-FR" sz="800" i="1" dirty="0" err="1"/>
              <a:t>productivity</a:t>
            </a:r>
            <a:endParaRPr lang="fr-FR" sz="800" i="1" dirty="0"/>
          </a:p>
          <a:p>
            <a:endParaRPr lang="fr-FR" sz="800" i="1" dirty="0"/>
          </a:p>
          <a:p>
            <a:r>
              <a:rPr lang="fr-FR" sz="800" b="1" dirty="0">
                <a:solidFill>
                  <a:srgbClr val="FF0000"/>
                </a:solidFill>
              </a:rPr>
              <a:t>Patrick: un peu comme pour la pollution des sols, j’ai dis ici que plus le canal est pollué, plus les champs autour ont une production diminuée</a:t>
            </a:r>
            <a:endParaRPr lang="fr-FR" sz="800" i="1" dirty="0"/>
          </a:p>
          <a:p>
            <a:endParaRPr lang="fr-FR" sz="800" i="1" dirty="0"/>
          </a:p>
        </p:txBody>
      </p:sp>
      <p:sp>
        <p:nvSpPr>
          <p:cNvPr id="51" name="ZoneTexte 50">
            <a:extLst>
              <a:ext uri="{FF2B5EF4-FFF2-40B4-BE49-F238E27FC236}">
                <a16:creationId xmlns:a16="http://schemas.microsoft.com/office/drawing/2014/main" id="{F06165EE-46C0-DB87-E23E-CB5B4C9C6417}"/>
              </a:ext>
            </a:extLst>
          </p:cNvPr>
          <p:cNvSpPr txBox="1"/>
          <p:nvPr/>
        </p:nvSpPr>
        <p:spPr>
          <a:xfrm>
            <a:off x="7544502" y="1413139"/>
            <a:ext cx="795554" cy="461665"/>
          </a:xfrm>
          <a:prstGeom prst="rect">
            <a:avLst/>
          </a:prstGeom>
          <a:noFill/>
        </p:spPr>
        <p:txBody>
          <a:bodyPr wrap="square" rtlCol="0">
            <a:spAutoFit/>
          </a:bodyPr>
          <a:lstStyle/>
          <a:p>
            <a:pPr algn="r"/>
            <a:r>
              <a:rPr lang="fr-FR" sz="800" b="1" dirty="0"/>
              <a:t>Solid </a:t>
            </a:r>
            <a:r>
              <a:rPr lang="fr-FR" sz="800" b="1" dirty="0" err="1"/>
              <a:t>waste</a:t>
            </a:r>
            <a:r>
              <a:rPr lang="fr-FR" sz="800" b="1" dirty="0"/>
              <a:t> </a:t>
            </a:r>
            <a:r>
              <a:rPr lang="fr-FR" sz="800" dirty="0"/>
              <a:t>(100% not </a:t>
            </a:r>
            <a:r>
              <a:rPr lang="fr-FR" sz="800" dirty="0" err="1"/>
              <a:t>collected</a:t>
            </a:r>
            <a:r>
              <a:rPr lang="fr-FR" sz="800" dirty="0"/>
              <a:t>)</a:t>
            </a:r>
          </a:p>
        </p:txBody>
      </p:sp>
      <p:sp>
        <p:nvSpPr>
          <p:cNvPr id="52" name="ZoneTexte 51">
            <a:extLst>
              <a:ext uri="{FF2B5EF4-FFF2-40B4-BE49-F238E27FC236}">
                <a16:creationId xmlns:a16="http://schemas.microsoft.com/office/drawing/2014/main" id="{8B53B549-6BF8-DFD0-16D4-32A6DF91E914}"/>
              </a:ext>
            </a:extLst>
          </p:cNvPr>
          <p:cNvSpPr txBox="1"/>
          <p:nvPr/>
        </p:nvSpPr>
        <p:spPr>
          <a:xfrm>
            <a:off x="8334456" y="1413138"/>
            <a:ext cx="795554" cy="461665"/>
          </a:xfrm>
          <a:prstGeom prst="rect">
            <a:avLst/>
          </a:prstGeom>
          <a:noFill/>
        </p:spPr>
        <p:txBody>
          <a:bodyPr wrap="square" rtlCol="0">
            <a:spAutoFit/>
          </a:bodyPr>
          <a:lstStyle/>
          <a:p>
            <a:r>
              <a:rPr lang="fr-FR" sz="800" b="1" dirty="0" err="1"/>
              <a:t>Wastewater</a:t>
            </a:r>
            <a:r>
              <a:rPr lang="fr-FR" sz="800" b="1" dirty="0"/>
              <a:t> </a:t>
            </a:r>
            <a:r>
              <a:rPr lang="fr-FR" sz="800" dirty="0"/>
              <a:t>(100% not </a:t>
            </a:r>
            <a:r>
              <a:rPr lang="fr-FR" sz="800" dirty="0" err="1"/>
              <a:t>treated</a:t>
            </a:r>
            <a:r>
              <a:rPr lang="fr-FR" sz="800" dirty="0"/>
              <a:t>)</a:t>
            </a:r>
          </a:p>
        </p:txBody>
      </p:sp>
      <p:cxnSp>
        <p:nvCxnSpPr>
          <p:cNvPr id="53" name="Connecteur droit 52">
            <a:extLst>
              <a:ext uri="{FF2B5EF4-FFF2-40B4-BE49-F238E27FC236}">
                <a16:creationId xmlns:a16="http://schemas.microsoft.com/office/drawing/2014/main" id="{71783C5B-FFBE-C4A7-90CB-E0EA6AC94FB2}"/>
              </a:ext>
            </a:extLst>
          </p:cNvPr>
          <p:cNvCxnSpPr>
            <a:cxnSpLocks/>
            <a:stCxn id="5" idx="2"/>
          </p:cNvCxnSpPr>
          <p:nvPr/>
        </p:nvCxnSpPr>
        <p:spPr>
          <a:xfrm>
            <a:off x="8340056" y="1373357"/>
            <a:ext cx="0" cy="732280"/>
          </a:xfrm>
          <a:prstGeom prst="line">
            <a:avLst/>
          </a:prstGeom>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0691205C-D6E8-BAA7-1C6D-73819C25FAE9}"/>
              </a:ext>
            </a:extLst>
          </p:cNvPr>
          <p:cNvCxnSpPr>
            <a:cxnSpLocks/>
            <a:stCxn id="66" idx="2"/>
          </p:cNvCxnSpPr>
          <p:nvPr/>
        </p:nvCxnSpPr>
        <p:spPr>
          <a:xfrm flipH="1">
            <a:off x="6400859" y="2065298"/>
            <a:ext cx="1140843" cy="1151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FAF7764-268B-C63C-60E6-F33188FCFA59}"/>
              </a:ext>
            </a:extLst>
          </p:cNvPr>
          <p:cNvCxnSpPr>
            <a:cxnSpLocks/>
            <a:stCxn id="66" idx="2"/>
            <a:endCxn id="19" idx="1"/>
          </p:cNvCxnSpPr>
          <p:nvPr/>
        </p:nvCxnSpPr>
        <p:spPr>
          <a:xfrm>
            <a:off x="7541702" y="2065298"/>
            <a:ext cx="1788255" cy="1348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ZoneTexte 65">
            <a:extLst>
              <a:ext uri="{FF2B5EF4-FFF2-40B4-BE49-F238E27FC236}">
                <a16:creationId xmlns:a16="http://schemas.microsoft.com/office/drawing/2014/main" id="{405E4D5F-9D1D-DFE2-2C76-0CFF42CEF116}"/>
              </a:ext>
            </a:extLst>
          </p:cNvPr>
          <p:cNvSpPr txBox="1"/>
          <p:nvPr/>
        </p:nvSpPr>
        <p:spPr>
          <a:xfrm>
            <a:off x="6775495" y="1849854"/>
            <a:ext cx="1532414"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sp>
        <p:nvSpPr>
          <p:cNvPr id="69" name="ZoneTexte 68">
            <a:extLst>
              <a:ext uri="{FF2B5EF4-FFF2-40B4-BE49-F238E27FC236}">
                <a16:creationId xmlns:a16="http://schemas.microsoft.com/office/drawing/2014/main" id="{EDD48EF3-1BE1-45E3-ED23-94C571C0EB01}"/>
              </a:ext>
            </a:extLst>
          </p:cNvPr>
          <p:cNvSpPr txBox="1"/>
          <p:nvPr/>
        </p:nvSpPr>
        <p:spPr>
          <a:xfrm>
            <a:off x="8345656" y="1890194"/>
            <a:ext cx="1312940" cy="215444"/>
          </a:xfrm>
          <a:prstGeom prst="rect">
            <a:avLst/>
          </a:prstGeom>
          <a:noFill/>
        </p:spPr>
        <p:txBody>
          <a:bodyPr wrap="square" rtlCol="0">
            <a:spAutoFit/>
          </a:bodyPr>
          <a:lstStyle/>
          <a:p>
            <a:pPr algn="r"/>
            <a:r>
              <a:rPr lang="fr-FR" sz="800" b="1" dirty="0"/>
              <a:t>50% in </a:t>
            </a:r>
            <a:r>
              <a:rPr lang="fr-FR" sz="800" b="1" dirty="0" err="1"/>
              <a:t>canals</a:t>
            </a:r>
            <a:r>
              <a:rPr lang="fr-FR" sz="800" b="1" dirty="0"/>
              <a:t>/ 50% in </a:t>
            </a:r>
            <a:r>
              <a:rPr lang="fr-FR" sz="800" b="1" dirty="0" err="1"/>
              <a:t>field</a:t>
            </a:r>
            <a:endParaRPr lang="fr-FR" sz="800" dirty="0"/>
          </a:p>
        </p:txBody>
      </p:sp>
      <p:cxnSp>
        <p:nvCxnSpPr>
          <p:cNvPr id="70" name="Connecteur droit avec flèche 69">
            <a:extLst>
              <a:ext uri="{FF2B5EF4-FFF2-40B4-BE49-F238E27FC236}">
                <a16:creationId xmlns:a16="http://schemas.microsoft.com/office/drawing/2014/main" id="{A3809DE6-B975-A3C6-7DDA-AF50A39A5CE3}"/>
              </a:ext>
            </a:extLst>
          </p:cNvPr>
          <p:cNvCxnSpPr>
            <a:cxnSpLocks/>
            <a:stCxn id="69" idx="2"/>
            <a:endCxn id="19" idx="0"/>
          </p:cNvCxnSpPr>
          <p:nvPr/>
        </p:nvCxnSpPr>
        <p:spPr>
          <a:xfrm>
            <a:off x="9002126" y="2105638"/>
            <a:ext cx="982172" cy="1103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eur : en arc 73">
            <a:extLst>
              <a:ext uri="{FF2B5EF4-FFF2-40B4-BE49-F238E27FC236}">
                <a16:creationId xmlns:a16="http://schemas.microsoft.com/office/drawing/2014/main" id="{B7E195B4-83A2-9032-EEEC-6F44EB2A4535}"/>
              </a:ext>
            </a:extLst>
          </p:cNvPr>
          <p:cNvCxnSpPr>
            <a:cxnSpLocks/>
            <a:stCxn id="69" idx="2"/>
            <a:endCxn id="18" idx="3"/>
          </p:cNvCxnSpPr>
          <p:nvPr/>
        </p:nvCxnSpPr>
        <p:spPr>
          <a:xfrm rot="5400000">
            <a:off x="7214553" y="1641427"/>
            <a:ext cx="1323362" cy="225178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ZoneTexte 76">
            <a:extLst>
              <a:ext uri="{FF2B5EF4-FFF2-40B4-BE49-F238E27FC236}">
                <a16:creationId xmlns:a16="http://schemas.microsoft.com/office/drawing/2014/main" id="{ABF7BB46-4944-6F3A-4CBF-728473221B70}"/>
              </a:ext>
            </a:extLst>
          </p:cNvPr>
          <p:cNvSpPr txBox="1"/>
          <p:nvPr/>
        </p:nvSpPr>
        <p:spPr>
          <a:xfrm>
            <a:off x="10638639" y="3183034"/>
            <a:ext cx="1441506" cy="461665"/>
          </a:xfrm>
          <a:prstGeom prst="rect">
            <a:avLst/>
          </a:prstGeom>
          <a:noFill/>
        </p:spPr>
        <p:txBody>
          <a:bodyPr wrap="square" rtlCol="0">
            <a:spAutoFit/>
          </a:bodyPr>
          <a:lstStyle/>
          <a:p>
            <a:r>
              <a:rPr lang="fr-FR" sz="800" i="1" dirty="0" err="1"/>
              <a:t>They</a:t>
            </a:r>
            <a:r>
              <a:rPr lang="fr-FR" sz="800" i="1" dirty="0"/>
              <a:t> are at 60% </a:t>
            </a:r>
            <a:r>
              <a:rPr lang="fr-FR" sz="800" i="1" dirty="0" err="1"/>
              <a:t>productivity</a:t>
            </a:r>
            <a:r>
              <a:rPr lang="fr-FR" sz="800" i="1" dirty="0"/>
              <a:t> </a:t>
            </a:r>
            <a:r>
              <a:rPr lang="fr-FR" sz="800" i="1" dirty="0" err="1"/>
              <a:t>during</a:t>
            </a:r>
            <a:r>
              <a:rPr lang="fr-FR" sz="800" i="1" dirty="0"/>
              <a:t> the initial state of the model</a:t>
            </a:r>
          </a:p>
        </p:txBody>
      </p:sp>
      <p:cxnSp>
        <p:nvCxnSpPr>
          <p:cNvPr id="84" name="Connecteur droit 83">
            <a:extLst>
              <a:ext uri="{FF2B5EF4-FFF2-40B4-BE49-F238E27FC236}">
                <a16:creationId xmlns:a16="http://schemas.microsoft.com/office/drawing/2014/main" id="{2A4C0ECF-E50F-6833-4989-B308E8548268}"/>
              </a:ext>
            </a:extLst>
          </p:cNvPr>
          <p:cNvCxnSpPr>
            <a:cxnSpLocks/>
          </p:cNvCxnSpPr>
          <p:nvPr/>
        </p:nvCxnSpPr>
        <p:spPr>
          <a:xfrm>
            <a:off x="9984298" y="3618179"/>
            <a:ext cx="0" cy="1477696"/>
          </a:xfrm>
          <a:prstGeom prst="line">
            <a:avLst/>
          </a:prstGeom>
        </p:spPr>
        <p:style>
          <a:lnRef idx="1">
            <a:schemeClr val="dk1"/>
          </a:lnRef>
          <a:fillRef idx="0">
            <a:schemeClr val="dk1"/>
          </a:fillRef>
          <a:effectRef idx="0">
            <a:schemeClr val="dk1"/>
          </a:effectRef>
          <a:fontRef idx="minor">
            <a:schemeClr val="tx1"/>
          </a:fontRef>
        </p:style>
      </p:cxnSp>
      <p:sp>
        <p:nvSpPr>
          <p:cNvPr id="85" name="ZoneTexte 84">
            <a:extLst>
              <a:ext uri="{FF2B5EF4-FFF2-40B4-BE49-F238E27FC236}">
                <a16:creationId xmlns:a16="http://schemas.microsoft.com/office/drawing/2014/main" id="{E6AD2D83-083D-8925-1EE2-224FECA15608}"/>
              </a:ext>
            </a:extLst>
          </p:cNvPr>
          <p:cNvSpPr txBox="1"/>
          <p:nvPr/>
        </p:nvSpPr>
        <p:spPr>
          <a:xfrm>
            <a:off x="9023793" y="3707291"/>
            <a:ext cx="924169" cy="338554"/>
          </a:xfrm>
          <a:prstGeom prst="rect">
            <a:avLst/>
          </a:prstGeom>
          <a:noFill/>
        </p:spPr>
        <p:txBody>
          <a:bodyPr wrap="square" rtlCol="0">
            <a:spAutoFit/>
          </a:bodyPr>
          <a:lstStyle/>
          <a:p>
            <a:pPr algn="r"/>
            <a:r>
              <a:rPr lang="fr-FR" sz="800" b="1" dirty="0"/>
              <a:t>Solid </a:t>
            </a:r>
            <a:r>
              <a:rPr lang="fr-FR" sz="800" b="1" dirty="0" err="1"/>
              <a:t>waste</a:t>
            </a:r>
            <a:endParaRPr lang="fr-FR" sz="800" b="1" dirty="0"/>
          </a:p>
          <a:p>
            <a:pPr algn="r"/>
            <a:r>
              <a:rPr lang="fr-FR" sz="800" dirty="0"/>
              <a:t>25 kg/</a:t>
            </a:r>
            <a:r>
              <a:rPr lang="fr-FR" sz="800" dirty="0" err="1"/>
              <a:t>field</a:t>
            </a:r>
            <a:r>
              <a:rPr lang="fr-FR" sz="800" dirty="0"/>
              <a:t>/</a:t>
            </a:r>
            <a:r>
              <a:rPr lang="fr-FR" sz="800" dirty="0" err="1"/>
              <a:t>year</a:t>
            </a:r>
            <a:endParaRPr lang="fr-FR" sz="800" dirty="0"/>
          </a:p>
        </p:txBody>
      </p:sp>
      <p:sp>
        <p:nvSpPr>
          <p:cNvPr id="86" name="ZoneTexte 85">
            <a:extLst>
              <a:ext uri="{FF2B5EF4-FFF2-40B4-BE49-F238E27FC236}">
                <a16:creationId xmlns:a16="http://schemas.microsoft.com/office/drawing/2014/main" id="{6BF611B4-1DAF-ABFF-8F07-0F738AC594FA}"/>
              </a:ext>
            </a:extLst>
          </p:cNvPr>
          <p:cNvSpPr txBox="1"/>
          <p:nvPr/>
        </p:nvSpPr>
        <p:spPr>
          <a:xfrm>
            <a:off x="10020636" y="3707291"/>
            <a:ext cx="952162" cy="338554"/>
          </a:xfrm>
          <a:prstGeom prst="rect">
            <a:avLst/>
          </a:prstGeom>
          <a:noFill/>
        </p:spPr>
        <p:txBody>
          <a:bodyPr wrap="square" rtlCol="0">
            <a:spAutoFit/>
          </a:bodyPr>
          <a:lstStyle/>
          <a:p>
            <a:r>
              <a:rPr lang="fr-FR" sz="800" b="1" dirty="0"/>
              <a:t>Waste water</a:t>
            </a:r>
          </a:p>
          <a:p>
            <a:r>
              <a:rPr lang="fr-FR" sz="800" dirty="0"/>
              <a:t>15 000L/</a:t>
            </a:r>
            <a:r>
              <a:rPr lang="fr-FR" sz="800" dirty="0" err="1"/>
              <a:t>field</a:t>
            </a:r>
            <a:r>
              <a:rPr lang="fr-FR" sz="800" dirty="0"/>
              <a:t>/</a:t>
            </a:r>
            <a:r>
              <a:rPr lang="fr-FR" sz="800" dirty="0" err="1"/>
              <a:t>year</a:t>
            </a:r>
            <a:endParaRPr lang="fr-FR" sz="800" dirty="0"/>
          </a:p>
        </p:txBody>
      </p:sp>
      <p:sp>
        <p:nvSpPr>
          <p:cNvPr id="89" name="ZoneTexte 88">
            <a:extLst>
              <a:ext uri="{FF2B5EF4-FFF2-40B4-BE49-F238E27FC236}">
                <a16:creationId xmlns:a16="http://schemas.microsoft.com/office/drawing/2014/main" id="{06450BC2-F51A-5DD3-0A4D-B933B091A0FC}"/>
              </a:ext>
            </a:extLst>
          </p:cNvPr>
          <p:cNvSpPr txBox="1"/>
          <p:nvPr/>
        </p:nvSpPr>
        <p:spPr>
          <a:xfrm>
            <a:off x="8200593" y="4357027"/>
            <a:ext cx="1788255" cy="1323439"/>
          </a:xfrm>
          <a:prstGeom prst="rect">
            <a:avLst/>
          </a:prstGeom>
          <a:noFill/>
        </p:spPr>
        <p:txBody>
          <a:bodyPr wrap="square" rtlCol="0">
            <a:spAutoFit/>
          </a:bodyPr>
          <a:lstStyle/>
          <a:p>
            <a:pPr algn="r"/>
            <a:r>
              <a:rPr lang="fr-FR" sz="800" i="1" dirty="0"/>
              <a:t>If </a:t>
            </a:r>
            <a:r>
              <a:rPr lang="fr-FR" sz="800" i="1" dirty="0" err="1"/>
              <a:t>too</a:t>
            </a:r>
            <a:r>
              <a:rPr lang="fr-FR" sz="800" i="1" dirty="0"/>
              <a:t> </a:t>
            </a:r>
            <a:r>
              <a:rPr lang="fr-FR" sz="800" i="1" dirty="0" err="1"/>
              <a:t>much</a:t>
            </a:r>
            <a:r>
              <a:rPr lang="fr-FR" sz="800" i="1" dirty="0"/>
              <a:t> </a:t>
            </a:r>
            <a:r>
              <a:rPr lang="fr-FR" sz="800" i="1" dirty="0" err="1"/>
              <a:t>solid</a:t>
            </a:r>
            <a:r>
              <a:rPr lang="fr-FR" sz="800" i="1" dirty="0"/>
              <a:t> </a:t>
            </a:r>
            <a:r>
              <a:rPr lang="fr-FR" sz="800" i="1" dirty="0" err="1"/>
              <a:t>waste</a:t>
            </a:r>
            <a:r>
              <a:rPr lang="fr-FR" sz="800" i="1" dirty="0"/>
              <a:t> (</a:t>
            </a:r>
            <a:r>
              <a:rPr lang="fr-FR" sz="800" i="1" dirty="0" err="1"/>
              <a:t>above</a:t>
            </a:r>
            <a:r>
              <a:rPr lang="fr-FR" sz="800" i="1" dirty="0"/>
              <a:t> a certain point), production of the </a:t>
            </a:r>
            <a:r>
              <a:rPr lang="fr-FR" sz="800" i="1" dirty="0" err="1"/>
              <a:t>village’s</a:t>
            </a:r>
            <a:r>
              <a:rPr lang="fr-FR" sz="800" i="1" dirty="0"/>
              <a:t> </a:t>
            </a:r>
            <a:r>
              <a:rPr lang="fr-FR" sz="800" i="1" dirty="0" err="1"/>
              <a:t>field</a:t>
            </a:r>
            <a:r>
              <a:rPr lang="fr-FR" sz="800" i="1" dirty="0"/>
              <a:t> </a:t>
            </a:r>
            <a:r>
              <a:rPr lang="fr-FR" sz="800" i="1" dirty="0" err="1"/>
              <a:t>decreases</a:t>
            </a:r>
            <a:r>
              <a:rPr lang="fr-FR" sz="800" i="1" dirty="0"/>
              <a:t> by 5% </a:t>
            </a:r>
            <a:r>
              <a:rPr lang="fr-FR" sz="800" i="1" dirty="0" err="1"/>
              <a:t>each</a:t>
            </a:r>
            <a:r>
              <a:rPr lang="fr-FR" sz="800" i="1" dirty="0"/>
              <a:t> </a:t>
            </a:r>
            <a:r>
              <a:rPr lang="fr-FR" sz="800" i="1" dirty="0" err="1"/>
              <a:t>consecutive</a:t>
            </a:r>
            <a:r>
              <a:rPr lang="fr-FR" sz="800" i="1" dirty="0"/>
              <a:t> </a:t>
            </a:r>
            <a:r>
              <a:rPr lang="fr-FR" sz="800" i="1" dirty="0" err="1"/>
              <a:t>year</a:t>
            </a:r>
            <a:r>
              <a:rPr lang="fr-FR" sz="800" i="1" dirty="0"/>
              <a:t> </a:t>
            </a:r>
            <a:r>
              <a:rPr lang="fr-FR" sz="800" i="1" dirty="0" err="1"/>
              <a:t>that</a:t>
            </a:r>
            <a:r>
              <a:rPr lang="fr-FR" sz="800" i="1" dirty="0"/>
              <a:t> are </a:t>
            </a:r>
            <a:r>
              <a:rPr lang="fr-FR" sz="800" i="1" dirty="0" err="1"/>
              <a:t>too</a:t>
            </a:r>
            <a:r>
              <a:rPr lang="fr-FR" sz="800" i="1" dirty="0"/>
              <a:t> </a:t>
            </a:r>
            <a:r>
              <a:rPr lang="fr-FR" sz="800" i="1" dirty="0" err="1"/>
              <a:t>polluted</a:t>
            </a:r>
            <a:endParaRPr lang="fr-FR" sz="800" i="1" dirty="0"/>
          </a:p>
          <a:p>
            <a:pPr algn="r"/>
            <a:endParaRPr lang="fr-FR" sz="800" i="1" dirty="0"/>
          </a:p>
          <a:p>
            <a:pPr algn="r"/>
            <a:r>
              <a:rPr lang="fr-FR" sz="800" b="1" dirty="0">
                <a:solidFill>
                  <a:srgbClr val="FF0000"/>
                </a:solidFill>
              </a:rPr>
              <a:t>Patrick: un peu compliqué, j’ai fait plus simple: plus il y a de </a:t>
            </a:r>
            <a:r>
              <a:rPr lang="fr-FR" sz="800" b="1" dirty="0" err="1">
                <a:solidFill>
                  <a:srgbClr val="FF0000"/>
                </a:solidFill>
              </a:rPr>
              <a:t>ground</a:t>
            </a:r>
            <a:r>
              <a:rPr lang="fr-FR" sz="800" b="1" dirty="0">
                <a:solidFill>
                  <a:srgbClr val="FF0000"/>
                </a:solidFill>
              </a:rPr>
              <a:t> pollution sur les cellules sur </a:t>
            </a:r>
            <a:r>
              <a:rPr lang="fr-FR" sz="800" b="1" dirty="0" err="1">
                <a:solidFill>
                  <a:srgbClr val="FF0000"/>
                </a:solidFill>
              </a:rPr>
              <a:t>lequelles</a:t>
            </a:r>
            <a:r>
              <a:rPr lang="fr-FR" sz="800" b="1" dirty="0">
                <a:solidFill>
                  <a:srgbClr val="FF0000"/>
                </a:solidFill>
              </a:rPr>
              <a:t> se trouve le </a:t>
            </a:r>
            <a:r>
              <a:rPr lang="fr-FR" sz="800" b="1" dirty="0" err="1">
                <a:solidFill>
                  <a:srgbClr val="FF0000"/>
                </a:solidFill>
              </a:rPr>
              <a:t>field</a:t>
            </a:r>
            <a:r>
              <a:rPr lang="fr-FR" sz="800" b="1" dirty="0">
                <a:solidFill>
                  <a:srgbClr val="FF0000"/>
                </a:solidFill>
              </a:rPr>
              <a:t>, plus cela décrémente la production</a:t>
            </a:r>
            <a:endParaRPr lang="fr-FR" sz="800" i="1" dirty="0"/>
          </a:p>
        </p:txBody>
      </p:sp>
      <p:sp>
        <p:nvSpPr>
          <p:cNvPr id="91" name="ZoneTexte 90">
            <a:extLst>
              <a:ext uri="{FF2B5EF4-FFF2-40B4-BE49-F238E27FC236}">
                <a16:creationId xmlns:a16="http://schemas.microsoft.com/office/drawing/2014/main" id="{B5D3CED1-080A-DF7A-39C4-50D489D116F7}"/>
              </a:ext>
            </a:extLst>
          </p:cNvPr>
          <p:cNvSpPr txBox="1"/>
          <p:nvPr/>
        </p:nvSpPr>
        <p:spPr>
          <a:xfrm>
            <a:off x="9984298" y="4357235"/>
            <a:ext cx="1788255" cy="1815882"/>
          </a:xfrm>
          <a:prstGeom prst="rect">
            <a:avLst/>
          </a:prstGeom>
          <a:noFill/>
        </p:spPr>
        <p:txBody>
          <a:bodyPr wrap="square" rtlCol="0">
            <a:spAutoFit/>
          </a:bodyPr>
          <a:lstStyle/>
          <a:p>
            <a:r>
              <a:rPr lang="fr-FR" sz="800" i="1" dirty="0"/>
              <a:t>If pesticides are </a:t>
            </a:r>
            <a:r>
              <a:rPr lang="fr-FR" sz="800" i="1" dirty="0" err="1"/>
              <a:t>sprayed</a:t>
            </a:r>
            <a:r>
              <a:rPr lang="fr-FR" sz="800" i="1" dirty="0"/>
              <a:t>, </a:t>
            </a:r>
            <a:r>
              <a:rPr lang="fr-FR" sz="800" i="1" dirty="0" err="1"/>
              <a:t>increase</a:t>
            </a:r>
            <a:r>
              <a:rPr lang="fr-FR" sz="800" i="1" dirty="0"/>
              <a:t> the pollution </a:t>
            </a:r>
            <a:r>
              <a:rPr lang="fr-FR" sz="800" i="1" dirty="0" err="1"/>
              <a:t>downstream</a:t>
            </a:r>
            <a:r>
              <a:rPr lang="fr-FR" sz="800" i="1" dirty="0"/>
              <a:t> by 25%</a:t>
            </a:r>
          </a:p>
          <a:p>
            <a:endParaRPr lang="fr-FR" sz="800" i="1" dirty="0"/>
          </a:p>
          <a:p>
            <a:r>
              <a:rPr lang="fr-FR" sz="800" b="1" dirty="0">
                <a:solidFill>
                  <a:srgbClr val="FF0000"/>
                </a:solidFill>
              </a:rPr>
              <a:t>Patrick: pas sur de ce que cela veut dire. Ce que j’ai fait, c’est qu’un champ va avoir un niveau de pollution de l’eau résultant des pratiques qui va affecter le canal le plus proche et les cellules sur lesquelles se trouve le champ</a:t>
            </a:r>
            <a:endParaRPr lang="fr-FR" sz="800" i="1" dirty="0"/>
          </a:p>
          <a:p>
            <a:endParaRPr lang="fr-FR" sz="800" i="1" dirty="0"/>
          </a:p>
          <a:p>
            <a:endParaRPr lang="fr-FR" sz="800" i="1" dirty="0"/>
          </a:p>
          <a:p>
            <a:endParaRPr lang="fr-FR" sz="800" i="1" dirty="0"/>
          </a:p>
          <a:p>
            <a:endParaRPr lang="fr-FR" sz="800" i="1" dirty="0"/>
          </a:p>
        </p:txBody>
      </p:sp>
      <p:sp>
        <p:nvSpPr>
          <p:cNvPr id="92" name="ZoneTexte 91">
            <a:extLst>
              <a:ext uri="{FF2B5EF4-FFF2-40B4-BE49-F238E27FC236}">
                <a16:creationId xmlns:a16="http://schemas.microsoft.com/office/drawing/2014/main" id="{77D9825A-C5DB-AA83-5267-FA7BDF9227D2}"/>
              </a:ext>
            </a:extLst>
          </p:cNvPr>
          <p:cNvSpPr txBox="1"/>
          <p:nvPr/>
        </p:nvSpPr>
        <p:spPr>
          <a:xfrm>
            <a:off x="4781717" y="185644"/>
            <a:ext cx="3003273" cy="369332"/>
          </a:xfrm>
          <a:prstGeom prst="rect">
            <a:avLst/>
          </a:prstGeom>
          <a:noFill/>
        </p:spPr>
        <p:txBody>
          <a:bodyPr wrap="square" rtlCol="0">
            <a:spAutoFit/>
          </a:bodyPr>
          <a:lstStyle/>
          <a:p>
            <a:r>
              <a:rPr lang="fr-FR" b="1" i="1" u="sng" dirty="0"/>
              <a:t>INITIAL STATE OF THE SYSTEM</a:t>
            </a:r>
          </a:p>
        </p:txBody>
      </p:sp>
    </p:spTree>
    <p:extLst>
      <p:ext uri="{BB962C8B-B14F-4D97-AF65-F5344CB8AC3E}">
        <p14:creationId xmlns:p14="http://schemas.microsoft.com/office/powerpoint/2010/main" val="24885482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387</Words>
  <Application>Microsoft Office PowerPoint</Application>
  <PresentationFormat>Grand écran</PresentationFormat>
  <Paragraphs>48</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leo bire</dc:creator>
  <cp:lastModifiedBy>leo bire</cp:lastModifiedBy>
  <cp:revision>6</cp:revision>
  <dcterms:created xsi:type="dcterms:W3CDTF">2022-05-06T07:16:05Z</dcterms:created>
  <dcterms:modified xsi:type="dcterms:W3CDTF">2022-05-13T03:13:52Z</dcterms:modified>
</cp:coreProperties>
</file>