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08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F4C99-B0FB-159F-2D0F-2A7C683C1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1A7695-D511-8AB7-EAFD-E652A95C1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9BBC8-3F19-FBD9-92CA-DB7BC3B1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6C691-3133-D95B-F417-98DE4BE1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4F9DAD-6CC3-B9A3-BACF-FACFA761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3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9A61C-35E7-E1C5-F81E-E78F8C90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0DD572-82E2-1AEF-7029-79630779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836D4-96BC-F0AB-D610-2E917B9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F333FB-D8B7-D643-C4F9-B71885FC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8E490-3245-54EB-9B38-A8A38285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62890-1C91-8349-85FD-B55AD84B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8DA4D6-A784-CA03-BD7D-A1C1ECFF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57677-2775-A62E-0C88-1D1F0028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98EC9-015A-CC4E-A041-5256FDDA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D277E-28DA-7602-58BD-4E11689C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E1A9-247E-A18C-F8A9-690E44E6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BAC4C-EB39-76F3-D0C7-1853FAE1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5EFB2-E799-BB74-A524-05709231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0A064C-1B3D-663D-5ED1-74BFB9A6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60DBF-0613-61B5-3341-BF0D2C09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5B660-41FF-6A91-B225-A87B42B3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A7EFD1-D80A-2A49-F1E3-F81F6113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BFB48-953A-4180-F411-31489D9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FB28A-49CE-9423-9ACF-358D69EF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95AD7-F279-9DC4-0142-80DDDC96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94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94732-8D8C-32FC-2AC8-CDA99570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5891C-17AA-3E72-E6CF-0CFFBED2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6AFC5F-5C44-20C5-2F73-666EB2AF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8DCA5D-95CE-FA57-1410-D06AC889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1B5346-7413-95FF-6CF2-88F44567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914CF0-A8EC-FFD0-1C68-7C120952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6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90612-F668-CDF9-1D33-CCEE4229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33B89C-DD38-348D-117E-2B02BEF0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8FF9D3-A6CE-5307-F9E2-0CD228103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DF000-1767-B769-E63B-6C58450D3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EB0A50-615B-7E59-3D04-11ABC5EC2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101249-D9CB-28A4-E160-E99F9CFF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B707FB-C92D-4E66-15EB-1FE660AB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14782-50A6-C880-5D03-05939629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78500-8BE3-0166-B365-208304ED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AB96E2-3AE3-7F34-8E27-05B587F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5022A3-2BE6-01CC-4C88-DF85272C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DE4DB-1AF8-8DB2-1B64-1B51B1A7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2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C83A2-24BA-F8F9-14B8-9CD2EABB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B98176-AA34-7B1A-3551-45453439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1B690D-9919-EBDD-63D6-B14A9570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DEE73-23D4-61D6-977C-12610E84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A356C-E431-4161-ABD4-C07211A3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CFB41C-0509-49C6-0FA7-32FB08D3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4B6FC6-F3C5-2701-9AC9-1C71BB32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93419-F8B2-BD9D-2967-1C355749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22D8B-74F4-738B-3E7A-7F0DD9CB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4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C613-5752-C270-BBA5-D25B230F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E6E361-AAD7-5E23-6A86-8F989F61E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E22C28-7D59-BEBD-685B-BA96B8DF2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1D3B1-C5D0-E562-C11E-B8009D23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DB2F45-D20F-CC30-8E81-EB3831C8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2947B5-169D-F28F-E7E9-C592805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6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AE16C1-71A6-8B06-3996-199F4036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016FA5-1B13-4AFA-0EC1-95F6A659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C7BB-FDD7-7898-B05D-413C88084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9876-B99A-4587-97DE-8C1FB69D28D6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C5139-CE3A-0BC5-D7F6-DBC3CFB8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DB29D-CE3D-28DA-57A7-558B6089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14DD-4E99-4C93-9BEB-03D53D38B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D78DB47-6620-1269-F881-670CB409BB0B}"/>
              </a:ext>
            </a:extLst>
          </p:cNvPr>
          <p:cNvSpPr txBox="1"/>
          <p:nvPr/>
        </p:nvSpPr>
        <p:spPr>
          <a:xfrm>
            <a:off x="2877424" y="964734"/>
            <a:ext cx="130868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Inhabitants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809697-BC2E-530D-C596-0180840C1E40}"/>
              </a:ext>
            </a:extLst>
          </p:cNvPr>
          <p:cNvSpPr txBox="1"/>
          <p:nvPr/>
        </p:nvSpPr>
        <p:spPr>
          <a:xfrm>
            <a:off x="7685715" y="964734"/>
            <a:ext cx="130868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Farmers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4B89A2-D2A8-1D2C-592E-EAAAF8418413}"/>
              </a:ext>
            </a:extLst>
          </p:cNvPr>
          <p:cNvSpPr txBox="1"/>
          <p:nvPr/>
        </p:nvSpPr>
        <p:spPr>
          <a:xfrm>
            <a:off x="243280" y="186056"/>
            <a:ext cx="160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Wastewater</a:t>
            </a:r>
            <a:r>
              <a:rPr lang="fr-FR" sz="800" dirty="0"/>
              <a:t> : 38 500 L/pers/</a:t>
            </a:r>
            <a:r>
              <a:rPr lang="fr-FR" sz="800" dirty="0" err="1"/>
              <a:t>year</a:t>
            </a:r>
            <a:endParaRPr lang="fr-FR" sz="800" dirty="0"/>
          </a:p>
          <a:p>
            <a:r>
              <a:rPr lang="fr-FR" sz="800" dirty="0"/>
              <a:t>Solid </a:t>
            </a:r>
            <a:r>
              <a:rPr lang="fr-FR" sz="800" dirty="0" err="1"/>
              <a:t>waste</a:t>
            </a:r>
            <a:r>
              <a:rPr lang="fr-FR" sz="800" dirty="0"/>
              <a:t> : 220kg/pers/</a:t>
            </a:r>
            <a:r>
              <a:rPr lang="fr-FR" sz="800" dirty="0" err="1"/>
              <a:t>year</a:t>
            </a:r>
            <a:endParaRPr lang="fr-FR" sz="800" dirty="0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FA88A167-B3EB-FA15-1C03-92918B85AA7E}"/>
              </a:ext>
            </a:extLst>
          </p:cNvPr>
          <p:cNvCxnSpPr>
            <a:stCxn id="6" idx="3"/>
            <a:endCxn id="4" idx="0"/>
          </p:cNvCxnSpPr>
          <p:nvPr/>
        </p:nvCxnSpPr>
        <p:spPr>
          <a:xfrm>
            <a:off x="1845578" y="355333"/>
            <a:ext cx="1686187" cy="6094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FCCBAC7-A32F-C0F6-0701-16F8B2062340}"/>
              </a:ext>
            </a:extLst>
          </p:cNvPr>
          <p:cNvSpPr txBox="1"/>
          <p:nvPr/>
        </p:nvSpPr>
        <p:spPr>
          <a:xfrm>
            <a:off x="9732627" y="186056"/>
            <a:ext cx="160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Wastewater</a:t>
            </a:r>
            <a:r>
              <a:rPr lang="fr-FR" sz="800" dirty="0"/>
              <a:t> : 30 000 L/pers/</a:t>
            </a:r>
            <a:r>
              <a:rPr lang="fr-FR" sz="800" dirty="0" err="1"/>
              <a:t>year</a:t>
            </a:r>
            <a:endParaRPr lang="fr-FR" sz="800" dirty="0"/>
          </a:p>
          <a:p>
            <a:r>
              <a:rPr lang="fr-FR" sz="800" dirty="0"/>
              <a:t>Solid </a:t>
            </a:r>
            <a:r>
              <a:rPr lang="fr-FR" sz="800" dirty="0" err="1"/>
              <a:t>waste</a:t>
            </a:r>
            <a:r>
              <a:rPr lang="fr-FR" sz="800" dirty="0"/>
              <a:t> : 220kg/pers/</a:t>
            </a:r>
            <a:r>
              <a:rPr lang="fr-FR" sz="800" dirty="0" err="1"/>
              <a:t>year</a:t>
            </a:r>
            <a:endParaRPr lang="fr-FR" sz="800" dirty="0"/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FA839343-9E12-05AE-BBA3-66C51BD8A9A4}"/>
              </a:ext>
            </a:extLst>
          </p:cNvPr>
          <p:cNvCxnSpPr>
            <a:stCxn id="9" idx="1"/>
            <a:endCxn id="5" idx="0"/>
          </p:cNvCxnSpPr>
          <p:nvPr/>
        </p:nvCxnSpPr>
        <p:spPr>
          <a:xfrm rot="10800000" flipV="1">
            <a:off x="8340057" y="355332"/>
            <a:ext cx="1392571" cy="6094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85E6141-83FF-0A12-E823-162890644059}"/>
              </a:ext>
            </a:extLst>
          </p:cNvPr>
          <p:cNvCxnSpPr>
            <a:stCxn id="4" idx="2"/>
          </p:cNvCxnSpPr>
          <p:nvPr/>
        </p:nvCxnSpPr>
        <p:spPr>
          <a:xfrm>
            <a:off x="3531765" y="1373357"/>
            <a:ext cx="0" cy="73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FF53A52-CD21-703A-58C2-99FF8BEE6C6C}"/>
              </a:ext>
            </a:extLst>
          </p:cNvPr>
          <p:cNvSpPr txBox="1"/>
          <p:nvPr/>
        </p:nvSpPr>
        <p:spPr>
          <a:xfrm>
            <a:off x="2730612" y="1440469"/>
            <a:ext cx="79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/>
              <a:t>Solid </a:t>
            </a:r>
            <a:r>
              <a:rPr lang="fr-FR" sz="800" b="1" dirty="0" err="1"/>
              <a:t>waste</a:t>
            </a:r>
            <a:r>
              <a:rPr lang="fr-FR" sz="800" b="1" dirty="0"/>
              <a:t> </a:t>
            </a:r>
            <a:r>
              <a:rPr lang="fr-FR" sz="800" dirty="0"/>
              <a:t>(100% on the </a:t>
            </a:r>
            <a:r>
              <a:rPr lang="fr-FR" sz="800" dirty="0" err="1"/>
              <a:t>ground</a:t>
            </a:r>
            <a:r>
              <a:rPr lang="fr-FR" sz="800" dirty="0"/>
              <a:t>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8CCD6E-B3AB-4E64-A7C4-DADF47D88A1E}"/>
              </a:ext>
            </a:extLst>
          </p:cNvPr>
          <p:cNvSpPr txBox="1"/>
          <p:nvPr/>
        </p:nvSpPr>
        <p:spPr>
          <a:xfrm>
            <a:off x="3526166" y="1440469"/>
            <a:ext cx="79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/>
              <a:t>Wastewater</a:t>
            </a:r>
            <a:endParaRPr lang="fr-FR" sz="800" b="1" dirty="0"/>
          </a:p>
          <a:p>
            <a:r>
              <a:rPr lang="fr-FR" sz="800" dirty="0"/>
              <a:t>(100% in </a:t>
            </a:r>
            <a:r>
              <a:rPr lang="fr-FR" sz="800" dirty="0" err="1"/>
              <a:t>canals</a:t>
            </a:r>
            <a:r>
              <a:rPr lang="fr-FR" sz="800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730DC0-7353-81BC-B218-479BC5B23ABA}"/>
              </a:ext>
            </a:extLst>
          </p:cNvPr>
          <p:cNvSpPr txBox="1"/>
          <p:nvPr/>
        </p:nvSpPr>
        <p:spPr>
          <a:xfrm>
            <a:off x="1831571" y="1895134"/>
            <a:ext cx="1686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/>
              <a:t>60% </a:t>
            </a:r>
            <a:r>
              <a:rPr lang="fr-FR" sz="800" b="1" dirty="0" err="1"/>
              <a:t>collected</a:t>
            </a:r>
            <a:r>
              <a:rPr lang="fr-FR" sz="800" b="1" dirty="0"/>
              <a:t>/40% not </a:t>
            </a:r>
            <a:r>
              <a:rPr lang="fr-FR" sz="800" b="1" dirty="0" err="1"/>
              <a:t>collected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6BBDA4-7210-4482-FAC5-8E0DEFA64D73}"/>
              </a:ext>
            </a:extLst>
          </p:cNvPr>
          <p:cNvSpPr txBox="1"/>
          <p:nvPr/>
        </p:nvSpPr>
        <p:spPr>
          <a:xfrm>
            <a:off x="3517758" y="1874804"/>
            <a:ext cx="153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20% </a:t>
            </a:r>
            <a:r>
              <a:rPr lang="fr-FR" sz="800" b="1" dirty="0" err="1"/>
              <a:t>filtered</a:t>
            </a:r>
            <a:r>
              <a:rPr lang="fr-FR" sz="800" b="1" dirty="0"/>
              <a:t> / 80 % </a:t>
            </a:r>
            <a:r>
              <a:rPr lang="fr-FR" sz="800" b="1" dirty="0" err="1"/>
              <a:t>unfiltered</a:t>
            </a:r>
            <a:endParaRPr lang="fr-FR" sz="800" b="1" dirty="0"/>
          </a:p>
          <a:p>
            <a:endParaRPr lang="fr-FR" sz="800" b="1" dirty="0"/>
          </a:p>
          <a:p>
            <a:r>
              <a:rPr lang="fr-FR" sz="800" b="1" dirty="0">
                <a:solidFill>
                  <a:srgbClr val="FF0000"/>
                </a:solidFill>
              </a:rPr>
              <a:t>Patrick: j’ai n’ai pas pris en compte le filtrage</a:t>
            </a:r>
            <a:endParaRPr lang="fr-FR" sz="800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3B99E0-F060-7E93-5675-B0D9CC8294CE}"/>
              </a:ext>
            </a:extLst>
          </p:cNvPr>
          <p:cNvSpPr txBox="1"/>
          <p:nvPr/>
        </p:nvSpPr>
        <p:spPr>
          <a:xfrm>
            <a:off x="5441659" y="3224688"/>
            <a:ext cx="130868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CANALS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D8CCE5-1DFF-54E3-E39C-F4B8B0741D3E}"/>
              </a:ext>
            </a:extLst>
          </p:cNvPr>
          <p:cNvSpPr txBox="1"/>
          <p:nvPr/>
        </p:nvSpPr>
        <p:spPr>
          <a:xfrm>
            <a:off x="9329957" y="3209556"/>
            <a:ext cx="130868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FIELDS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A2BEF1B-642F-0DEE-EDFD-5C03BE25C69F}"/>
              </a:ext>
            </a:extLst>
          </p:cNvPr>
          <p:cNvCxnSpPr>
            <a:cxnSpLocks/>
          </p:cNvCxnSpPr>
          <p:nvPr/>
        </p:nvCxnSpPr>
        <p:spPr>
          <a:xfrm flipH="1">
            <a:off x="1745621" y="2135745"/>
            <a:ext cx="544573" cy="69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F228928-506F-F813-232C-F1D7AC84610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63586" y="2105637"/>
            <a:ext cx="1532414" cy="11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F0664CC-098F-E0C5-F22F-15FDD5F4E37C}"/>
              </a:ext>
            </a:extLst>
          </p:cNvPr>
          <p:cNvCxnSpPr>
            <a:cxnSpLocks/>
          </p:cNvCxnSpPr>
          <p:nvPr/>
        </p:nvCxnSpPr>
        <p:spPr>
          <a:xfrm>
            <a:off x="3053593" y="2135745"/>
            <a:ext cx="2737550" cy="108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4045038-9975-034B-854A-05BCE13863D1}"/>
              </a:ext>
            </a:extLst>
          </p:cNvPr>
          <p:cNvSpPr txBox="1"/>
          <p:nvPr/>
        </p:nvSpPr>
        <p:spPr>
          <a:xfrm>
            <a:off x="444617" y="2841774"/>
            <a:ext cx="1954635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Collection teams</a:t>
            </a:r>
          </a:p>
          <a:p>
            <a:pPr algn="ctr"/>
            <a:r>
              <a:rPr lang="fr-FR" dirty="0"/>
              <a:t>(2x/</a:t>
            </a:r>
            <a:r>
              <a:rPr lang="fr-FR" dirty="0" err="1"/>
              <a:t>week</a:t>
            </a:r>
            <a:r>
              <a:rPr lang="fr-FR" dirty="0"/>
              <a:t>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1038A35-BBD6-324B-9C40-69CDDAD3B86F}"/>
              </a:ext>
            </a:extLst>
          </p:cNvPr>
          <p:cNvCxnSpPr>
            <a:cxnSpLocks/>
          </p:cNvCxnSpPr>
          <p:nvPr/>
        </p:nvCxnSpPr>
        <p:spPr>
          <a:xfrm>
            <a:off x="2051110" y="3556863"/>
            <a:ext cx="0" cy="55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CC44F9B-062A-1F76-4473-3FBD2A3E14FB}"/>
              </a:ext>
            </a:extLst>
          </p:cNvPr>
          <p:cNvSpPr txBox="1"/>
          <p:nvPr/>
        </p:nvSpPr>
        <p:spPr>
          <a:xfrm>
            <a:off x="444616" y="4110606"/>
            <a:ext cx="1954635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Local </a:t>
            </a:r>
            <a:r>
              <a:rPr lang="fr-FR" dirty="0" err="1"/>
              <a:t>landfill</a:t>
            </a:r>
            <a:r>
              <a:rPr lang="fr-FR" dirty="0"/>
              <a:t> (1/village)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4BAD091-7D84-92BB-C1B5-5FC7A4099476}"/>
              </a:ext>
            </a:extLst>
          </p:cNvPr>
          <p:cNvSpPr txBox="1"/>
          <p:nvPr/>
        </p:nvSpPr>
        <p:spPr>
          <a:xfrm>
            <a:off x="444616" y="5516482"/>
            <a:ext cx="2608974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Communal </a:t>
            </a:r>
            <a:r>
              <a:rPr lang="fr-FR" dirty="0" err="1"/>
              <a:t>landfill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(1 for all the commune)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A4014A2-A668-ACBD-DCA6-A8B0A7FC13DD}"/>
              </a:ext>
            </a:extLst>
          </p:cNvPr>
          <p:cNvCxnSpPr>
            <a:cxnSpLocks/>
          </p:cNvCxnSpPr>
          <p:nvPr/>
        </p:nvCxnSpPr>
        <p:spPr>
          <a:xfrm>
            <a:off x="2017907" y="4825695"/>
            <a:ext cx="0" cy="6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41FBBD2-8B09-B29C-7D09-8297AD2E8ACC}"/>
              </a:ext>
            </a:extLst>
          </p:cNvPr>
          <p:cNvSpPr txBox="1"/>
          <p:nvPr/>
        </p:nvSpPr>
        <p:spPr>
          <a:xfrm>
            <a:off x="2399251" y="4166599"/>
            <a:ext cx="162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Damages </a:t>
            </a:r>
            <a:r>
              <a:rPr lang="fr-FR" sz="800" i="1" dirty="0" err="1"/>
              <a:t>surrounding</a:t>
            </a:r>
            <a:r>
              <a:rPr lang="fr-FR" sz="800" i="1" dirty="0"/>
              <a:t> areas in a </a:t>
            </a:r>
            <a:r>
              <a:rPr lang="fr-FR" sz="800" i="1" dirty="0" err="1"/>
              <a:t>small</a:t>
            </a:r>
            <a:r>
              <a:rPr lang="fr-FR" sz="800" i="1" dirty="0"/>
              <a:t> radius (2 km). </a:t>
            </a:r>
            <a:r>
              <a:rPr lang="fr-FR" sz="800" i="1" dirty="0" err="1"/>
              <a:t>Proximate</a:t>
            </a:r>
            <a:r>
              <a:rPr lang="fr-FR" sz="800" i="1" dirty="0"/>
              <a:t> </a:t>
            </a:r>
            <a:r>
              <a:rPr lang="fr-FR" sz="800" i="1" dirty="0" err="1"/>
              <a:t>fields</a:t>
            </a:r>
            <a:r>
              <a:rPr lang="fr-FR" sz="800" i="1" dirty="0"/>
              <a:t> lose 5% </a:t>
            </a:r>
            <a:r>
              <a:rPr lang="fr-FR" sz="800" i="1" dirty="0" err="1"/>
              <a:t>productivity</a:t>
            </a:r>
            <a:endParaRPr lang="fr-FR" sz="800" i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A6E0C67-5CDA-207D-B8D1-296E48E15FC2}"/>
              </a:ext>
            </a:extLst>
          </p:cNvPr>
          <p:cNvSpPr txBox="1"/>
          <p:nvPr/>
        </p:nvSpPr>
        <p:spPr>
          <a:xfrm>
            <a:off x="3053590" y="5560452"/>
            <a:ext cx="162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Damages </a:t>
            </a:r>
            <a:r>
              <a:rPr lang="fr-FR" sz="800" i="1" dirty="0" err="1"/>
              <a:t>surrounding</a:t>
            </a:r>
            <a:r>
              <a:rPr lang="fr-FR" sz="800" i="1" dirty="0"/>
              <a:t> areas in a medium radius (5 km). </a:t>
            </a:r>
            <a:r>
              <a:rPr lang="fr-FR" sz="800" i="1" dirty="0" err="1"/>
              <a:t>Proximate</a:t>
            </a:r>
            <a:r>
              <a:rPr lang="fr-FR" sz="800" i="1" dirty="0"/>
              <a:t> </a:t>
            </a:r>
            <a:r>
              <a:rPr lang="fr-FR" sz="800" i="1" dirty="0" err="1"/>
              <a:t>fields</a:t>
            </a:r>
            <a:r>
              <a:rPr lang="fr-FR" sz="800" i="1" dirty="0"/>
              <a:t> lose 10% </a:t>
            </a:r>
            <a:r>
              <a:rPr lang="fr-FR" sz="800" i="1" dirty="0" err="1"/>
              <a:t>productivity</a:t>
            </a:r>
            <a:endParaRPr lang="fr-FR" sz="800" i="1" dirty="0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8C64C2A-8649-02A2-1A32-DE81117555E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095999" y="3633311"/>
            <a:ext cx="1" cy="477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AAA8C36-A429-4C3F-9F4F-6912CA8616D1}"/>
              </a:ext>
            </a:extLst>
          </p:cNvPr>
          <p:cNvSpPr txBox="1"/>
          <p:nvPr/>
        </p:nvSpPr>
        <p:spPr>
          <a:xfrm>
            <a:off x="6095999" y="3658719"/>
            <a:ext cx="1118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/>
              <a:t>Wastewater</a:t>
            </a:r>
            <a:endParaRPr lang="fr-FR" sz="800" b="1" dirty="0"/>
          </a:p>
          <a:p>
            <a:r>
              <a:rPr lang="fr-FR" sz="800" dirty="0"/>
              <a:t>45 000L/</a:t>
            </a:r>
            <a:r>
              <a:rPr lang="fr-FR" sz="800" dirty="0" err="1"/>
              <a:t>person</a:t>
            </a:r>
            <a:r>
              <a:rPr lang="fr-FR" sz="800" dirty="0"/>
              <a:t>/</a:t>
            </a:r>
            <a:r>
              <a:rPr lang="fr-FR" sz="800" dirty="0" err="1"/>
              <a:t>year</a:t>
            </a:r>
            <a:endParaRPr lang="fr-FR" sz="8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D141AE-163C-B168-EEE1-1F85F0CF219E}"/>
              </a:ext>
            </a:extLst>
          </p:cNvPr>
          <p:cNvSpPr txBox="1"/>
          <p:nvPr/>
        </p:nvSpPr>
        <p:spPr>
          <a:xfrm>
            <a:off x="5201178" y="3666339"/>
            <a:ext cx="924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/>
              <a:t>Solid </a:t>
            </a:r>
            <a:r>
              <a:rPr lang="fr-FR" sz="800" b="1" dirty="0" err="1"/>
              <a:t>waste</a:t>
            </a:r>
            <a:endParaRPr lang="fr-FR" sz="800" b="1" dirty="0"/>
          </a:p>
          <a:p>
            <a:pPr algn="r"/>
            <a:r>
              <a:rPr lang="fr-FR" sz="800" dirty="0"/>
              <a:t>125 kg/pers/</a:t>
            </a:r>
            <a:r>
              <a:rPr lang="fr-FR" sz="800" dirty="0" err="1"/>
              <a:t>year</a:t>
            </a:r>
            <a:endParaRPr lang="fr-FR" sz="8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B3B10E3-595C-B472-D81C-AA37EF4D934E}"/>
              </a:ext>
            </a:extLst>
          </p:cNvPr>
          <p:cNvSpPr txBox="1"/>
          <p:nvPr/>
        </p:nvSpPr>
        <p:spPr>
          <a:xfrm>
            <a:off x="5201177" y="4208091"/>
            <a:ext cx="216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The more the </a:t>
            </a:r>
            <a:r>
              <a:rPr lang="fr-FR" sz="800" i="1" dirty="0" err="1"/>
              <a:t>closest</a:t>
            </a:r>
            <a:r>
              <a:rPr lang="fr-FR" sz="800" i="1" dirty="0"/>
              <a:t> canal </a:t>
            </a:r>
            <a:r>
              <a:rPr lang="fr-FR" sz="800" i="1" dirty="0" err="1"/>
              <a:t>is</a:t>
            </a:r>
            <a:r>
              <a:rPr lang="fr-FR" sz="800" i="1" dirty="0"/>
              <a:t> </a:t>
            </a:r>
            <a:r>
              <a:rPr lang="fr-FR" sz="800" i="1" dirty="0" err="1"/>
              <a:t>polluted</a:t>
            </a:r>
            <a:r>
              <a:rPr lang="fr-FR" sz="800" i="1" dirty="0"/>
              <a:t>, the more the </a:t>
            </a:r>
            <a:r>
              <a:rPr lang="fr-FR" sz="800" i="1" dirty="0" err="1"/>
              <a:t>connected</a:t>
            </a:r>
            <a:r>
              <a:rPr lang="fr-FR" sz="800" i="1" dirty="0"/>
              <a:t> </a:t>
            </a:r>
            <a:r>
              <a:rPr lang="fr-FR" sz="800" i="1" dirty="0" err="1"/>
              <a:t>fields</a:t>
            </a:r>
            <a:r>
              <a:rPr lang="fr-FR" sz="800" i="1" dirty="0"/>
              <a:t> are </a:t>
            </a:r>
            <a:r>
              <a:rPr lang="fr-FR" sz="800" i="1" dirty="0" err="1"/>
              <a:t>affected</a:t>
            </a:r>
            <a:endParaRPr lang="fr-FR" sz="800" i="1" dirty="0"/>
          </a:p>
          <a:p>
            <a:r>
              <a:rPr lang="fr-FR" sz="800" i="1" dirty="0" err="1"/>
              <a:t>Affected</a:t>
            </a:r>
            <a:r>
              <a:rPr lang="fr-FR" sz="800" i="1" dirty="0"/>
              <a:t> </a:t>
            </a:r>
            <a:r>
              <a:rPr lang="fr-FR" sz="800" i="1" dirty="0" err="1"/>
              <a:t>fields</a:t>
            </a:r>
            <a:r>
              <a:rPr lang="fr-FR" sz="800" i="1" dirty="0"/>
              <a:t> lose </a:t>
            </a:r>
            <a:r>
              <a:rPr lang="fr-FR" sz="800" i="1" dirty="0" err="1"/>
              <a:t>productivity</a:t>
            </a:r>
            <a:r>
              <a:rPr lang="fr-FR" sz="800" i="1" dirty="0"/>
              <a:t> </a:t>
            </a:r>
            <a:r>
              <a:rPr lang="fr-FR" sz="800" i="1" dirty="0" err="1"/>
              <a:t>based</a:t>
            </a:r>
            <a:r>
              <a:rPr lang="fr-FR" sz="800" i="1" dirty="0"/>
              <a:t> on </a:t>
            </a:r>
            <a:r>
              <a:rPr lang="fr-FR" sz="800" i="1" dirty="0" err="1"/>
              <a:t>this</a:t>
            </a:r>
            <a:r>
              <a:rPr lang="fr-FR" sz="800" i="1" dirty="0"/>
              <a:t> </a:t>
            </a:r>
            <a:r>
              <a:rPr lang="fr-FR" sz="800" i="1" dirty="0" err="1"/>
              <a:t>level</a:t>
            </a:r>
            <a:r>
              <a:rPr lang="fr-FR" sz="800" i="1" dirty="0"/>
              <a:t> of pollution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06165EE-46C0-DB87-E23E-CB5B4C9C6417}"/>
              </a:ext>
            </a:extLst>
          </p:cNvPr>
          <p:cNvSpPr txBox="1"/>
          <p:nvPr/>
        </p:nvSpPr>
        <p:spPr>
          <a:xfrm>
            <a:off x="7544502" y="1413139"/>
            <a:ext cx="79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/>
              <a:t>Solid </a:t>
            </a:r>
            <a:r>
              <a:rPr lang="fr-FR" sz="800" b="1" dirty="0" err="1"/>
              <a:t>waste</a:t>
            </a:r>
            <a:r>
              <a:rPr lang="fr-FR" sz="800" b="1" dirty="0"/>
              <a:t> </a:t>
            </a:r>
            <a:r>
              <a:rPr lang="fr-FR" sz="800" dirty="0"/>
              <a:t>(100% not </a:t>
            </a:r>
            <a:r>
              <a:rPr lang="fr-FR" sz="800" dirty="0" err="1"/>
              <a:t>collected</a:t>
            </a:r>
            <a:r>
              <a:rPr lang="fr-FR" sz="800" dirty="0"/>
              <a:t>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3B549-6BF8-DFD0-16D4-32A6DF91E914}"/>
              </a:ext>
            </a:extLst>
          </p:cNvPr>
          <p:cNvSpPr txBox="1"/>
          <p:nvPr/>
        </p:nvSpPr>
        <p:spPr>
          <a:xfrm>
            <a:off x="8334456" y="1413138"/>
            <a:ext cx="79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/>
              <a:t>Wastewater</a:t>
            </a:r>
            <a:r>
              <a:rPr lang="fr-FR" sz="800" b="1" dirty="0"/>
              <a:t> </a:t>
            </a:r>
            <a:r>
              <a:rPr lang="fr-FR" sz="800" dirty="0"/>
              <a:t>(100% not </a:t>
            </a:r>
            <a:r>
              <a:rPr lang="fr-FR" sz="800" dirty="0" err="1"/>
              <a:t>treated</a:t>
            </a:r>
            <a:r>
              <a:rPr lang="fr-FR" sz="800" dirty="0"/>
              <a:t>)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1783C5B-FFBE-C4A7-90CB-E0EA6AC94FB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340056" y="1373357"/>
            <a:ext cx="0" cy="73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691205C-D6E8-BAA7-1C6D-73819C25FAE9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6400859" y="2065298"/>
            <a:ext cx="1140843" cy="115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5FAF7764-268B-C63C-60E6-F33188FCFA59}"/>
              </a:ext>
            </a:extLst>
          </p:cNvPr>
          <p:cNvCxnSpPr>
            <a:cxnSpLocks/>
            <a:stCxn id="66" idx="2"/>
            <a:endCxn id="19" idx="1"/>
          </p:cNvCxnSpPr>
          <p:nvPr/>
        </p:nvCxnSpPr>
        <p:spPr>
          <a:xfrm>
            <a:off x="7541702" y="2065298"/>
            <a:ext cx="1788255" cy="13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405E4D5F-9D1D-DFE2-2C76-0CFF42CEF116}"/>
              </a:ext>
            </a:extLst>
          </p:cNvPr>
          <p:cNvSpPr txBox="1"/>
          <p:nvPr/>
        </p:nvSpPr>
        <p:spPr>
          <a:xfrm>
            <a:off x="6775495" y="1849854"/>
            <a:ext cx="1532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/>
              <a:t>50% in </a:t>
            </a:r>
            <a:r>
              <a:rPr lang="fr-FR" sz="800" b="1" dirty="0" err="1"/>
              <a:t>canals</a:t>
            </a:r>
            <a:r>
              <a:rPr lang="fr-FR" sz="800" b="1" dirty="0"/>
              <a:t>/ 50% in </a:t>
            </a:r>
            <a:r>
              <a:rPr lang="fr-FR" sz="800" b="1" dirty="0" err="1"/>
              <a:t>field</a:t>
            </a:r>
            <a:endParaRPr lang="fr-FR" sz="80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DD48EF3-1BE1-45E3-ED23-94C571C0EB01}"/>
              </a:ext>
            </a:extLst>
          </p:cNvPr>
          <p:cNvSpPr txBox="1"/>
          <p:nvPr/>
        </p:nvSpPr>
        <p:spPr>
          <a:xfrm>
            <a:off x="8345656" y="1890194"/>
            <a:ext cx="1312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/>
              <a:t>50% in </a:t>
            </a:r>
            <a:r>
              <a:rPr lang="fr-FR" sz="800" b="1" dirty="0" err="1"/>
              <a:t>canals</a:t>
            </a:r>
            <a:r>
              <a:rPr lang="fr-FR" sz="800" b="1" dirty="0"/>
              <a:t>/ 50% in </a:t>
            </a:r>
            <a:r>
              <a:rPr lang="fr-FR" sz="800" b="1" dirty="0" err="1"/>
              <a:t>field</a:t>
            </a:r>
            <a:endParaRPr lang="fr-FR" sz="800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3809DE6-B975-A3C6-7DDA-AF50A39A5CE3}"/>
              </a:ext>
            </a:extLst>
          </p:cNvPr>
          <p:cNvCxnSpPr>
            <a:cxnSpLocks/>
            <a:stCxn id="69" idx="2"/>
            <a:endCxn id="19" idx="0"/>
          </p:cNvCxnSpPr>
          <p:nvPr/>
        </p:nvCxnSpPr>
        <p:spPr>
          <a:xfrm>
            <a:off x="9002126" y="2105638"/>
            <a:ext cx="982172" cy="110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B7E195B4-83A2-9032-EEEC-6F44EB2A4535}"/>
              </a:ext>
            </a:extLst>
          </p:cNvPr>
          <p:cNvCxnSpPr>
            <a:cxnSpLocks/>
            <a:stCxn id="69" idx="2"/>
            <a:endCxn id="18" idx="3"/>
          </p:cNvCxnSpPr>
          <p:nvPr/>
        </p:nvCxnSpPr>
        <p:spPr>
          <a:xfrm rot="5400000">
            <a:off x="7214553" y="1641427"/>
            <a:ext cx="1323362" cy="22517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ABF7BB46-4944-6F3A-4CBF-728473221B70}"/>
              </a:ext>
            </a:extLst>
          </p:cNvPr>
          <p:cNvSpPr txBox="1"/>
          <p:nvPr/>
        </p:nvSpPr>
        <p:spPr>
          <a:xfrm>
            <a:off x="10638639" y="3183034"/>
            <a:ext cx="1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/>
              <a:t>They</a:t>
            </a:r>
            <a:r>
              <a:rPr lang="fr-FR" sz="800" i="1" dirty="0"/>
              <a:t> are at 60% </a:t>
            </a:r>
            <a:r>
              <a:rPr lang="fr-FR" sz="800" i="1" dirty="0" err="1"/>
              <a:t>productivity</a:t>
            </a:r>
            <a:r>
              <a:rPr lang="fr-FR" sz="800" i="1" dirty="0"/>
              <a:t> </a:t>
            </a:r>
            <a:r>
              <a:rPr lang="fr-FR" sz="800" i="1" dirty="0" err="1"/>
              <a:t>during</a:t>
            </a:r>
            <a:r>
              <a:rPr lang="fr-FR" sz="800" i="1" dirty="0"/>
              <a:t> the initial state of the model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A4C0ECF-E50F-6833-4989-B308E8548268}"/>
              </a:ext>
            </a:extLst>
          </p:cNvPr>
          <p:cNvCxnSpPr>
            <a:cxnSpLocks/>
          </p:cNvCxnSpPr>
          <p:nvPr/>
        </p:nvCxnSpPr>
        <p:spPr>
          <a:xfrm>
            <a:off x="9984298" y="3618179"/>
            <a:ext cx="0" cy="1477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E6AD2D83-083D-8925-1EE2-224FECA15608}"/>
              </a:ext>
            </a:extLst>
          </p:cNvPr>
          <p:cNvSpPr txBox="1"/>
          <p:nvPr/>
        </p:nvSpPr>
        <p:spPr>
          <a:xfrm>
            <a:off x="9023793" y="3707291"/>
            <a:ext cx="924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/>
              <a:t>Solid </a:t>
            </a:r>
            <a:r>
              <a:rPr lang="fr-FR" sz="800" b="1" dirty="0" err="1"/>
              <a:t>waste</a:t>
            </a:r>
            <a:endParaRPr lang="fr-FR" sz="800" b="1" dirty="0"/>
          </a:p>
          <a:p>
            <a:pPr algn="r"/>
            <a:r>
              <a:rPr lang="fr-FR" sz="800" dirty="0"/>
              <a:t>25 kg/</a:t>
            </a:r>
            <a:r>
              <a:rPr lang="fr-FR" sz="800" dirty="0" err="1"/>
              <a:t>field</a:t>
            </a:r>
            <a:r>
              <a:rPr lang="fr-FR" sz="800" dirty="0"/>
              <a:t>/</a:t>
            </a:r>
            <a:r>
              <a:rPr lang="fr-FR" sz="800" dirty="0" err="1"/>
              <a:t>year</a:t>
            </a:r>
            <a:endParaRPr lang="fr-FR" sz="8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6BF611B4-1DAF-ABFF-8F07-0F738AC594FA}"/>
              </a:ext>
            </a:extLst>
          </p:cNvPr>
          <p:cNvSpPr txBox="1"/>
          <p:nvPr/>
        </p:nvSpPr>
        <p:spPr>
          <a:xfrm>
            <a:off x="10020636" y="3707291"/>
            <a:ext cx="95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Waste water</a:t>
            </a:r>
          </a:p>
          <a:p>
            <a:r>
              <a:rPr lang="fr-FR" sz="800" dirty="0"/>
              <a:t>15 000L/</a:t>
            </a:r>
            <a:r>
              <a:rPr lang="fr-FR" sz="800" dirty="0" err="1"/>
              <a:t>field</a:t>
            </a:r>
            <a:r>
              <a:rPr lang="fr-FR" sz="800" dirty="0"/>
              <a:t>/</a:t>
            </a:r>
            <a:r>
              <a:rPr lang="fr-FR" sz="800" dirty="0" err="1"/>
              <a:t>year</a:t>
            </a:r>
            <a:endParaRPr lang="fr-FR" sz="8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450BC2-F51A-5DD3-0A4D-B933B091A0FC}"/>
              </a:ext>
            </a:extLst>
          </p:cNvPr>
          <p:cNvSpPr txBox="1"/>
          <p:nvPr/>
        </p:nvSpPr>
        <p:spPr>
          <a:xfrm>
            <a:off x="8200593" y="4357027"/>
            <a:ext cx="178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i="1" dirty="0"/>
              <a:t>The more </a:t>
            </a:r>
            <a:r>
              <a:rPr lang="fr-FR" sz="800" i="1" dirty="0" err="1"/>
              <a:t>there</a:t>
            </a:r>
            <a:r>
              <a:rPr lang="fr-FR" sz="800" i="1" dirty="0"/>
              <a:t> </a:t>
            </a:r>
            <a:r>
              <a:rPr lang="fr-FR" sz="800" i="1" dirty="0" err="1"/>
              <a:t>is</a:t>
            </a:r>
            <a:r>
              <a:rPr lang="fr-FR" sz="800" i="1" dirty="0"/>
              <a:t> </a:t>
            </a:r>
            <a:r>
              <a:rPr lang="fr-FR" sz="800" i="1" dirty="0" err="1"/>
              <a:t>ground</a:t>
            </a:r>
            <a:r>
              <a:rPr lang="fr-FR" sz="800" i="1" dirty="0"/>
              <a:t> pollution on </a:t>
            </a:r>
            <a:r>
              <a:rPr lang="fr-FR" sz="800" i="1" dirty="0" err="1"/>
              <a:t>fields</a:t>
            </a:r>
            <a:r>
              <a:rPr lang="fr-FR" sz="800" i="1" dirty="0"/>
              <a:t>, the more production </a:t>
            </a:r>
            <a:r>
              <a:rPr lang="fr-FR" sz="800" i="1" dirty="0" err="1"/>
              <a:t>is</a:t>
            </a:r>
            <a:r>
              <a:rPr lang="fr-FR" sz="800" i="1" dirty="0"/>
              <a:t> </a:t>
            </a:r>
            <a:r>
              <a:rPr lang="fr-FR" sz="800" i="1" dirty="0" err="1"/>
              <a:t>decremented</a:t>
            </a:r>
            <a:endParaRPr lang="fr-FR" sz="800" i="1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5D3CED1-080A-DF7A-39C4-50D489D116F7}"/>
              </a:ext>
            </a:extLst>
          </p:cNvPr>
          <p:cNvSpPr txBox="1"/>
          <p:nvPr/>
        </p:nvSpPr>
        <p:spPr>
          <a:xfrm>
            <a:off x="9984298" y="4357235"/>
            <a:ext cx="178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Fields are </a:t>
            </a:r>
            <a:r>
              <a:rPr lang="fr-FR" sz="800" i="1" dirty="0" err="1"/>
              <a:t>associated</a:t>
            </a:r>
            <a:r>
              <a:rPr lang="fr-FR" sz="800" i="1" dirty="0"/>
              <a:t> to a </a:t>
            </a:r>
            <a:r>
              <a:rPr lang="fr-FR" sz="800" i="1" dirty="0" err="1"/>
              <a:t>level</a:t>
            </a:r>
            <a:r>
              <a:rPr lang="fr-FR" sz="800" i="1" dirty="0"/>
              <a:t> of </a:t>
            </a:r>
            <a:r>
              <a:rPr lang="fr-FR" sz="800" i="1" dirty="0" err="1"/>
              <a:t>waswater</a:t>
            </a:r>
            <a:r>
              <a:rPr lang="fr-FR" sz="800" i="1" dirty="0"/>
              <a:t> pollution </a:t>
            </a:r>
            <a:r>
              <a:rPr lang="fr-FR" sz="800" i="1" dirty="0" err="1"/>
              <a:t>they</a:t>
            </a:r>
            <a:r>
              <a:rPr lang="fr-FR" sz="800" i="1" dirty="0"/>
              <a:t> </a:t>
            </a:r>
            <a:r>
              <a:rPr lang="fr-FR" sz="800" i="1" dirty="0" err="1"/>
              <a:t>produce</a:t>
            </a:r>
            <a:r>
              <a:rPr lang="fr-FR" sz="800" i="1" dirty="0"/>
              <a:t>. This pollution </a:t>
            </a:r>
            <a:r>
              <a:rPr lang="fr-FR" sz="800" i="1" dirty="0" err="1"/>
              <a:t>decrements</a:t>
            </a:r>
            <a:r>
              <a:rPr lang="fr-FR" sz="800" i="1" dirty="0"/>
              <a:t> </a:t>
            </a:r>
            <a:r>
              <a:rPr lang="fr-FR" sz="800" i="1" dirty="0" err="1"/>
              <a:t>productivity</a:t>
            </a:r>
            <a:r>
              <a:rPr lang="fr-FR" sz="800" i="1" dirty="0"/>
              <a:t>. A fraction of </a:t>
            </a:r>
            <a:r>
              <a:rPr lang="fr-FR" sz="800" i="1" dirty="0" err="1"/>
              <a:t>this</a:t>
            </a:r>
            <a:r>
              <a:rPr lang="fr-FR" sz="800" i="1" dirty="0"/>
              <a:t> </a:t>
            </a:r>
            <a:r>
              <a:rPr lang="fr-FR" sz="800" i="1" dirty="0" err="1"/>
              <a:t>wastewater</a:t>
            </a:r>
            <a:r>
              <a:rPr lang="fr-FR" sz="800" i="1" dirty="0"/>
              <a:t> </a:t>
            </a:r>
            <a:r>
              <a:rPr lang="fr-FR" sz="800" i="1" dirty="0" err="1"/>
              <a:t>is</a:t>
            </a:r>
            <a:r>
              <a:rPr lang="fr-FR" sz="800" i="1" dirty="0"/>
              <a:t> </a:t>
            </a:r>
            <a:r>
              <a:rPr lang="fr-FR" sz="800" i="1" dirty="0" err="1"/>
              <a:t>also</a:t>
            </a:r>
            <a:r>
              <a:rPr lang="fr-FR" sz="800" i="1" dirty="0"/>
              <a:t> </a:t>
            </a:r>
            <a:r>
              <a:rPr lang="fr-FR" sz="800" i="1" dirty="0" err="1"/>
              <a:t>liberated</a:t>
            </a:r>
            <a:r>
              <a:rPr lang="fr-FR" sz="800" i="1" dirty="0"/>
              <a:t> in the </a:t>
            </a:r>
            <a:r>
              <a:rPr lang="fr-FR" sz="800" i="1" dirty="0" err="1"/>
              <a:t>closest</a:t>
            </a:r>
            <a:r>
              <a:rPr lang="fr-FR" sz="800" i="1" dirty="0"/>
              <a:t> canal.</a:t>
            </a:r>
          </a:p>
          <a:p>
            <a:endParaRPr lang="fr-FR" sz="800" i="1" dirty="0"/>
          </a:p>
          <a:p>
            <a:endParaRPr lang="fr-FR" sz="800" i="1" dirty="0"/>
          </a:p>
          <a:p>
            <a:endParaRPr lang="fr-FR" sz="800" i="1" dirty="0"/>
          </a:p>
          <a:p>
            <a:endParaRPr lang="fr-FR" sz="800" i="1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77D9825A-C5DB-AA83-5267-FA7BDF9227D2}"/>
              </a:ext>
            </a:extLst>
          </p:cNvPr>
          <p:cNvSpPr txBox="1"/>
          <p:nvPr/>
        </p:nvSpPr>
        <p:spPr>
          <a:xfrm>
            <a:off x="4781717" y="185644"/>
            <a:ext cx="30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INITIAL STATE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488548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287</Words>
  <Application>Microsoft Office PowerPoint</Application>
  <PresentationFormat>Grand écran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bire</dc:creator>
  <cp:lastModifiedBy>leo bire</cp:lastModifiedBy>
  <cp:revision>7</cp:revision>
  <dcterms:created xsi:type="dcterms:W3CDTF">2022-05-06T07:16:05Z</dcterms:created>
  <dcterms:modified xsi:type="dcterms:W3CDTF">2022-05-13T04:46:01Z</dcterms:modified>
</cp:coreProperties>
</file>