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iRqQfe0r07Wo6SfVuVgDoc4Na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a3ecc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2fa3ecc2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fa3ecc2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2fa3ecc2f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03b0f5e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3003b0f5ef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fr-FR"/>
              <a:t>ECOGAME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fr-FR"/>
              <a:t>Déroulement et règles du jeu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fa3ecc2f9_0_0"/>
          <p:cNvSpPr txBox="1"/>
          <p:nvPr>
            <p:ph type="title"/>
          </p:nvPr>
        </p:nvSpPr>
        <p:spPr>
          <a:xfrm>
            <a:off x="1371600" y="267050"/>
            <a:ext cx="9601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Objectif des joueurs et actions</a:t>
            </a:r>
            <a:endParaRPr/>
          </a:p>
        </p:txBody>
      </p:sp>
      <p:sp>
        <p:nvSpPr>
          <p:cNvPr id="180" name="Google Shape;180;g12fa3ecc2f9_0_0"/>
          <p:cNvSpPr txBox="1"/>
          <p:nvPr>
            <p:ph idx="1" type="body"/>
          </p:nvPr>
        </p:nvSpPr>
        <p:spPr>
          <a:xfrm>
            <a:off x="1371600" y="1431600"/>
            <a:ext cx="96012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b="1" lang="fr-FR"/>
              <a:t>Chaque joueur</a:t>
            </a:r>
            <a:r>
              <a:rPr lang="fr-FR"/>
              <a:t> a en sa possession un </a:t>
            </a:r>
            <a:r>
              <a:rPr b="1" lang="fr-FR"/>
              <a:t>jeu de 9 cartes actions</a:t>
            </a:r>
            <a:r>
              <a:rPr lang="fr-FR"/>
              <a:t> qui ont </a:t>
            </a:r>
            <a:r>
              <a:rPr b="1" lang="fr-FR"/>
              <a:t>différents impacts</a:t>
            </a:r>
            <a:r>
              <a:rPr lang="fr-FR"/>
              <a:t> sur les</a:t>
            </a:r>
            <a:r>
              <a:rPr b="1" lang="fr-FR"/>
              <a:t> types de déchets</a:t>
            </a:r>
            <a:r>
              <a:rPr lang="fr-FR"/>
              <a:t> et les </a:t>
            </a:r>
            <a:r>
              <a:rPr b="1" lang="fr-FR"/>
              <a:t>types d’espaces</a:t>
            </a:r>
            <a:r>
              <a:rPr lang="fr-FR"/>
              <a:t> de distribution des déchets </a:t>
            </a:r>
            <a:endParaRPr/>
          </a:p>
        </p:txBody>
      </p:sp>
      <p:pic>
        <p:nvPicPr>
          <p:cNvPr id="181" name="Google Shape;181;g12fa3ecc2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072575"/>
            <a:ext cx="3834600" cy="25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fa3ecc2f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688" y="3976225"/>
            <a:ext cx="2117300" cy="27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fa3ecc2f9_0_0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4" name="Google Shape;184;g12fa3ecc2f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9697" y="2400300"/>
            <a:ext cx="3690153" cy="2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1371600" y="1644250"/>
            <a:ext cx="96012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67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fr-FR" sz="2200"/>
              <a:t>Chaque action</a:t>
            </a:r>
            <a:r>
              <a:rPr lang="fr-FR" sz="2200"/>
              <a:t> a un </a:t>
            </a:r>
            <a:r>
              <a:rPr b="1" lang="fr-FR" sz="2200"/>
              <a:t>impact différent</a:t>
            </a:r>
            <a:r>
              <a:rPr lang="fr-FR" sz="2200"/>
              <a:t> sur la</a:t>
            </a:r>
            <a:r>
              <a:rPr b="1" lang="fr-FR" sz="2200"/>
              <a:t> pollution</a:t>
            </a:r>
            <a:r>
              <a:rPr lang="fr-FR" sz="2200"/>
              <a:t> et la</a:t>
            </a:r>
            <a:r>
              <a:rPr b="1" lang="fr-FR" sz="2200"/>
              <a:t> production</a:t>
            </a:r>
            <a:r>
              <a:rPr lang="fr-FR" sz="2200"/>
              <a:t>, parfois sur les deux</a:t>
            </a:r>
            <a:endParaRPr sz="2200"/>
          </a:p>
          <a:p>
            <a:pPr indent="-3967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b="1" lang="fr-FR" sz="2200"/>
              <a:t>Certaines actions</a:t>
            </a:r>
            <a:r>
              <a:rPr lang="fr-FR" sz="2200"/>
              <a:t> peuvent avoir </a:t>
            </a:r>
            <a:r>
              <a:rPr b="1" lang="fr-FR" sz="2200"/>
              <a:t>différents niveaux d’impact</a:t>
            </a:r>
            <a:r>
              <a:rPr lang="fr-FR" sz="2200"/>
              <a:t>. Un impact moindre signifie que l’action coûtera moins cher à réaliser</a:t>
            </a:r>
            <a:endParaRPr sz="2200"/>
          </a:p>
          <a:p>
            <a:pPr indent="-3967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fr-FR" sz="2200"/>
              <a:t>Les </a:t>
            </a:r>
            <a:r>
              <a:rPr b="1" lang="fr-FR" sz="2200"/>
              <a:t>actions</a:t>
            </a:r>
            <a:r>
              <a:rPr lang="fr-FR" sz="2200"/>
              <a:t> prises par chaque groupe ont un </a:t>
            </a:r>
            <a:r>
              <a:rPr b="1" lang="fr-FR" sz="2200"/>
              <a:t>effet sur le tour suivant</a:t>
            </a:r>
            <a:r>
              <a:rPr lang="fr-FR" sz="2200"/>
              <a:t> uniquement, ou un </a:t>
            </a:r>
            <a:r>
              <a:rPr b="1" lang="fr-FR" sz="2200"/>
              <a:t>effet à long terme</a:t>
            </a:r>
            <a:r>
              <a:rPr lang="fr-FR" sz="2200"/>
              <a:t>. Les actions à long terme disposent d’une étoile dans le coin en haut à gauche de leur carte</a:t>
            </a:r>
            <a:endParaRPr sz="2200"/>
          </a:p>
        </p:txBody>
      </p:sp>
      <p:sp>
        <p:nvSpPr>
          <p:cNvPr id="190" name="Google Shape;190;p9"/>
          <p:cNvSpPr txBox="1"/>
          <p:nvPr>
            <p:ph type="title"/>
          </p:nvPr>
        </p:nvSpPr>
        <p:spPr>
          <a:xfrm>
            <a:off x="1371600" y="606175"/>
            <a:ext cx="9601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Objectif des joueurs et actions</a:t>
            </a:r>
            <a:endParaRPr/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fa3ecc2f9_0_7"/>
          <p:cNvSpPr txBox="1"/>
          <p:nvPr>
            <p:ph idx="1" type="body"/>
          </p:nvPr>
        </p:nvSpPr>
        <p:spPr>
          <a:xfrm>
            <a:off x="1371600" y="1644241"/>
            <a:ext cx="9601200" cy="4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/>
              <a:t>Pour mieux </a:t>
            </a:r>
            <a:r>
              <a:rPr b="1" lang="fr-FR"/>
              <a:t>catégoriser</a:t>
            </a:r>
            <a:r>
              <a:rPr lang="fr-FR"/>
              <a:t> le fonctionnement de </a:t>
            </a:r>
            <a:r>
              <a:rPr b="1" lang="fr-FR"/>
              <a:t>chaque action</a:t>
            </a:r>
            <a:r>
              <a:rPr lang="fr-FR"/>
              <a:t>, nous les avons divisées en </a:t>
            </a:r>
            <a:r>
              <a:rPr b="1" lang="fr-FR"/>
              <a:t>trois parties</a:t>
            </a:r>
            <a:r>
              <a:rPr lang="fr-FR"/>
              <a:t> 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fr-FR"/>
              <a:t>Les </a:t>
            </a:r>
            <a:r>
              <a:rPr b="1" lang="fr-FR"/>
              <a:t>actions obligatoires</a:t>
            </a:r>
            <a:r>
              <a:rPr lang="fr-FR"/>
              <a:t> : actions 1 et 2 (pour la deuxième, seulement si les joueurs ont collectivement décidé de la prendre). Ces actions sont obligatoirement prises à chaque tour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fr-FR"/>
              <a:t>Les </a:t>
            </a:r>
            <a:r>
              <a:rPr b="1" lang="fr-FR"/>
              <a:t>actions à long terme</a:t>
            </a:r>
            <a:r>
              <a:rPr lang="fr-FR"/>
              <a:t> : actions 3 et 4. Si ces actions sont prises, elles auront un impact jusqu’à la fin du jeu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fr-FR"/>
              <a:t>Les </a:t>
            </a:r>
            <a:r>
              <a:rPr b="1" lang="fr-FR"/>
              <a:t>actions ponctuelles</a:t>
            </a:r>
            <a:r>
              <a:rPr lang="fr-FR"/>
              <a:t> : actions 5, 6, 7, 8, 9. Si elles sont prises, ces action auront un impact l’année suivante seulement </a:t>
            </a:r>
            <a:endParaRPr/>
          </a:p>
        </p:txBody>
      </p:sp>
      <p:sp>
        <p:nvSpPr>
          <p:cNvPr id="197" name="Google Shape;197;g12fa3ecc2f9_0_7"/>
          <p:cNvSpPr txBox="1"/>
          <p:nvPr>
            <p:ph type="title"/>
          </p:nvPr>
        </p:nvSpPr>
        <p:spPr>
          <a:xfrm>
            <a:off x="1371600" y="606175"/>
            <a:ext cx="9601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Objectif des joueurs et actions</a:t>
            </a:r>
            <a:endParaRPr/>
          </a:p>
        </p:txBody>
      </p:sp>
      <p:sp>
        <p:nvSpPr>
          <p:cNvPr id="198" name="Google Shape;198;g12fa3ecc2f9_0_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1371600" y="192751"/>
            <a:ext cx="9601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sz="3800"/>
              <a:t>Cartes et indicateurs</a:t>
            </a:r>
            <a:endParaRPr sz="3800"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1371600" y="990325"/>
            <a:ext cx="96012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/>
              <a:t>Les joueurs auront accès à des </a:t>
            </a:r>
            <a:r>
              <a:rPr b="1" lang="fr-FR"/>
              <a:t>informations</a:t>
            </a:r>
            <a:r>
              <a:rPr lang="fr-FR"/>
              <a:t> leur permettant d’</a:t>
            </a:r>
            <a:r>
              <a:rPr b="1" lang="fr-FR"/>
              <a:t>optimiser leurs choix</a:t>
            </a:r>
            <a:r>
              <a:rPr lang="fr-FR"/>
              <a:t> d’actions :</a:t>
            </a:r>
            <a:endParaRPr/>
          </a:p>
          <a:p>
            <a:pPr indent="-3257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–"/>
            </a:pPr>
            <a:r>
              <a:rPr lang="fr-FR"/>
              <a:t>Des </a:t>
            </a:r>
            <a:r>
              <a:rPr b="1" lang="fr-FR"/>
              <a:t>indicateurs de pollution et de production </a:t>
            </a:r>
            <a:r>
              <a:rPr lang="fr-FR"/>
              <a:t>pour chaque village (indicateurs individuels) et pour l’ensemble de la commune (indicateurs globaux)</a:t>
            </a:r>
            <a:endParaRPr/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158" y="2128215"/>
            <a:ext cx="9338082" cy="4617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10406536" y="6453311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245765" y="1627465"/>
            <a:ext cx="10414932" cy="4508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fr-FR"/>
              <a:t>Les joueurs auront accès à des </a:t>
            </a:r>
            <a:r>
              <a:rPr b="1" lang="fr-FR"/>
              <a:t>informations</a:t>
            </a:r>
            <a:r>
              <a:rPr lang="fr-FR"/>
              <a:t> leur permettant d’</a:t>
            </a:r>
            <a:r>
              <a:rPr b="1" lang="fr-FR"/>
              <a:t>optimiser leurs choix </a:t>
            </a:r>
            <a:r>
              <a:rPr lang="fr-FR"/>
              <a:t>d’actions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Des </a:t>
            </a:r>
            <a:r>
              <a:rPr b="1" lang="fr-FR"/>
              <a:t>cartes</a:t>
            </a:r>
            <a:r>
              <a:rPr lang="fr-FR"/>
              <a:t> leur permettant de naviguer entre </a:t>
            </a:r>
            <a:r>
              <a:rPr b="1" lang="fr-FR"/>
              <a:t>différentes représentations du territoire</a:t>
            </a:r>
            <a:r>
              <a:rPr lang="fr-FR"/>
              <a:t> (pollution globale, pollution par déchets solides, pollution des canaux, cartes de la production)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type="title"/>
          </p:nvPr>
        </p:nvSpPr>
        <p:spPr>
          <a:xfrm>
            <a:off x="1371600" y="544701"/>
            <a:ext cx="9601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sz="3800"/>
              <a:t>Cartes et indicateurs</a:t>
            </a:r>
            <a:endParaRPr sz="3800"/>
          </a:p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371600" y="319802"/>
            <a:ext cx="9601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Scénario</a:t>
            </a:r>
            <a:r>
              <a:rPr lang="fr-FR"/>
              <a:t> du jeu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371600" y="1797375"/>
            <a:ext cx="96012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6270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 sz="2200"/>
              <a:t>EcoGame vous met à la place de </a:t>
            </a:r>
            <a:r>
              <a:rPr b="1" lang="fr-FR" sz="2200"/>
              <a:t>quatre chefs de </a:t>
            </a:r>
            <a:r>
              <a:rPr b="1" lang="fr-FR" sz="2200"/>
              <a:t>village</a:t>
            </a:r>
            <a:r>
              <a:rPr lang="fr-FR" sz="2200"/>
              <a:t>.</a:t>
            </a:r>
            <a:r>
              <a:rPr lang="fr-FR" sz="2200"/>
              <a:t> Votre rôle consiste à </a:t>
            </a:r>
            <a:r>
              <a:rPr b="1" lang="fr-FR" sz="2200"/>
              <a:t>prendre des décisions</a:t>
            </a:r>
            <a:r>
              <a:rPr lang="fr-FR" sz="2200"/>
              <a:t> concernant votre village, spécifiquement sur les thèmes de la </a:t>
            </a:r>
            <a:r>
              <a:rPr b="1" lang="fr-FR" sz="2200"/>
              <a:t>production agricole</a:t>
            </a:r>
            <a:r>
              <a:rPr lang="fr-FR" sz="2200"/>
              <a:t> et de la </a:t>
            </a:r>
            <a:r>
              <a:rPr b="1" lang="fr-FR" sz="2200"/>
              <a:t>pollution</a:t>
            </a:r>
            <a:r>
              <a:rPr lang="fr-FR" sz="2200"/>
              <a:t> dans le cadre du jeu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6270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 sz="2200"/>
              <a:t>Vos quatre villages sont </a:t>
            </a:r>
            <a:r>
              <a:rPr b="1" lang="fr-FR" sz="2200"/>
              <a:t>regroupés dans une commune imaginaire</a:t>
            </a:r>
            <a:r>
              <a:rPr lang="fr-FR" sz="2200"/>
              <a:t> dont la principale </a:t>
            </a:r>
            <a:r>
              <a:rPr b="1" lang="fr-FR" sz="2200"/>
              <a:t>force économique est la production agricole</a:t>
            </a:r>
            <a:endParaRPr b="1"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74523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909"/>
              <a:buChar char="■"/>
            </a:pPr>
            <a:r>
              <a:rPr lang="fr-FR" sz="2200"/>
              <a:t>Vous </a:t>
            </a:r>
            <a:r>
              <a:rPr b="1" lang="fr-FR" sz="2200"/>
              <a:t>partagez le territoire de la commune</a:t>
            </a:r>
            <a:r>
              <a:rPr lang="fr-FR" sz="2200"/>
              <a:t> imaginaire sur laquelle vous prenez des décisions pour</a:t>
            </a:r>
            <a:r>
              <a:rPr b="1" lang="fr-FR" sz="2200"/>
              <a:t> garder un label</a:t>
            </a:r>
            <a:r>
              <a:rPr lang="fr-FR" sz="2200"/>
              <a:t> très important : l’</a:t>
            </a:r>
            <a:r>
              <a:rPr b="1" lang="fr-FR" sz="2200"/>
              <a:t>Ecolabel</a:t>
            </a:r>
            <a:endParaRPr b="1" sz="22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03b0f5ef_3_7"/>
          <p:cNvSpPr txBox="1"/>
          <p:nvPr>
            <p:ph type="title"/>
          </p:nvPr>
        </p:nvSpPr>
        <p:spPr>
          <a:xfrm>
            <a:off x="1371600" y="319802"/>
            <a:ext cx="9601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Scénario du jeu</a:t>
            </a:r>
            <a:endParaRPr/>
          </a:p>
        </p:txBody>
      </p:sp>
      <p:sp>
        <p:nvSpPr>
          <p:cNvPr id="108" name="Google Shape;108;g13003b0f5ef_3_7"/>
          <p:cNvSpPr txBox="1"/>
          <p:nvPr>
            <p:ph idx="1" type="body"/>
          </p:nvPr>
        </p:nvSpPr>
        <p:spPr>
          <a:xfrm>
            <a:off x="1371600" y="1265175"/>
            <a:ext cx="9601200" cy="5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■"/>
            </a:pPr>
            <a:r>
              <a:rPr lang="fr-FR" sz="2200"/>
              <a:t>Ce label est </a:t>
            </a:r>
            <a:r>
              <a:rPr b="1" lang="fr-FR" sz="2200"/>
              <a:t>donné à l’ensemble de la commune</a:t>
            </a:r>
            <a:r>
              <a:rPr lang="fr-FR" sz="2200"/>
              <a:t> lorsque les </a:t>
            </a:r>
            <a:r>
              <a:rPr b="1" lang="fr-FR" sz="2200"/>
              <a:t>critères</a:t>
            </a:r>
            <a:r>
              <a:rPr lang="fr-FR" sz="2200"/>
              <a:t> qu’il impose sont validés. Ces critères sont </a:t>
            </a:r>
            <a:r>
              <a:rPr b="1" lang="fr-FR" sz="2200"/>
              <a:t>évalués sur l’ensemble de la commune</a:t>
            </a:r>
            <a:r>
              <a:rPr lang="fr-FR" sz="2200"/>
              <a:t>, selon les indicateurs de chaque village</a:t>
            </a:r>
            <a:endParaRPr sz="2200"/>
          </a:p>
          <a:p>
            <a:pPr indent="-3967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fr-FR" sz="2200"/>
              <a:t>Toutefois, les </a:t>
            </a:r>
            <a:r>
              <a:rPr b="1" lang="fr-FR" sz="2200"/>
              <a:t>critères</a:t>
            </a:r>
            <a:r>
              <a:rPr lang="fr-FR" sz="2200"/>
              <a:t> d’obtention de ce label sont </a:t>
            </a:r>
            <a:r>
              <a:rPr b="1" lang="fr-FR" sz="2200"/>
              <a:t>difficiles à atteindre</a:t>
            </a:r>
            <a:r>
              <a:rPr lang="fr-FR" sz="2200"/>
              <a:t> : vous êtes rassemblés en tant que chefs de village du fait que vous êtes </a:t>
            </a:r>
            <a:r>
              <a:rPr b="1" lang="fr-FR" sz="2200"/>
              <a:t>proches de perdre le label </a:t>
            </a:r>
            <a:r>
              <a:rPr lang="fr-FR" sz="2200"/>
              <a:t>du fait que votre pollution a augmenté et votre production agricole a baissé sur les quatre villages</a:t>
            </a:r>
            <a:endParaRPr sz="2200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fr-FR" sz="2200"/>
              <a:t>Vous avez également un</a:t>
            </a:r>
            <a:r>
              <a:rPr b="1" lang="fr-FR" sz="2200"/>
              <a:t> objectif individuel</a:t>
            </a:r>
            <a:r>
              <a:rPr lang="fr-FR" sz="2200"/>
              <a:t> : celui d’être le </a:t>
            </a:r>
            <a:r>
              <a:rPr b="1" lang="fr-FR" sz="2200"/>
              <a:t>village modèle</a:t>
            </a:r>
            <a:r>
              <a:rPr lang="fr-FR" sz="2200"/>
              <a:t> de la commune. Vous serez positionné sur un classement qui variera en fonction de la </a:t>
            </a:r>
            <a:r>
              <a:rPr b="1" lang="fr-FR" sz="2200"/>
              <a:t>pollution</a:t>
            </a:r>
            <a:r>
              <a:rPr lang="fr-FR" sz="2200"/>
              <a:t> et de la </a:t>
            </a:r>
            <a:r>
              <a:rPr b="1" lang="fr-FR" sz="2200"/>
              <a:t>production agricole</a:t>
            </a:r>
            <a:r>
              <a:rPr lang="fr-FR" sz="2200"/>
              <a:t> de votre village. Tentez d’</a:t>
            </a:r>
            <a:r>
              <a:rPr b="1" lang="fr-FR" sz="2200"/>
              <a:t>être le meilleur village tout en travaillant avec les autres</a:t>
            </a:r>
            <a:r>
              <a:rPr lang="fr-FR" sz="2200"/>
              <a:t> !</a:t>
            </a:r>
            <a:endParaRPr sz="2200"/>
          </a:p>
        </p:txBody>
      </p:sp>
      <p:sp>
        <p:nvSpPr>
          <p:cNvPr id="109" name="Google Shape;109;g13003b0f5ef_3_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371600" y="464875"/>
            <a:ext cx="9601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60"/>
              <a:buFont typeface="Libre Franklin"/>
              <a:buNone/>
            </a:pPr>
            <a:r>
              <a:rPr lang="fr-FR" sz="3859"/>
              <a:t>Disposition du jeu</a:t>
            </a:r>
            <a:endParaRPr sz="3859"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371600" y="1664824"/>
            <a:ext cx="96012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fr-FR"/>
              <a:t>4 – 12 joueurs</a:t>
            </a:r>
            <a:r>
              <a:rPr lang="fr-FR"/>
              <a:t> répartis en </a:t>
            </a:r>
            <a:r>
              <a:rPr b="1" lang="fr-FR"/>
              <a:t>4 groupes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b="1" lang="fr-FR"/>
              <a:t>Chaque groupe</a:t>
            </a:r>
            <a:r>
              <a:rPr lang="fr-FR"/>
              <a:t> joue le rôle d’</a:t>
            </a:r>
            <a:r>
              <a:rPr b="1" lang="fr-FR"/>
              <a:t>un chef de village</a:t>
            </a:r>
            <a:endParaRPr b="1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fr-FR"/>
              <a:t>Le jeu se déroule en </a:t>
            </a:r>
            <a:r>
              <a:rPr b="1" lang="fr-FR"/>
              <a:t>8 tours</a:t>
            </a:r>
            <a:r>
              <a:rPr lang="fr-FR"/>
              <a:t>. </a:t>
            </a:r>
            <a:r>
              <a:rPr b="1" lang="fr-FR"/>
              <a:t>Un tour</a:t>
            </a:r>
            <a:r>
              <a:rPr lang="fr-FR"/>
              <a:t> représente </a:t>
            </a:r>
            <a:r>
              <a:rPr b="1" lang="fr-FR"/>
              <a:t>un an</a:t>
            </a:r>
            <a:r>
              <a:rPr lang="fr-FR"/>
              <a:t> sur le territoire de jeu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371600" y="308994"/>
            <a:ext cx="9601200" cy="68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Fonctionnement du territoire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371600" y="1072617"/>
            <a:ext cx="96012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769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fr-FR" sz="1900"/>
              <a:t>La </a:t>
            </a:r>
            <a:r>
              <a:rPr b="1" lang="fr-FR" sz="1900"/>
              <a:t>commune est imaginaire</a:t>
            </a:r>
            <a:r>
              <a:rPr lang="fr-FR" sz="1900"/>
              <a:t> et reproduit en accéléré des </a:t>
            </a:r>
            <a:r>
              <a:rPr b="1" lang="fr-FR" sz="1900"/>
              <a:t>processus</a:t>
            </a:r>
            <a:r>
              <a:rPr lang="fr-FR" sz="1900"/>
              <a:t> sociaux et environnementaux</a:t>
            </a:r>
            <a:endParaRPr sz="1900"/>
          </a:p>
          <a:p>
            <a:pPr indent="-37769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fr-FR" sz="1900"/>
              <a:t>Elle est divisée en </a:t>
            </a:r>
            <a:r>
              <a:rPr b="1" lang="fr-FR" sz="1900"/>
              <a:t>4 villages</a:t>
            </a:r>
            <a:r>
              <a:rPr lang="fr-FR" sz="1900"/>
              <a:t>, chaque village est </a:t>
            </a:r>
            <a:r>
              <a:rPr b="1" lang="fr-FR" sz="1900"/>
              <a:t>dirigé par un groupe de joueurs</a:t>
            </a:r>
            <a:endParaRPr b="1" sz="19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812" y="2400300"/>
            <a:ext cx="6086782" cy="4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371600" y="1291905"/>
            <a:ext cx="9072694" cy="49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Le </a:t>
            </a:r>
            <a:r>
              <a:rPr b="1" lang="fr-FR"/>
              <a:t>territoire du jeu</a:t>
            </a:r>
            <a:r>
              <a:rPr lang="fr-FR"/>
              <a:t> est composé de </a:t>
            </a:r>
            <a:r>
              <a:rPr b="1" lang="fr-FR"/>
              <a:t>plusieurs entités</a:t>
            </a:r>
            <a:r>
              <a:rPr lang="fr-FR"/>
              <a:t> :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1168125" y="3832200"/>
            <a:ext cx="308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Champs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point jaune</a:t>
            </a: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 </a:t>
            </a: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agriculteur/champ</a:t>
            </a: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964" y="2236079"/>
            <a:ext cx="3168250" cy="4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9074089" y="2700225"/>
            <a:ext cx="270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Décharges locales</a:t>
            </a:r>
            <a:endParaRPr b="1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petit cercle rouge pour chaque village</a:t>
            </a: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885337" y="4671036"/>
            <a:ext cx="308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Décharge communale</a:t>
            </a:r>
            <a:endParaRPr b="1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gros cercle rouge pour l’ensemble de la commune</a:t>
            </a: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localisée dans le village 4</a:t>
            </a:r>
            <a:r>
              <a:rPr b="0" i="1" lang="fr-FR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943575" y="2088148"/>
            <a:ext cx="148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Unités urbaines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074100" y="5856725"/>
            <a:ext cx="24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Canaux d’irrigation</a:t>
            </a:r>
            <a:endParaRPr b="1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6" name="Google Shape;136;p5"/>
          <p:cNvCxnSpPr>
            <a:stCxn id="132" idx="1"/>
          </p:cNvCxnSpPr>
          <p:nvPr/>
        </p:nvCxnSpPr>
        <p:spPr>
          <a:xfrm flipH="1">
            <a:off x="7726189" y="3100425"/>
            <a:ext cx="1347900" cy="110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5"/>
          <p:cNvCxnSpPr>
            <a:stCxn id="133" idx="1"/>
          </p:cNvCxnSpPr>
          <p:nvPr/>
        </p:nvCxnSpPr>
        <p:spPr>
          <a:xfrm flipH="1">
            <a:off x="7139037" y="5178936"/>
            <a:ext cx="1746300" cy="84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5"/>
          <p:cNvCxnSpPr>
            <a:stCxn id="134" idx="3"/>
          </p:cNvCxnSpPr>
          <p:nvPr/>
        </p:nvCxnSpPr>
        <p:spPr>
          <a:xfrm>
            <a:off x="4429475" y="2411398"/>
            <a:ext cx="1478700" cy="59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5"/>
          <p:cNvCxnSpPr>
            <a:stCxn id="130" idx="3"/>
          </p:cNvCxnSpPr>
          <p:nvPr/>
        </p:nvCxnSpPr>
        <p:spPr>
          <a:xfrm>
            <a:off x="4252125" y="4124700"/>
            <a:ext cx="2342400" cy="38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>
            <a:stCxn id="134" idx="3"/>
          </p:cNvCxnSpPr>
          <p:nvPr/>
        </p:nvCxnSpPr>
        <p:spPr>
          <a:xfrm>
            <a:off x="4429475" y="2411398"/>
            <a:ext cx="3290700" cy="267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>
            <a:stCxn id="135" idx="3"/>
          </p:cNvCxnSpPr>
          <p:nvPr/>
        </p:nvCxnSpPr>
        <p:spPr>
          <a:xfrm flipH="1" rot="10800000">
            <a:off x="4502000" y="4995275"/>
            <a:ext cx="2427900" cy="104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5"/>
          <p:cNvSpPr txBox="1"/>
          <p:nvPr>
            <p:ph type="title"/>
          </p:nvPr>
        </p:nvSpPr>
        <p:spPr>
          <a:xfrm>
            <a:off x="1371600" y="308994"/>
            <a:ext cx="9601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Fonctionnement du territoire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1371600" y="1178653"/>
            <a:ext cx="10087761" cy="1195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Les </a:t>
            </a:r>
            <a:r>
              <a:rPr b="1" lang="fr-FR"/>
              <a:t>habitants </a:t>
            </a:r>
            <a:r>
              <a:rPr lang="fr-FR"/>
              <a:t>(unités urbaines) et les </a:t>
            </a:r>
            <a:r>
              <a:rPr b="1" lang="fr-FR"/>
              <a:t>agriculteurs</a:t>
            </a:r>
            <a:r>
              <a:rPr lang="fr-FR"/>
              <a:t> (champs) produisent </a:t>
            </a:r>
            <a:r>
              <a:rPr b="1" lang="fr-FR"/>
              <a:t>deux types de déchets</a:t>
            </a:r>
            <a:r>
              <a:rPr lang="fr-FR"/>
              <a:t> : les </a:t>
            </a:r>
            <a:r>
              <a:rPr b="1" lang="fr-FR"/>
              <a:t>déchets solides</a:t>
            </a:r>
            <a:r>
              <a:rPr lang="fr-FR"/>
              <a:t> et </a:t>
            </a:r>
            <a:r>
              <a:rPr b="1" lang="fr-FR"/>
              <a:t>eaux usées</a:t>
            </a:r>
            <a:endParaRPr b="1"/>
          </a:p>
          <a:p>
            <a:pPr indent="-384048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Ces différents types de déchets sont </a:t>
            </a:r>
            <a:r>
              <a:rPr b="1" lang="fr-FR"/>
              <a:t>distribués différemment sur le territoire</a:t>
            </a:r>
            <a:r>
              <a:rPr lang="fr-FR"/>
              <a:t> :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355" y="2487747"/>
            <a:ext cx="3168250" cy="4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8752961" y="3751132"/>
            <a:ext cx="2706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Les habitants jettent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Déchets solides et eaux usées dans les </a:t>
            </a:r>
            <a:r>
              <a:rPr b="1"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canaux</a:t>
            </a:r>
            <a:endParaRPr b="1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Déchets solides sur le </a:t>
            </a:r>
            <a:r>
              <a:rPr b="1"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 des unités urbaines</a:t>
            </a:r>
            <a:endParaRPr b="1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45650" y="3751125"/>
            <a:ext cx="2915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Les agriculteurs jettent</a:t>
            </a:r>
            <a:r>
              <a:rPr b="1" i="0" lang="fr-F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Déchets solides et eaux usées dans les </a:t>
            </a:r>
            <a:r>
              <a:rPr b="1"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canaux</a:t>
            </a:r>
            <a:endParaRPr b="1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Déchets solides et eaux usées dans les </a:t>
            </a:r>
            <a:r>
              <a:rPr b="1" i="1"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champs</a:t>
            </a:r>
            <a:endParaRPr b="1" i="1" sz="1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3850547" y="4177717"/>
            <a:ext cx="2466363" cy="8389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6"/>
          <p:cNvCxnSpPr/>
          <p:nvPr/>
        </p:nvCxnSpPr>
        <p:spPr>
          <a:xfrm>
            <a:off x="3850547" y="4756558"/>
            <a:ext cx="2382473" cy="41472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6"/>
          <p:cNvCxnSpPr/>
          <p:nvPr/>
        </p:nvCxnSpPr>
        <p:spPr>
          <a:xfrm rot="10800000">
            <a:off x="7441035" y="3429000"/>
            <a:ext cx="1428923" cy="74871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6"/>
          <p:cNvCxnSpPr/>
          <p:nvPr/>
        </p:nvCxnSpPr>
        <p:spPr>
          <a:xfrm flipH="1">
            <a:off x="7441035" y="4606809"/>
            <a:ext cx="1428923" cy="69756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6"/>
          <p:cNvSpPr txBox="1"/>
          <p:nvPr>
            <p:ph type="title"/>
          </p:nvPr>
        </p:nvSpPr>
        <p:spPr>
          <a:xfrm>
            <a:off x="1371600" y="308994"/>
            <a:ext cx="9601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Fonctionnement du territoire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1371600" y="1291900"/>
            <a:ext cx="4447800" cy="5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8649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 sz="1900"/>
              <a:t>Chaque semaine</a:t>
            </a:r>
            <a:r>
              <a:rPr lang="fr-FR" sz="1900"/>
              <a:t>, une partie des </a:t>
            </a:r>
            <a:r>
              <a:rPr b="1" lang="fr-FR" sz="1900"/>
              <a:t>déchets des unités urbaines</a:t>
            </a:r>
            <a:r>
              <a:rPr lang="fr-FR" sz="1900"/>
              <a:t> est transférée aux </a:t>
            </a:r>
            <a:r>
              <a:rPr b="1" lang="fr-FR" sz="1900"/>
              <a:t>décharges locales </a:t>
            </a:r>
            <a:r>
              <a:rPr lang="fr-FR" sz="1900"/>
              <a:t>puis à la </a:t>
            </a:r>
            <a:r>
              <a:rPr b="1" lang="fr-FR" sz="1900"/>
              <a:t>décharge communale</a:t>
            </a:r>
            <a:r>
              <a:rPr lang="fr-FR" sz="1900"/>
              <a:t> par des </a:t>
            </a:r>
            <a:r>
              <a:rPr b="1" lang="fr-FR" sz="1900"/>
              <a:t>équipes de collecte</a:t>
            </a:r>
            <a:endParaRPr b="1" sz="1900"/>
          </a:p>
          <a:p>
            <a:pPr indent="-368649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 sz="1900"/>
              <a:t>Les </a:t>
            </a:r>
            <a:r>
              <a:rPr b="1" lang="fr-FR" sz="1900"/>
              <a:t>décharges</a:t>
            </a:r>
            <a:r>
              <a:rPr lang="fr-FR" sz="1900"/>
              <a:t> ont un </a:t>
            </a:r>
            <a:r>
              <a:rPr b="1" lang="fr-FR" sz="1900"/>
              <a:t>impact</a:t>
            </a:r>
            <a:r>
              <a:rPr lang="fr-FR" sz="1900"/>
              <a:t> sur la </a:t>
            </a:r>
            <a:r>
              <a:rPr b="1" lang="fr-FR" sz="1900"/>
              <a:t>capacité de production agricole</a:t>
            </a:r>
            <a:r>
              <a:rPr lang="fr-FR" sz="1900"/>
              <a:t> des champs proches. Plus les déchets s’y accumulent, moins ces champs peuvent produisent efficacement</a:t>
            </a:r>
            <a:endParaRPr sz="1900"/>
          </a:p>
          <a:p>
            <a:pPr indent="-368649" lvl="0" marL="384048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 sz="1900"/>
              <a:t>La </a:t>
            </a:r>
            <a:r>
              <a:rPr b="1" lang="fr-FR" sz="1900"/>
              <a:t>pollution</a:t>
            </a:r>
            <a:r>
              <a:rPr lang="fr-FR" sz="1900"/>
              <a:t> produite a un</a:t>
            </a:r>
            <a:r>
              <a:rPr b="1" lang="fr-FR" sz="1900"/>
              <a:t> impact</a:t>
            </a:r>
            <a:r>
              <a:rPr lang="fr-FR" sz="1900"/>
              <a:t> sur la </a:t>
            </a:r>
            <a:r>
              <a:rPr b="1" lang="fr-FR" sz="1900"/>
              <a:t>capacité des villages à produire</a:t>
            </a:r>
            <a:r>
              <a:rPr lang="fr-FR" sz="1900"/>
              <a:t> des biens agricoles. Cette </a:t>
            </a:r>
            <a:r>
              <a:rPr b="1" lang="fr-FR" sz="1900"/>
              <a:t>pollution</a:t>
            </a:r>
            <a:r>
              <a:rPr lang="fr-FR" sz="1900"/>
              <a:t> peut</a:t>
            </a:r>
            <a:r>
              <a:rPr b="1" lang="fr-FR" sz="1900"/>
              <a:t> rester sur le territoire du village</a:t>
            </a:r>
            <a:r>
              <a:rPr lang="fr-FR" sz="1900"/>
              <a:t> mais elle peut aussi être </a:t>
            </a:r>
            <a:r>
              <a:rPr b="1" lang="fr-FR" sz="1900"/>
              <a:t>transférée d’un village à un autre</a:t>
            </a:r>
            <a:r>
              <a:rPr lang="fr-FR" sz="1900"/>
              <a:t> par le biais des</a:t>
            </a:r>
            <a:r>
              <a:rPr b="1" lang="fr-FR" sz="1900"/>
              <a:t> canaux d’irrigation</a:t>
            </a:r>
            <a:endParaRPr b="1" sz="1900"/>
          </a:p>
        </p:txBody>
      </p:sp>
      <p:sp>
        <p:nvSpPr>
          <p:cNvPr id="163" name="Google Shape;163;p7"/>
          <p:cNvSpPr txBox="1"/>
          <p:nvPr>
            <p:ph idx="2" type="body"/>
          </p:nvPr>
        </p:nvSpPr>
        <p:spPr>
          <a:xfrm>
            <a:off x="6525399" y="1291900"/>
            <a:ext cx="5287800" cy="4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Les canaux d’irrigation font voyager la pollution selon le </a:t>
            </a:r>
            <a:r>
              <a:rPr b="1" lang="fr-FR"/>
              <a:t>sens amont-aval</a:t>
            </a:r>
            <a:r>
              <a:rPr lang="fr-FR"/>
              <a:t> (</a:t>
            </a:r>
            <a:r>
              <a:rPr i="1" lang="fr-FR">
                <a:highlight>
                  <a:srgbClr val="FFFF00"/>
                </a:highlight>
              </a:rPr>
              <a:t>vidéo modèle de présentation</a:t>
            </a:r>
            <a:r>
              <a:rPr lang="fr-FR"/>
              <a:t>)</a:t>
            </a:r>
            <a:endParaRPr/>
          </a:p>
        </p:txBody>
      </p:sp>
      <p:cxnSp>
        <p:nvCxnSpPr>
          <p:cNvPr id="164" name="Google Shape;164;p7"/>
          <p:cNvCxnSpPr/>
          <p:nvPr/>
        </p:nvCxnSpPr>
        <p:spPr>
          <a:xfrm>
            <a:off x="6096000" y="1166070"/>
            <a:ext cx="61519" cy="52850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812" y="2400300"/>
            <a:ext cx="5622974" cy="38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type="title"/>
          </p:nvPr>
        </p:nvSpPr>
        <p:spPr>
          <a:xfrm>
            <a:off x="1371600" y="308994"/>
            <a:ext cx="9601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Fonctionnement du territoire</a:t>
            </a:r>
            <a:endParaRPr/>
          </a:p>
        </p:txBody>
      </p:sp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371600" y="267050"/>
            <a:ext cx="9601200" cy="72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Objectifs des joueurs et actions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1371600" y="1182850"/>
            <a:ext cx="96012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fr-FR"/>
              <a:t>Objectifs</a:t>
            </a:r>
            <a:r>
              <a:rPr lang="fr-FR"/>
              <a:t> des joueurs : 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fr-FR"/>
              <a:t>Décider d’</a:t>
            </a:r>
            <a:r>
              <a:rPr b="1" lang="fr-FR"/>
              <a:t>actions à mener</a:t>
            </a:r>
            <a:r>
              <a:rPr lang="fr-FR"/>
              <a:t> à </a:t>
            </a:r>
            <a:r>
              <a:rPr b="1" lang="fr-FR"/>
              <a:t>chaque tour</a:t>
            </a:r>
            <a:r>
              <a:rPr lang="fr-FR"/>
              <a:t> en fonction de leur </a:t>
            </a:r>
            <a:r>
              <a:rPr b="1" lang="fr-FR"/>
              <a:t>budget</a:t>
            </a:r>
            <a:r>
              <a:rPr lang="fr-FR"/>
              <a:t> afin de </a:t>
            </a:r>
            <a:r>
              <a:rPr b="1" lang="fr-FR"/>
              <a:t>rester le plus de jours possible dans les critères de l’Ecolabel</a:t>
            </a:r>
            <a:r>
              <a:rPr lang="fr-FR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Etre “</a:t>
            </a:r>
            <a:r>
              <a:rPr b="1" lang="fr-FR"/>
              <a:t>village modèle</a:t>
            </a:r>
            <a:r>
              <a:rPr lang="fr-FR"/>
              <a:t>” en </a:t>
            </a:r>
            <a:r>
              <a:rPr b="1" lang="fr-FR"/>
              <a:t>produisant plus</a:t>
            </a:r>
            <a:r>
              <a:rPr lang="fr-FR"/>
              <a:t> et en </a:t>
            </a:r>
            <a:r>
              <a:rPr b="1" lang="fr-FR"/>
              <a:t>polluant moins</a:t>
            </a:r>
            <a:r>
              <a:rPr lang="fr-FR"/>
              <a:t> que les autres. Cet objectif est secondaire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-FR"/>
              <a:t>Les </a:t>
            </a:r>
            <a:r>
              <a:rPr b="1" lang="fr-FR"/>
              <a:t>critères EcoLabel </a:t>
            </a:r>
            <a:r>
              <a:rPr lang="fr-FR"/>
              <a:t>reposent sur un </a:t>
            </a:r>
            <a:r>
              <a:rPr b="1" lang="fr-FR"/>
              <a:t>seuil maximal de pollution </a:t>
            </a:r>
            <a:r>
              <a:rPr lang="fr-FR"/>
              <a:t>et un </a:t>
            </a:r>
            <a:r>
              <a:rPr b="1" lang="fr-FR"/>
              <a:t>seuil minimal de production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348" lvl="0" marL="38404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-FR"/>
              <a:t>Le </a:t>
            </a:r>
            <a:r>
              <a:rPr b="1" lang="fr-FR"/>
              <a:t>budget des joueurs</a:t>
            </a:r>
            <a:r>
              <a:rPr lang="fr-FR"/>
              <a:t> </a:t>
            </a:r>
            <a:r>
              <a:rPr b="1" lang="fr-FR"/>
              <a:t>évolue</a:t>
            </a:r>
            <a:r>
              <a:rPr lang="fr-FR"/>
              <a:t> chaque année en </a:t>
            </a:r>
            <a:r>
              <a:rPr b="1" lang="fr-FR"/>
              <a:t>fonction de son niveau de production</a:t>
            </a:r>
            <a:r>
              <a:rPr lang="fr-FR"/>
              <a:t> : plus le joueur produit, plus son budget augmente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rage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2022-05-25T14:01:03Z</dcterms:created>
  <dc:creator>leo bire</dc:creator>
</cp:coreProperties>
</file>