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4" r:id="rId3"/>
    <p:sldId id="258" r:id="rId4"/>
    <p:sldId id="262" r:id="rId5"/>
    <p:sldId id="263" r:id="rId6"/>
    <p:sldId id="265" r:id="rId7"/>
    <p:sldId id="267" r:id="rId8"/>
    <p:sldId id="272" r:id="rId9"/>
    <p:sldId id="266" r:id="rId10"/>
    <p:sldId id="268" r:id="rId11"/>
    <p:sldId id="269" r:id="rId12"/>
    <p:sldId id="271" r:id="rId13"/>
    <p:sldId id="274" r:id="rId14"/>
    <p:sldId id="275" r:id="rId15"/>
    <p:sldId id="273"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32463-DC9E-46B7-A540-FE1EEC04D109}" v="67" dt="2022-05-15T16:45:34.581"/>
    <p1510:client id="{57B18645-39E5-4FFE-8B51-9E3D17F6800A}" v="1085" dt="2022-04-23T17:44:53.953"/>
    <p1510:client id="{6D93ADF3-3FFB-4A6D-9F20-3643FF841769}" v="23" dt="2022-04-24T07:52:16.360"/>
    <p1510:client id="{774F63D3-671C-4AC9-AE5D-7675187C3AC7}" v="477" dt="2022-04-24T07:40:06.179"/>
    <p1510:client id="{D900FA2F-BE20-4B7C-B60E-12C4332A6FC7}" v="63" dt="2022-05-15T08:49:04.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560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423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815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243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150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2345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4553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2464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496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521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951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739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170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006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145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910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902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237513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941536" y="2750574"/>
            <a:ext cx="8825658" cy="2162001"/>
          </a:xfrm>
        </p:spPr>
        <p:txBody>
          <a:bodyPr/>
          <a:lstStyle/>
          <a:p>
            <a:r>
              <a:rPr lang="tr-TR" dirty="0"/>
              <a:t>EKOSİSTEM CANLI-CANSIZ ETKİLEŞİMİ</a:t>
            </a:r>
          </a:p>
        </p:txBody>
      </p:sp>
      <p:sp>
        <p:nvSpPr>
          <p:cNvPr id="3" name="Alt Başlık 2"/>
          <p:cNvSpPr>
            <a:spLocks noGrp="1"/>
          </p:cNvSpPr>
          <p:nvPr>
            <p:ph type="subTitle" idx="1"/>
          </p:nvPr>
        </p:nvSpPr>
        <p:spPr>
          <a:xfrm>
            <a:off x="1302439" y="1176316"/>
            <a:ext cx="8825658" cy="861420"/>
          </a:xfrm>
        </p:spPr>
        <p:txBody>
          <a:bodyPr/>
          <a:lstStyle/>
          <a:p>
            <a:r>
              <a:rPr lang="tr-TR" dirty="0"/>
              <a:t>BİYOLOJİ</a:t>
            </a:r>
          </a:p>
        </p:txBody>
      </p: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801EBF3-2E4E-9CD9-3AE4-36EC11D65752}"/>
              </a:ext>
            </a:extLst>
          </p:cNvPr>
          <p:cNvSpPr txBox="1"/>
          <p:nvPr/>
        </p:nvSpPr>
        <p:spPr>
          <a:xfrm>
            <a:off x="1455173" y="1713271"/>
            <a:ext cx="837216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Karbonhidratlar : </a:t>
            </a:r>
            <a:r>
              <a:rPr lang="tr-TR" sz="2000" dirty="0">
                <a:ea typeface="+mn-lt"/>
                <a:cs typeface="+mn-lt"/>
              </a:rPr>
              <a:t>Karbonhidrat en çok tahıl gruplarında, pirinçte, ekmek türlerinde, makarna ve arpa gibi gıdalarda, hamur işlerinde ve toz şekerde bulunur.  Karbonhidrat en çok enerji yapımında kullanılır.</a:t>
            </a:r>
          </a:p>
        </p:txBody>
      </p:sp>
      <p:sp>
        <p:nvSpPr>
          <p:cNvPr id="3" name="Metin kutusu 2">
            <a:extLst>
              <a:ext uri="{FF2B5EF4-FFF2-40B4-BE49-F238E27FC236}">
                <a16:creationId xmlns:a16="http://schemas.microsoft.com/office/drawing/2014/main" id="{DC2D37C7-287B-1EEC-7BF8-E6E396F722AA}"/>
              </a:ext>
            </a:extLst>
          </p:cNvPr>
          <p:cNvSpPr txBox="1"/>
          <p:nvPr/>
        </p:nvSpPr>
        <p:spPr>
          <a:xfrm>
            <a:off x="1455174" y="3986979"/>
            <a:ext cx="90235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Yağlar : </a:t>
            </a:r>
            <a:r>
              <a:rPr lang="tr-TR" dirty="0">
                <a:ea typeface="+mn-lt"/>
                <a:cs typeface="+mn-lt"/>
              </a:rPr>
              <a:t>Vücutta organların işlevlerini yerine getirebilmesi için yağa ihtiyaç duyulur. Bir gram yağda yaklaşık olarak 9 kalori bulunduğundan günlük yağ tüketimine dikkat etmek gerekmektedir. Aslında günde sadece 50 gr yağ tüketilmesi vücut için yeterlidir. Bazı asitler ve vitaminler sadece yağda çözünür. Bu sebeple vücut yağa gereksinim duyar.</a:t>
            </a:r>
            <a:endParaRPr lang="tr-TR" dirty="0"/>
          </a:p>
        </p:txBody>
      </p:sp>
      <p:sp>
        <p:nvSpPr>
          <p:cNvPr id="6" name="Metin kutusu 5">
            <a:extLst>
              <a:ext uri="{FF2B5EF4-FFF2-40B4-BE49-F238E27FC236}">
                <a16:creationId xmlns:a16="http://schemas.microsoft.com/office/drawing/2014/main" id="{1FB147CE-9353-493F-1E36-996536B45129}"/>
              </a:ext>
            </a:extLst>
          </p:cNvPr>
          <p:cNvSpPr txBox="1"/>
          <p:nvPr/>
        </p:nvSpPr>
        <p:spPr>
          <a:xfrm>
            <a:off x="299884" y="11970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Organik Maddeler</a:t>
            </a:r>
          </a:p>
        </p:txBody>
      </p:sp>
      <p:sp>
        <p:nvSpPr>
          <p:cNvPr id="7" name="Metin kutusu 6">
            <a:extLst>
              <a:ext uri="{FF2B5EF4-FFF2-40B4-BE49-F238E27FC236}">
                <a16:creationId xmlns:a16="http://schemas.microsoft.com/office/drawing/2014/main" id="{ACB7DC63-1637-4203-FA44-72628350AFBF}"/>
              </a:ext>
            </a:extLst>
          </p:cNvPr>
          <p:cNvSpPr txBox="1"/>
          <p:nvPr/>
        </p:nvSpPr>
        <p:spPr>
          <a:xfrm>
            <a:off x="3962400" y="275302"/>
            <a:ext cx="35420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t>KİMYASAL</a:t>
            </a:r>
            <a:r>
              <a:rPr lang="tr-TR" dirty="0"/>
              <a:t> </a:t>
            </a:r>
            <a:r>
              <a:rPr lang="tr-TR" sz="2400" dirty="0"/>
              <a:t>UNSURLAR</a:t>
            </a:r>
          </a:p>
        </p:txBody>
      </p:sp>
    </p:spTree>
    <p:extLst>
      <p:ext uri="{BB962C8B-B14F-4D97-AF65-F5344CB8AC3E}">
        <p14:creationId xmlns:p14="http://schemas.microsoft.com/office/powerpoint/2010/main" val="157597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4D4E64A-F487-B098-7A97-4BA9C8DCCC35}"/>
              </a:ext>
            </a:extLst>
          </p:cNvPr>
          <p:cNvSpPr txBox="1"/>
          <p:nvPr/>
        </p:nvSpPr>
        <p:spPr>
          <a:xfrm>
            <a:off x="1479755" y="1848464"/>
            <a:ext cx="72414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Protein : Kasın temelinde protein vardır; bu sebeple spor yapan kişiler daha çok protein ağırlıklı beslenmektedirler. Proteinleri hayvansal ve bitkisel gıdalardan alabiliriz. Et, sakatat, balık, yumurta ve sütte bol miktarda protein bulunur.</a:t>
            </a:r>
            <a:r>
              <a:rPr lang="tr-TR">
                <a:solidFill>
                  <a:srgbClr val="000000"/>
                </a:solidFill>
              </a:rPr>
              <a:t>​</a:t>
            </a:r>
            <a:endParaRPr lang="tr-TR"/>
          </a:p>
        </p:txBody>
      </p:sp>
      <p:sp>
        <p:nvSpPr>
          <p:cNvPr id="3" name="Metin kutusu 2">
            <a:extLst>
              <a:ext uri="{FF2B5EF4-FFF2-40B4-BE49-F238E27FC236}">
                <a16:creationId xmlns:a16="http://schemas.microsoft.com/office/drawing/2014/main" id="{98ABC886-54D1-9519-15A7-856D28BDE218}"/>
              </a:ext>
            </a:extLst>
          </p:cNvPr>
          <p:cNvSpPr txBox="1"/>
          <p:nvPr/>
        </p:nvSpPr>
        <p:spPr>
          <a:xfrm>
            <a:off x="1479755" y="3864078"/>
            <a:ext cx="794200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Vitaminler : Vitaminler ve mineraller çocuklarda kemik ve sinir gelişiminin yanı sıra dişlerin büyümesi için de gereklidir. Yine yetişkinler de hayatlarını kaliteli bir şekilde sürdürmek, hastalıklardan korunmak için vitaminlere ihtiyaç duyar. Vitaminler başlıca A,D,E,K  (YAĞDA ÇÖZÜNEN) VE  B,C  (SUDA ÇÖZÜNEN) vitaminlerdir.</a:t>
            </a:r>
            <a:r>
              <a:rPr lang="tr-TR">
                <a:solidFill>
                  <a:srgbClr val="000000"/>
                </a:solidFill>
              </a:rPr>
              <a:t>​</a:t>
            </a:r>
            <a:endParaRPr lang="tr-TR"/>
          </a:p>
        </p:txBody>
      </p:sp>
    </p:spTree>
    <p:extLst>
      <p:ext uri="{BB962C8B-B14F-4D97-AF65-F5344CB8AC3E}">
        <p14:creationId xmlns:p14="http://schemas.microsoft.com/office/powerpoint/2010/main" val="148553816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BDD5FAF-01B2-0C97-806B-253C766D9EBC}"/>
              </a:ext>
            </a:extLst>
          </p:cNvPr>
          <p:cNvSpPr txBox="1"/>
          <p:nvPr/>
        </p:nvSpPr>
        <p:spPr>
          <a:xfrm>
            <a:off x="4085303" y="435076"/>
            <a:ext cx="38247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t>KİMYASAL UNSURLAR</a:t>
            </a:r>
          </a:p>
        </p:txBody>
      </p:sp>
      <p:sp>
        <p:nvSpPr>
          <p:cNvPr id="3" name="Metin kutusu 2">
            <a:extLst>
              <a:ext uri="{FF2B5EF4-FFF2-40B4-BE49-F238E27FC236}">
                <a16:creationId xmlns:a16="http://schemas.microsoft.com/office/drawing/2014/main" id="{936345F5-A2DD-04A3-139A-F3A4DF5B7D1C}"/>
              </a:ext>
            </a:extLst>
          </p:cNvPr>
          <p:cNvSpPr txBox="1"/>
          <p:nvPr/>
        </p:nvSpPr>
        <p:spPr>
          <a:xfrm>
            <a:off x="713145" y="10204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İnorganik Maddeler</a:t>
            </a:r>
          </a:p>
        </p:txBody>
      </p:sp>
      <p:sp>
        <p:nvSpPr>
          <p:cNvPr id="4" name="Metin kutusu 3">
            <a:extLst>
              <a:ext uri="{FF2B5EF4-FFF2-40B4-BE49-F238E27FC236}">
                <a16:creationId xmlns:a16="http://schemas.microsoft.com/office/drawing/2014/main" id="{2EB30C80-FE89-DD8B-AEFA-881903BF088C}"/>
              </a:ext>
            </a:extLst>
          </p:cNvPr>
          <p:cNvSpPr txBox="1"/>
          <p:nvPr/>
        </p:nvSpPr>
        <p:spPr>
          <a:xfrm>
            <a:off x="708536" y="2097343"/>
            <a:ext cx="82615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Su : </a:t>
            </a:r>
            <a:r>
              <a:rPr lang="tr-TR" b="1" dirty="0">
                <a:ea typeface="+mn-lt"/>
                <a:cs typeface="+mn-lt"/>
              </a:rPr>
              <a:t>Su</a:t>
            </a:r>
            <a:r>
              <a:rPr lang="tr-TR" dirty="0">
                <a:ea typeface="+mn-lt"/>
                <a:cs typeface="+mn-lt"/>
              </a:rPr>
              <a:t>, Dünya üzerinde bol miktarda bulunan ve tüm canlıların yaşaması için vazgeçilmez olan, kokusuz ve tatsız bir kimyasal bileşiktir.</a:t>
            </a:r>
            <a:endParaRPr lang="tr-TR" dirty="0"/>
          </a:p>
        </p:txBody>
      </p:sp>
      <p:sp>
        <p:nvSpPr>
          <p:cNvPr id="5" name="Metin kutusu 4">
            <a:extLst>
              <a:ext uri="{FF2B5EF4-FFF2-40B4-BE49-F238E27FC236}">
                <a16:creationId xmlns:a16="http://schemas.microsoft.com/office/drawing/2014/main" id="{EC0041B1-879C-9BC8-509F-CE806B479F5A}"/>
              </a:ext>
            </a:extLst>
          </p:cNvPr>
          <p:cNvSpPr txBox="1"/>
          <p:nvPr/>
        </p:nvSpPr>
        <p:spPr>
          <a:xfrm>
            <a:off x="716218" y="3432379"/>
            <a:ext cx="817552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Oksijen : </a:t>
            </a:r>
            <a:r>
              <a:rPr lang="tr-TR" dirty="0">
                <a:ea typeface="+mn-lt"/>
                <a:cs typeface="+mn-lt"/>
              </a:rPr>
              <a:t> Atom numarası 8, Atom ağırlığı 16 olan, hidrojenle birleşerek suyu oluşturan, rengi, kokusu ve tadı olmayan, havada beşte bir oranında bulunan bir gazdır.</a:t>
            </a:r>
            <a:endParaRPr lang="tr-TR" dirty="0"/>
          </a:p>
        </p:txBody>
      </p:sp>
      <p:sp>
        <p:nvSpPr>
          <p:cNvPr id="6" name="Metin kutusu 5">
            <a:extLst>
              <a:ext uri="{FF2B5EF4-FFF2-40B4-BE49-F238E27FC236}">
                <a16:creationId xmlns:a16="http://schemas.microsoft.com/office/drawing/2014/main" id="{A286C811-01EC-97EF-2B22-6D8F17B592D3}"/>
              </a:ext>
            </a:extLst>
          </p:cNvPr>
          <p:cNvSpPr txBox="1"/>
          <p:nvPr/>
        </p:nvSpPr>
        <p:spPr>
          <a:xfrm>
            <a:off x="711610" y="4927190"/>
            <a:ext cx="76716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Karbondioksit : </a:t>
            </a:r>
            <a:r>
              <a:rPr lang="tr-TR" b="1" dirty="0">
                <a:ea typeface="+mn-lt"/>
                <a:cs typeface="+mn-lt"/>
              </a:rPr>
              <a:t>Karbondioksit</a:t>
            </a:r>
            <a:r>
              <a:rPr lang="tr-TR" dirty="0">
                <a:ea typeface="+mn-lt"/>
                <a:cs typeface="+mn-lt"/>
              </a:rPr>
              <a:t>, </a:t>
            </a:r>
            <a:r>
              <a:rPr lang="tr-TR" dirty="0" err="1">
                <a:ea typeface="+mn-lt"/>
                <a:cs typeface="+mn-lt"/>
              </a:rPr>
              <a:t>kovalent</a:t>
            </a:r>
            <a:r>
              <a:rPr lang="tr-TR" dirty="0">
                <a:ea typeface="+mn-lt"/>
                <a:cs typeface="+mn-lt"/>
              </a:rPr>
              <a:t> bağlı bir karbon ve iki oksijen atomundan oluşan moleküle sahip, normal koşullarda gaz halinde bulunan bileşiğin adıdır. Renk ve kokusu yoktur.</a:t>
            </a:r>
          </a:p>
        </p:txBody>
      </p:sp>
    </p:spTree>
    <p:extLst>
      <p:ext uri="{BB962C8B-B14F-4D97-AF65-F5344CB8AC3E}">
        <p14:creationId xmlns:p14="http://schemas.microsoft.com/office/powerpoint/2010/main" val="2017157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0E85FE2D-50CA-9683-DBB8-0AB0539988BF}"/>
              </a:ext>
            </a:extLst>
          </p:cNvPr>
          <p:cNvPicPr>
            <a:picLocks noChangeAspect="1"/>
          </p:cNvPicPr>
          <p:nvPr/>
        </p:nvPicPr>
        <p:blipFill rotWithShape="1">
          <a:blip r:embed="rId2"/>
          <a:srcRect l="3031" t="85176" r="69828" b="2306"/>
          <a:stretch/>
        </p:blipFill>
        <p:spPr>
          <a:xfrm>
            <a:off x="225521" y="221226"/>
            <a:ext cx="3306091" cy="735371"/>
          </a:xfrm>
          <a:prstGeom prst="rect">
            <a:avLst/>
          </a:prstGeom>
        </p:spPr>
      </p:pic>
      <p:sp>
        <p:nvSpPr>
          <p:cNvPr id="3" name="Metin kutusu 2">
            <a:extLst>
              <a:ext uri="{FF2B5EF4-FFF2-40B4-BE49-F238E27FC236}">
                <a16:creationId xmlns:a16="http://schemas.microsoft.com/office/drawing/2014/main" id="{DD14E787-B77E-51B0-6D5A-6B3B0B2DB53B}"/>
              </a:ext>
            </a:extLst>
          </p:cNvPr>
          <p:cNvSpPr txBox="1"/>
          <p:nvPr/>
        </p:nvSpPr>
        <p:spPr>
          <a:xfrm>
            <a:off x="152403" y="1713270"/>
            <a:ext cx="110022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ProximaNova"/>
              </a:rPr>
              <a:t>Bütün</a:t>
            </a:r>
            <a:r>
              <a:rPr lang="en-US" dirty="0">
                <a:latin typeface="ProximaNova"/>
              </a:rPr>
              <a:t> </a:t>
            </a:r>
            <a:r>
              <a:rPr lang="en-US" dirty="0" err="1">
                <a:latin typeface="ProximaNova"/>
              </a:rPr>
              <a:t>canlıların</a:t>
            </a:r>
            <a:r>
              <a:rPr lang="en-US" dirty="0">
                <a:latin typeface="ProximaNova"/>
              </a:rPr>
              <a:t> </a:t>
            </a:r>
            <a:r>
              <a:rPr lang="en-US" dirty="0" err="1">
                <a:latin typeface="ProximaNova"/>
              </a:rPr>
              <a:t>beslenme</a:t>
            </a:r>
            <a:r>
              <a:rPr lang="en-US" dirty="0">
                <a:latin typeface="ProximaNova"/>
              </a:rPr>
              <a:t> </a:t>
            </a:r>
            <a:r>
              <a:rPr lang="en-US" dirty="0" err="1">
                <a:latin typeface="ProximaNova"/>
              </a:rPr>
              <a:t>gibi</a:t>
            </a:r>
            <a:r>
              <a:rPr lang="en-US" dirty="0">
                <a:latin typeface="ProximaNova"/>
              </a:rPr>
              <a:t> </a:t>
            </a:r>
            <a:r>
              <a:rPr lang="en-US" dirty="0" err="1">
                <a:latin typeface="ProximaNova"/>
              </a:rPr>
              <a:t>zaruri</a:t>
            </a:r>
            <a:r>
              <a:rPr lang="en-US" dirty="0">
                <a:latin typeface="ProximaNova"/>
              </a:rPr>
              <a:t> </a:t>
            </a:r>
            <a:r>
              <a:rPr lang="en-US" dirty="0" err="1">
                <a:latin typeface="ProximaNova"/>
              </a:rPr>
              <a:t>bir</a:t>
            </a:r>
            <a:r>
              <a:rPr lang="en-US" dirty="0">
                <a:latin typeface="ProximaNova"/>
              </a:rPr>
              <a:t> </a:t>
            </a:r>
            <a:r>
              <a:rPr lang="en-US" dirty="0" err="1">
                <a:latin typeface="ProximaNova"/>
              </a:rPr>
              <a:t>ihtiyacı</a:t>
            </a:r>
            <a:r>
              <a:rPr lang="en-US" dirty="0">
                <a:latin typeface="ProximaNova"/>
              </a:rPr>
              <a:t> </a:t>
            </a:r>
            <a:r>
              <a:rPr lang="en-US" dirty="0" err="1">
                <a:latin typeface="ProximaNova"/>
              </a:rPr>
              <a:t>vardır</a:t>
            </a:r>
            <a:r>
              <a:rPr lang="en-US" dirty="0">
                <a:latin typeface="ProximaNova"/>
              </a:rPr>
              <a:t> </a:t>
            </a:r>
            <a:r>
              <a:rPr lang="en-US" dirty="0" err="1">
                <a:latin typeface="ProximaNova"/>
              </a:rPr>
              <a:t>yoksa</a:t>
            </a:r>
            <a:r>
              <a:rPr lang="en-US" dirty="0">
                <a:latin typeface="ProximaNova"/>
              </a:rPr>
              <a:t> </a:t>
            </a:r>
            <a:r>
              <a:rPr lang="en-US" dirty="0" err="1">
                <a:latin typeface="ProximaNova"/>
              </a:rPr>
              <a:t>hayatları</a:t>
            </a:r>
            <a:r>
              <a:rPr lang="en-US" dirty="0">
                <a:latin typeface="ProximaNova"/>
              </a:rPr>
              <a:t> </a:t>
            </a:r>
            <a:r>
              <a:rPr lang="en-US" dirty="0" err="1">
                <a:latin typeface="ProximaNova"/>
              </a:rPr>
              <a:t>sona</a:t>
            </a:r>
            <a:r>
              <a:rPr lang="en-US" dirty="0">
                <a:latin typeface="ProximaNova"/>
              </a:rPr>
              <a:t> </a:t>
            </a:r>
            <a:r>
              <a:rPr lang="en-US" dirty="0" err="1">
                <a:latin typeface="ProximaNova"/>
              </a:rPr>
              <a:t>erer</a:t>
            </a:r>
            <a:r>
              <a:rPr lang="en-US" dirty="0">
                <a:latin typeface="ProximaNova"/>
              </a:rPr>
              <a:t>. Ve </a:t>
            </a:r>
            <a:r>
              <a:rPr lang="en-US" dirty="0" err="1">
                <a:latin typeface="ProximaNova"/>
              </a:rPr>
              <a:t>görebildiğiniz</a:t>
            </a:r>
            <a:r>
              <a:rPr lang="en-US" dirty="0">
                <a:latin typeface="ProximaNova"/>
              </a:rPr>
              <a:t> her </a:t>
            </a:r>
            <a:r>
              <a:rPr lang="en-US" dirty="0" err="1">
                <a:latin typeface="ProximaNova"/>
              </a:rPr>
              <a:t>besin</a:t>
            </a:r>
            <a:r>
              <a:rPr lang="en-US" dirty="0">
                <a:latin typeface="ProximaNova"/>
              </a:rPr>
              <a:t> </a:t>
            </a:r>
            <a:r>
              <a:rPr lang="en-US" dirty="0" err="1">
                <a:latin typeface="ProximaNova"/>
              </a:rPr>
              <a:t>topraktan</a:t>
            </a:r>
            <a:r>
              <a:rPr lang="en-US" dirty="0">
                <a:latin typeface="ProximaNova"/>
              </a:rPr>
              <a:t> </a:t>
            </a:r>
            <a:r>
              <a:rPr lang="en-US" dirty="0" err="1">
                <a:latin typeface="ProximaNova"/>
              </a:rPr>
              <a:t>gelir</a:t>
            </a:r>
            <a:r>
              <a:rPr lang="en-US" dirty="0">
                <a:latin typeface="ProximaNova"/>
              </a:rPr>
              <a:t>. Bir </a:t>
            </a:r>
            <a:r>
              <a:rPr lang="en-US" dirty="0" err="1">
                <a:latin typeface="ProximaNova"/>
              </a:rPr>
              <a:t>diğer</a:t>
            </a:r>
            <a:r>
              <a:rPr lang="en-US" dirty="0">
                <a:latin typeface="ProximaNova"/>
              </a:rPr>
              <a:t> </a:t>
            </a:r>
            <a:r>
              <a:rPr lang="en-US" dirty="0" err="1">
                <a:latin typeface="ProximaNova"/>
              </a:rPr>
              <a:t>açıdan</a:t>
            </a:r>
            <a:r>
              <a:rPr lang="en-US" dirty="0">
                <a:latin typeface="ProximaNova"/>
              </a:rPr>
              <a:t> biz </a:t>
            </a:r>
            <a:r>
              <a:rPr lang="en-US" dirty="0" err="1">
                <a:latin typeface="ProximaNova"/>
              </a:rPr>
              <a:t>yaşarken</a:t>
            </a:r>
            <a:r>
              <a:rPr lang="en-US" dirty="0">
                <a:latin typeface="ProximaNova"/>
              </a:rPr>
              <a:t> </a:t>
            </a:r>
            <a:r>
              <a:rPr lang="en-US" dirty="0" err="1">
                <a:latin typeface="ProximaNova"/>
              </a:rPr>
              <a:t>toprak</a:t>
            </a:r>
            <a:r>
              <a:rPr lang="en-US" dirty="0">
                <a:latin typeface="ProximaNova"/>
              </a:rPr>
              <a:t> </a:t>
            </a:r>
            <a:r>
              <a:rPr lang="en-US" dirty="0" err="1">
                <a:latin typeface="ProximaNova"/>
              </a:rPr>
              <a:t>bizi</a:t>
            </a:r>
            <a:r>
              <a:rPr lang="en-US" dirty="0">
                <a:latin typeface="ProximaNova"/>
              </a:rPr>
              <a:t> </a:t>
            </a:r>
            <a:r>
              <a:rPr lang="en-US" dirty="0" err="1">
                <a:latin typeface="ProximaNova"/>
              </a:rPr>
              <a:t>besler</a:t>
            </a:r>
            <a:r>
              <a:rPr lang="en-US" dirty="0">
                <a:latin typeface="ProximaNova"/>
              </a:rPr>
              <a:t>, </a:t>
            </a:r>
            <a:r>
              <a:rPr lang="en-US" dirty="0" err="1">
                <a:latin typeface="ProximaNova"/>
              </a:rPr>
              <a:t>ölünce</a:t>
            </a:r>
            <a:r>
              <a:rPr lang="en-US" dirty="0">
                <a:latin typeface="ProximaNova"/>
              </a:rPr>
              <a:t> </a:t>
            </a:r>
            <a:r>
              <a:rPr lang="en-US" dirty="0" err="1">
                <a:latin typeface="ProximaNova"/>
              </a:rPr>
              <a:t>cansız</a:t>
            </a:r>
            <a:r>
              <a:rPr lang="en-US" dirty="0">
                <a:latin typeface="ProximaNova"/>
              </a:rPr>
              <a:t> </a:t>
            </a:r>
            <a:r>
              <a:rPr lang="en-US" dirty="0" err="1">
                <a:latin typeface="ProximaNova"/>
              </a:rPr>
              <a:t>bedenimizle</a:t>
            </a:r>
            <a:r>
              <a:rPr lang="en-US" dirty="0">
                <a:latin typeface="ProximaNova"/>
              </a:rPr>
              <a:t> biz </a:t>
            </a:r>
            <a:r>
              <a:rPr lang="en-US" dirty="0" err="1">
                <a:latin typeface="ProximaNova"/>
              </a:rPr>
              <a:t>onu</a:t>
            </a:r>
            <a:r>
              <a:rPr lang="en-US" dirty="0">
                <a:latin typeface="ProximaNova"/>
              </a:rPr>
              <a:t> </a:t>
            </a:r>
            <a:r>
              <a:rPr lang="en-US">
                <a:latin typeface="ProximaNova"/>
              </a:rPr>
              <a:t>besleriz. </a:t>
            </a:r>
            <a:r>
              <a:rPr lang="en-US" dirty="0" err="1">
                <a:latin typeface="ProximaNova"/>
              </a:rPr>
              <a:t>Böyle</a:t>
            </a:r>
            <a:r>
              <a:rPr lang="en-US" dirty="0">
                <a:latin typeface="ProximaNova"/>
              </a:rPr>
              <a:t> </a:t>
            </a:r>
            <a:r>
              <a:rPr lang="en-US" dirty="0" err="1">
                <a:latin typeface="ProximaNova"/>
              </a:rPr>
              <a:t>bir</a:t>
            </a:r>
            <a:r>
              <a:rPr lang="en-US" dirty="0">
                <a:latin typeface="ProximaNova"/>
              </a:rPr>
              <a:t> </a:t>
            </a:r>
            <a:r>
              <a:rPr lang="en-US" dirty="0" err="1">
                <a:latin typeface="ProximaNova"/>
              </a:rPr>
              <a:t>denge</a:t>
            </a:r>
            <a:r>
              <a:rPr lang="en-US" dirty="0">
                <a:latin typeface="ProximaNova"/>
              </a:rPr>
              <a:t> </a:t>
            </a:r>
            <a:r>
              <a:rPr lang="en-US" dirty="0" err="1">
                <a:latin typeface="ProximaNova"/>
              </a:rPr>
              <a:t>vardır</a:t>
            </a:r>
            <a:r>
              <a:rPr lang="en-US" dirty="0">
                <a:latin typeface="ProximaNova"/>
              </a:rPr>
              <a:t>. Az </a:t>
            </a:r>
            <a:r>
              <a:rPr lang="en-US" dirty="0" err="1">
                <a:latin typeface="ProximaNova"/>
              </a:rPr>
              <a:t>önce</a:t>
            </a:r>
            <a:r>
              <a:rPr lang="en-US" dirty="0">
                <a:latin typeface="ProximaNova"/>
              </a:rPr>
              <a:t> her </a:t>
            </a:r>
            <a:r>
              <a:rPr lang="en-US" dirty="0" err="1">
                <a:latin typeface="ProximaNova"/>
              </a:rPr>
              <a:t>besin</a:t>
            </a:r>
            <a:r>
              <a:rPr lang="en-US" dirty="0">
                <a:latin typeface="ProximaNova"/>
              </a:rPr>
              <a:t> </a:t>
            </a:r>
            <a:r>
              <a:rPr lang="en-US" dirty="0" err="1">
                <a:latin typeface="ProximaNova"/>
              </a:rPr>
              <a:t>topraktan</a:t>
            </a:r>
            <a:r>
              <a:rPr lang="en-US" dirty="0">
                <a:latin typeface="ProximaNova"/>
              </a:rPr>
              <a:t> </a:t>
            </a:r>
            <a:r>
              <a:rPr lang="en-US" dirty="0" err="1">
                <a:latin typeface="ProximaNova"/>
              </a:rPr>
              <a:t>geliyor</a:t>
            </a:r>
            <a:r>
              <a:rPr lang="en-US" dirty="0">
                <a:latin typeface="ProximaNova"/>
              </a:rPr>
              <a:t> </a:t>
            </a:r>
            <a:r>
              <a:rPr lang="en-US" dirty="0" err="1">
                <a:latin typeface="ProximaNova"/>
              </a:rPr>
              <a:t>dedik</a:t>
            </a:r>
            <a:r>
              <a:rPr lang="en-US" dirty="0">
                <a:latin typeface="ProximaNova"/>
              </a:rPr>
              <a:t> </a:t>
            </a:r>
            <a:r>
              <a:rPr lang="en-US" dirty="0" err="1">
                <a:latin typeface="ProximaNova"/>
              </a:rPr>
              <a:t>biraz</a:t>
            </a:r>
            <a:r>
              <a:rPr lang="en-US" dirty="0">
                <a:latin typeface="ProximaNova"/>
              </a:rPr>
              <a:t> </a:t>
            </a:r>
            <a:r>
              <a:rPr lang="en-US" dirty="0" err="1">
                <a:latin typeface="ProximaNova"/>
              </a:rPr>
              <a:t>daha</a:t>
            </a:r>
            <a:r>
              <a:rPr lang="en-US" dirty="0">
                <a:latin typeface="ProximaNova"/>
              </a:rPr>
              <a:t> </a:t>
            </a:r>
            <a:r>
              <a:rPr lang="en-US" dirty="0" err="1">
                <a:latin typeface="ProximaNova"/>
              </a:rPr>
              <a:t>açalım</a:t>
            </a:r>
            <a:r>
              <a:rPr lang="en-US" dirty="0">
                <a:latin typeface="ProximaNova"/>
              </a:rPr>
              <a:t> </a:t>
            </a:r>
            <a:r>
              <a:rPr lang="en-US" dirty="0" err="1">
                <a:latin typeface="ProximaNova"/>
              </a:rPr>
              <a:t>bu</a:t>
            </a:r>
            <a:r>
              <a:rPr lang="en-US" dirty="0">
                <a:latin typeface="ProximaNova"/>
              </a:rPr>
              <a:t> </a:t>
            </a:r>
            <a:r>
              <a:rPr lang="en-US" dirty="0" err="1">
                <a:latin typeface="ProximaNova"/>
              </a:rPr>
              <a:t>konuyu</a:t>
            </a:r>
            <a:r>
              <a:rPr lang="en-US" dirty="0">
                <a:latin typeface="ProximaNova"/>
              </a:rPr>
              <a:t>:</a:t>
            </a:r>
          </a:p>
          <a:p>
            <a:endParaRPr lang="en-US">
              <a:latin typeface="ProximaNova"/>
            </a:endParaRPr>
          </a:p>
          <a:p>
            <a:r>
              <a:rPr lang="en-US" dirty="0" err="1">
                <a:latin typeface="ProximaNova"/>
              </a:rPr>
              <a:t>Örneğin</a:t>
            </a:r>
            <a:r>
              <a:rPr lang="en-US" dirty="0">
                <a:latin typeface="ProximaNova"/>
              </a:rPr>
              <a:t> </a:t>
            </a:r>
            <a:r>
              <a:rPr lang="en-US" dirty="0" err="1">
                <a:latin typeface="ProximaNova"/>
              </a:rPr>
              <a:t>meyve</a:t>
            </a:r>
            <a:r>
              <a:rPr lang="en-US" dirty="0">
                <a:latin typeface="ProximaNova"/>
              </a:rPr>
              <a:t> </a:t>
            </a:r>
            <a:r>
              <a:rPr lang="en-US" dirty="0" err="1">
                <a:latin typeface="ProximaNova"/>
              </a:rPr>
              <a:t>ve</a:t>
            </a:r>
            <a:r>
              <a:rPr lang="en-US" dirty="0">
                <a:latin typeface="ProximaNova"/>
              </a:rPr>
              <a:t> </a:t>
            </a:r>
            <a:r>
              <a:rPr lang="en-US" dirty="0" err="1">
                <a:latin typeface="ProximaNova"/>
              </a:rPr>
              <a:t>sebzelere</a:t>
            </a:r>
            <a:r>
              <a:rPr lang="en-US" dirty="0">
                <a:latin typeface="ProximaNova"/>
              </a:rPr>
              <a:t> </a:t>
            </a:r>
            <a:r>
              <a:rPr lang="en-US" dirty="0" err="1">
                <a:latin typeface="ProximaNova"/>
              </a:rPr>
              <a:t>bakın</a:t>
            </a:r>
            <a:r>
              <a:rPr lang="en-US" dirty="0">
                <a:latin typeface="ProximaNova"/>
              </a:rPr>
              <a:t>; </a:t>
            </a:r>
            <a:r>
              <a:rPr lang="en-US" dirty="0" err="1">
                <a:latin typeface="ProximaNova"/>
              </a:rPr>
              <a:t>çilek</a:t>
            </a:r>
            <a:r>
              <a:rPr lang="en-US" dirty="0">
                <a:latin typeface="ProximaNova"/>
              </a:rPr>
              <a:t>, </a:t>
            </a:r>
            <a:r>
              <a:rPr lang="en-US" dirty="0" err="1">
                <a:latin typeface="ProximaNova"/>
              </a:rPr>
              <a:t>soğan</a:t>
            </a:r>
            <a:r>
              <a:rPr lang="en-US" dirty="0">
                <a:latin typeface="ProximaNova"/>
              </a:rPr>
              <a:t>, </a:t>
            </a:r>
            <a:r>
              <a:rPr lang="en-US" dirty="0" err="1">
                <a:latin typeface="ProximaNova"/>
              </a:rPr>
              <a:t>pırasa</a:t>
            </a:r>
            <a:r>
              <a:rPr lang="en-US" dirty="0">
                <a:latin typeface="ProximaNova"/>
              </a:rPr>
              <a:t>, </a:t>
            </a:r>
            <a:r>
              <a:rPr lang="en-US" dirty="0" err="1">
                <a:latin typeface="ProximaNova"/>
              </a:rPr>
              <a:t>ıspanak</a:t>
            </a:r>
            <a:r>
              <a:rPr lang="en-US" dirty="0">
                <a:latin typeface="ProximaNova"/>
              </a:rPr>
              <a:t>, </a:t>
            </a:r>
            <a:r>
              <a:rPr lang="en-US" dirty="0" err="1">
                <a:latin typeface="ProximaNova"/>
              </a:rPr>
              <a:t>brokoli</a:t>
            </a:r>
            <a:r>
              <a:rPr lang="en-US" dirty="0">
                <a:latin typeface="ProximaNova"/>
              </a:rPr>
              <a:t>, </a:t>
            </a:r>
            <a:r>
              <a:rPr lang="en-US" dirty="0" err="1">
                <a:latin typeface="ProximaNova"/>
              </a:rPr>
              <a:t>salatalık</a:t>
            </a:r>
            <a:r>
              <a:rPr lang="en-US" dirty="0">
                <a:latin typeface="ProximaNova"/>
              </a:rPr>
              <a:t>, </a:t>
            </a:r>
            <a:r>
              <a:rPr lang="en-US" dirty="0" err="1">
                <a:latin typeface="ProximaNova"/>
              </a:rPr>
              <a:t>kivi</a:t>
            </a:r>
            <a:r>
              <a:rPr lang="en-US" dirty="0">
                <a:latin typeface="ProximaNova"/>
              </a:rPr>
              <a:t>, </a:t>
            </a:r>
            <a:r>
              <a:rPr lang="en-US" dirty="0" err="1">
                <a:latin typeface="ProximaNova"/>
              </a:rPr>
              <a:t>domates</a:t>
            </a:r>
            <a:r>
              <a:rPr lang="en-US" dirty="0">
                <a:latin typeface="ProximaNova"/>
              </a:rPr>
              <a:t>, </a:t>
            </a:r>
            <a:r>
              <a:rPr lang="en-US" dirty="0" err="1">
                <a:latin typeface="ProximaNova"/>
              </a:rPr>
              <a:t>portakal</a:t>
            </a:r>
            <a:r>
              <a:rPr lang="en-US" dirty="0">
                <a:latin typeface="ProximaNova"/>
              </a:rPr>
              <a:t>... </a:t>
            </a:r>
            <a:r>
              <a:rPr lang="en-US" dirty="0" err="1">
                <a:latin typeface="ProximaNova"/>
              </a:rPr>
              <a:t>Hepsi</a:t>
            </a:r>
            <a:r>
              <a:rPr lang="en-US" dirty="0">
                <a:latin typeface="ProximaNova"/>
              </a:rPr>
              <a:t> </a:t>
            </a:r>
            <a:r>
              <a:rPr lang="en-US" dirty="0" err="1">
                <a:latin typeface="ProximaNova"/>
              </a:rPr>
              <a:t>toprakta</a:t>
            </a:r>
            <a:r>
              <a:rPr lang="en-US" dirty="0">
                <a:latin typeface="ProximaNova"/>
              </a:rPr>
              <a:t> </a:t>
            </a:r>
            <a:r>
              <a:rPr lang="en-US" dirty="0" err="1">
                <a:latin typeface="ProximaNova"/>
              </a:rPr>
              <a:t>yetişir</a:t>
            </a:r>
            <a:r>
              <a:rPr lang="en-US" dirty="0">
                <a:latin typeface="ProximaNova"/>
              </a:rPr>
              <a:t>. Veya </a:t>
            </a:r>
            <a:r>
              <a:rPr lang="en-US" dirty="0" err="1">
                <a:latin typeface="ProximaNova"/>
              </a:rPr>
              <a:t>havansal</a:t>
            </a:r>
            <a:r>
              <a:rPr lang="en-US" dirty="0">
                <a:latin typeface="ProximaNova"/>
              </a:rPr>
              <a:t> </a:t>
            </a:r>
            <a:r>
              <a:rPr lang="en-US" dirty="0" err="1">
                <a:latin typeface="ProximaNova"/>
              </a:rPr>
              <a:t>kaynaklı</a:t>
            </a:r>
            <a:r>
              <a:rPr lang="en-US" dirty="0">
                <a:latin typeface="ProximaNova"/>
              </a:rPr>
              <a:t> </a:t>
            </a:r>
            <a:r>
              <a:rPr lang="en-US" dirty="0" err="1">
                <a:latin typeface="ProximaNova"/>
              </a:rPr>
              <a:t>ürünlere</a:t>
            </a:r>
            <a:r>
              <a:rPr lang="en-US" dirty="0">
                <a:latin typeface="ProximaNova"/>
              </a:rPr>
              <a:t> </a:t>
            </a:r>
            <a:r>
              <a:rPr lang="en-US" dirty="0" err="1">
                <a:latin typeface="ProximaNova"/>
              </a:rPr>
              <a:t>bakalım</a:t>
            </a:r>
            <a:r>
              <a:rPr lang="en-US" dirty="0">
                <a:latin typeface="ProximaNova"/>
              </a:rPr>
              <a:t>. </a:t>
            </a:r>
            <a:r>
              <a:rPr lang="en-US" dirty="0" err="1">
                <a:latin typeface="ProximaNova"/>
              </a:rPr>
              <a:t>Örneğin</a:t>
            </a:r>
            <a:r>
              <a:rPr lang="en-US" dirty="0">
                <a:latin typeface="ProximaNova"/>
              </a:rPr>
              <a:t> </a:t>
            </a:r>
            <a:r>
              <a:rPr lang="en-US" dirty="0" err="1">
                <a:latin typeface="ProximaNova"/>
              </a:rPr>
              <a:t>süt</a:t>
            </a:r>
            <a:r>
              <a:rPr lang="en-US" dirty="0">
                <a:latin typeface="ProximaNova"/>
              </a:rPr>
              <a:t> </a:t>
            </a:r>
            <a:r>
              <a:rPr lang="en-US" dirty="0" err="1">
                <a:latin typeface="ProximaNova"/>
              </a:rPr>
              <a:t>inekten</a:t>
            </a:r>
            <a:r>
              <a:rPr lang="en-US" dirty="0">
                <a:latin typeface="ProximaNova"/>
              </a:rPr>
              <a:t>, </a:t>
            </a:r>
            <a:r>
              <a:rPr lang="en-US" dirty="0" err="1">
                <a:latin typeface="ProximaNova"/>
              </a:rPr>
              <a:t>bal</a:t>
            </a:r>
            <a:r>
              <a:rPr lang="en-US" dirty="0">
                <a:latin typeface="ProximaNova"/>
              </a:rPr>
              <a:t> </a:t>
            </a:r>
            <a:r>
              <a:rPr lang="en-US" dirty="0" err="1">
                <a:latin typeface="ProximaNova"/>
              </a:rPr>
              <a:t>arıdan</a:t>
            </a:r>
            <a:r>
              <a:rPr lang="en-US" dirty="0">
                <a:latin typeface="ProximaNova"/>
              </a:rPr>
              <a:t> </a:t>
            </a:r>
            <a:r>
              <a:rPr lang="en-US" dirty="0" err="1">
                <a:latin typeface="ProximaNova"/>
              </a:rPr>
              <a:t>elde</a:t>
            </a:r>
            <a:r>
              <a:rPr lang="en-US" dirty="0">
                <a:latin typeface="ProximaNova"/>
              </a:rPr>
              <a:t> </a:t>
            </a:r>
            <a:r>
              <a:rPr lang="en-US" dirty="0" err="1">
                <a:latin typeface="ProximaNova"/>
              </a:rPr>
              <a:t>edilir</a:t>
            </a:r>
            <a:r>
              <a:rPr lang="en-US" dirty="0">
                <a:latin typeface="ProximaNova"/>
              </a:rPr>
              <a:t>. Ve </a:t>
            </a:r>
            <a:r>
              <a:rPr lang="en-US" dirty="0" err="1">
                <a:latin typeface="ProximaNova"/>
              </a:rPr>
              <a:t>inekle</a:t>
            </a:r>
            <a:r>
              <a:rPr lang="en-US" dirty="0">
                <a:latin typeface="ProximaNova"/>
              </a:rPr>
              <a:t> </a:t>
            </a:r>
            <a:r>
              <a:rPr lang="en-US" dirty="0" err="1">
                <a:latin typeface="ProximaNova"/>
              </a:rPr>
              <a:t>arının</a:t>
            </a:r>
            <a:r>
              <a:rPr lang="en-US" dirty="0">
                <a:latin typeface="ProximaNova"/>
              </a:rPr>
              <a:t> da </a:t>
            </a:r>
            <a:r>
              <a:rPr lang="en-US" dirty="0" err="1">
                <a:latin typeface="ProximaNova"/>
              </a:rPr>
              <a:t>beslendiği</a:t>
            </a:r>
            <a:r>
              <a:rPr lang="en-US" dirty="0">
                <a:latin typeface="ProximaNova"/>
              </a:rPr>
              <a:t> </a:t>
            </a:r>
            <a:r>
              <a:rPr lang="en-US" dirty="0" err="1">
                <a:latin typeface="ProximaNova"/>
              </a:rPr>
              <a:t>madde</a:t>
            </a:r>
            <a:r>
              <a:rPr lang="en-US" dirty="0">
                <a:latin typeface="ProximaNova"/>
              </a:rPr>
              <a:t> </a:t>
            </a:r>
            <a:r>
              <a:rPr lang="en-US">
                <a:latin typeface="ProximaNova"/>
              </a:rPr>
              <a:t>topraktır. </a:t>
            </a:r>
          </a:p>
          <a:p>
            <a:endParaRPr lang="en-US">
              <a:latin typeface="ProximaNova"/>
            </a:endParaRPr>
          </a:p>
          <a:p>
            <a:r>
              <a:rPr lang="en-US">
                <a:latin typeface="ProximaNova"/>
              </a:rPr>
              <a:t>Minerallere gelecek olursak... Mineraller toprakta çokça bulunur. Hani her taşın rengi aynı değildir bilirsiniz. Taşlara farklı renk veren de minerallerdir.</a:t>
            </a:r>
          </a:p>
          <a:p>
            <a:endParaRPr lang="en-US"/>
          </a:p>
        </p:txBody>
      </p:sp>
    </p:spTree>
    <p:extLst>
      <p:ext uri="{BB962C8B-B14F-4D97-AF65-F5344CB8AC3E}">
        <p14:creationId xmlns:p14="http://schemas.microsoft.com/office/powerpoint/2010/main" val="132147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ADD8F9DF-558C-3324-C560-63F848F627C8}"/>
              </a:ext>
            </a:extLst>
          </p:cNvPr>
          <p:cNvPicPr>
            <a:picLocks noChangeAspect="1"/>
          </p:cNvPicPr>
          <p:nvPr/>
        </p:nvPicPr>
        <p:blipFill rotWithShape="1">
          <a:blip r:embed="rId2"/>
          <a:srcRect l="2603" t="76271" r="69414" b="15738"/>
          <a:stretch/>
        </p:blipFill>
        <p:spPr>
          <a:xfrm>
            <a:off x="371882" y="673276"/>
            <a:ext cx="1586143" cy="405294"/>
          </a:xfrm>
          <a:prstGeom prst="rect">
            <a:avLst/>
          </a:prstGeom>
        </p:spPr>
      </p:pic>
      <p:sp>
        <p:nvSpPr>
          <p:cNvPr id="3" name="Metin kutusu 2">
            <a:extLst>
              <a:ext uri="{FF2B5EF4-FFF2-40B4-BE49-F238E27FC236}">
                <a16:creationId xmlns:a16="http://schemas.microsoft.com/office/drawing/2014/main" id="{AA49768F-EDF4-3D77-2BB4-E1CD8E60A637}"/>
              </a:ext>
            </a:extLst>
          </p:cNvPr>
          <p:cNvSpPr txBox="1"/>
          <p:nvPr/>
        </p:nvSpPr>
        <p:spPr>
          <a:xfrm>
            <a:off x="1160208" y="2585884"/>
            <a:ext cx="88514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ProximaNova"/>
              </a:rPr>
              <a:t>pH, yaşanılan ortamın asit ya da bazlığını ifade eder. Bilinçsizce kullanılan gübreler, asit yağmurları, kimyasal atıklar, tarım ilaçları, çöp ve kanalizasyon atıkları pH değişikliklerine neden olur.</a:t>
            </a:r>
            <a:br>
              <a:rPr lang="en-US"/>
            </a:br>
            <a:br>
              <a:rPr lang="en-US"/>
            </a:br>
            <a:r>
              <a:rPr lang="en-US">
                <a:latin typeface="ProximaNova"/>
              </a:rPr>
              <a:t>Toprak pH’ sının değişimi bitkileri ve bunlarla beslenen diğer canlıları etkiler. Sucul ortamdaki pH değişiminde de balıklar, su bitkileri gibi canlılar etkilenebilir.</a:t>
            </a:r>
            <a:endParaRPr lang="en-US"/>
          </a:p>
        </p:txBody>
      </p:sp>
    </p:spTree>
    <p:extLst>
      <p:ext uri="{BB962C8B-B14F-4D97-AF65-F5344CB8AC3E}">
        <p14:creationId xmlns:p14="http://schemas.microsoft.com/office/powerpoint/2010/main" val="393911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C03ED66-379B-0805-2FCF-96152BF8A749}"/>
              </a:ext>
            </a:extLst>
          </p:cNvPr>
          <p:cNvSpPr txBox="1"/>
          <p:nvPr/>
        </p:nvSpPr>
        <p:spPr>
          <a:xfrm rot="20940000">
            <a:off x="1186469" y="2122333"/>
            <a:ext cx="102894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000" dirty="0">
                <a:solidFill>
                  <a:srgbClr val="FF0000"/>
                </a:solidFill>
              </a:rPr>
              <a:t>BENİ DİNLEDİĞİNİZ İÇİN TEŞEKKÜR EDERİM</a:t>
            </a:r>
          </a:p>
        </p:txBody>
      </p:sp>
      <p:sp>
        <p:nvSpPr>
          <p:cNvPr id="3" name="Metin kutusu 2">
            <a:extLst>
              <a:ext uri="{FF2B5EF4-FFF2-40B4-BE49-F238E27FC236}">
                <a16:creationId xmlns:a16="http://schemas.microsoft.com/office/drawing/2014/main" id="{F063EEC8-6029-66FC-25BA-0536C60E8842}"/>
              </a:ext>
            </a:extLst>
          </p:cNvPr>
          <p:cNvSpPr txBox="1"/>
          <p:nvPr/>
        </p:nvSpPr>
        <p:spPr>
          <a:xfrm>
            <a:off x="799178" y="4719790"/>
            <a:ext cx="32102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HAZIRLAYAN : Gökhan İleri</a:t>
            </a:r>
          </a:p>
        </p:txBody>
      </p:sp>
      <p:sp>
        <p:nvSpPr>
          <p:cNvPr id="4" name="Metin kutusu 3">
            <a:extLst>
              <a:ext uri="{FF2B5EF4-FFF2-40B4-BE49-F238E27FC236}">
                <a16:creationId xmlns:a16="http://schemas.microsoft.com/office/drawing/2014/main" id="{2B905CD1-12D7-7A0C-0FD4-88DD7A5BF2CE}"/>
              </a:ext>
            </a:extLst>
          </p:cNvPr>
          <p:cNvSpPr txBox="1"/>
          <p:nvPr/>
        </p:nvSpPr>
        <p:spPr>
          <a:xfrm>
            <a:off x="1679473" y="5464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9/A 188</a:t>
            </a:r>
          </a:p>
        </p:txBody>
      </p:sp>
    </p:spTree>
    <p:extLst>
      <p:ext uri="{BB962C8B-B14F-4D97-AF65-F5344CB8AC3E}">
        <p14:creationId xmlns:p14="http://schemas.microsoft.com/office/powerpoint/2010/main" val="3159422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metin içeren bir resim&#10;&#10;Açıklama otomatik olarak oluşturuldu">
            <a:extLst>
              <a:ext uri="{FF2B5EF4-FFF2-40B4-BE49-F238E27FC236}">
                <a16:creationId xmlns:a16="http://schemas.microsoft.com/office/drawing/2014/main" id="{B5A47A56-8DA8-A9A5-E911-406559118ED4}"/>
              </a:ext>
            </a:extLst>
          </p:cNvPr>
          <p:cNvPicPr>
            <a:picLocks noChangeAspect="1"/>
          </p:cNvPicPr>
          <p:nvPr/>
        </p:nvPicPr>
        <p:blipFill>
          <a:blip r:embed="rId2"/>
          <a:stretch>
            <a:fillRect/>
          </a:stretch>
        </p:blipFill>
        <p:spPr>
          <a:xfrm>
            <a:off x="-93405" y="3688"/>
            <a:ext cx="12219036" cy="6813753"/>
          </a:xfrm>
          <a:prstGeom prst="rect">
            <a:avLst/>
          </a:prstGeom>
        </p:spPr>
      </p:pic>
    </p:spTree>
    <p:extLst>
      <p:ext uri="{BB962C8B-B14F-4D97-AF65-F5344CB8AC3E}">
        <p14:creationId xmlns:p14="http://schemas.microsoft.com/office/powerpoint/2010/main" val="177582243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7903F9-A099-6653-30F1-4D36AB60A3D0}"/>
              </a:ext>
            </a:extLst>
          </p:cNvPr>
          <p:cNvSpPr>
            <a:spLocks noGrp="1"/>
          </p:cNvSpPr>
          <p:nvPr>
            <p:ph type="title"/>
          </p:nvPr>
        </p:nvSpPr>
        <p:spPr>
          <a:xfrm rot="-10800000" flipV="1">
            <a:off x="646111" y="353829"/>
            <a:ext cx="4427143" cy="578210"/>
          </a:xfrm>
        </p:spPr>
        <p:txBody>
          <a:bodyPr/>
          <a:lstStyle/>
          <a:p>
            <a:endParaRPr lang="tr-TR"/>
          </a:p>
        </p:txBody>
      </p:sp>
      <p:pic>
        <p:nvPicPr>
          <p:cNvPr id="4" name="Resim 4">
            <a:extLst>
              <a:ext uri="{FF2B5EF4-FFF2-40B4-BE49-F238E27FC236}">
                <a16:creationId xmlns:a16="http://schemas.microsoft.com/office/drawing/2014/main" id="{7C9923F9-E218-C096-45E5-D75D22FD0978}"/>
              </a:ext>
            </a:extLst>
          </p:cNvPr>
          <p:cNvPicPr>
            <a:picLocks noGrp="1" noChangeAspect="1"/>
          </p:cNvPicPr>
          <p:nvPr>
            <p:ph idx="1"/>
          </p:nvPr>
        </p:nvPicPr>
        <p:blipFill>
          <a:blip r:embed="rId2"/>
          <a:stretch>
            <a:fillRect/>
          </a:stretch>
        </p:blipFill>
        <p:spPr>
          <a:xfrm>
            <a:off x="230005" y="197081"/>
            <a:ext cx="11737833" cy="6469189"/>
          </a:xfrm>
        </p:spPr>
      </p:pic>
    </p:spTree>
    <p:extLst>
      <p:ext uri="{BB962C8B-B14F-4D97-AF65-F5344CB8AC3E}">
        <p14:creationId xmlns:p14="http://schemas.microsoft.com/office/powerpoint/2010/main" val="341169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884062B-AD95-B27F-386A-5D12B7182257}"/>
              </a:ext>
            </a:extLst>
          </p:cNvPr>
          <p:cNvSpPr txBox="1"/>
          <p:nvPr/>
        </p:nvSpPr>
        <p:spPr>
          <a:xfrm>
            <a:off x="1044984" y="1266209"/>
            <a:ext cx="858110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Litosfer :  </a:t>
            </a:r>
            <a:r>
              <a:rPr lang="tr-TR" b="1" dirty="0">
                <a:ea typeface="+mn-lt"/>
                <a:cs typeface="+mn-lt"/>
              </a:rPr>
              <a:t>Litosfer</a:t>
            </a:r>
            <a:r>
              <a:rPr lang="tr-TR" dirty="0">
                <a:ea typeface="+mn-lt"/>
                <a:cs typeface="+mn-lt"/>
              </a:rPr>
              <a:t>, eski Yunancada </a:t>
            </a:r>
            <a:r>
              <a:rPr lang="tr-TR" b="1" dirty="0">
                <a:ea typeface="+mn-lt"/>
                <a:cs typeface="+mn-lt"/>
              </a:rPr>
              <a:t>“kayalık”</a:t>
            </a:r>
            <a:r>
              <a:rPr lang="tr-TR" dirty="0">
                <a:ea typeface="+mn-lt"/>
                <a:cs typeface="+mn-lt"/>
              </a:rPr>
              <a:t> Hintçede </a:t>
            </a:r>
            <a:r>
              <a:rPr lang="tr-TR" b="1" dirty="0">
                <a:ea typeface="+mn-lt"/>
                <a:cs typeface="+mn-lt"/>
              </a:rPr>
              <a:t>“küre”</a:t>
            </a:r>
            <a:r>
              <a:rPr lang="tr-TR" dirty="0">
                <a:ea typeface="+mn-lt"/>
                <a:cs typeface="+mn-lt"/>
              </a:rPr>
              <a:t> anlamlarına gelir. Tanım olarak ise, sert ve mekanik özellikleri ile tanımlanan karasal tipte bir gezegenin veya doğal uydunun en dış kabuğudur.</a:t>
            </a:r>
            <a:endParaRPr lang="tr-TR" dirty="0"/>
          </a:p>
        </p:txBody>
      </p:sp>
      <p:sp>
        <p:nvSpPr>
          <p:cNvPr id="4" name="Metin kutusu 3">
            <a:extLst>
              <a:ext uri="{FF2B5EF4-FFF2-40B4-BE49-F238E27FC236}">
                <a16:creationId xmlns:a16="http://schemas.microsoft.com/office/drawing/2014/main" id="{3E3E4D6E-1828-EAE1-1789-E283945FE8F0}"/>
              </a:ext>
            </a:extLst>
          </p:cNvPr>
          <p:cNvSpPr txBox="1"/>
          <p:nvPr/>
        </p:nvSpPr>
        <p:spPr>
          <a:xfrm>
            <a:off x="1049594" y="2610464"/>
            <a:ext cx="93799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ea typeface="+mn-lt"/>
                <a:cs typeface="+mn-lt"/>
              </a:rPr>
              <a:t>Hidrosfer :</a:t>
            </a:r>
            <a:r>
              <a:rPr lang="tr-TR" dirty="0">
                <a:ea typeface="+mn-lt"/>
                <a:cs typeface="+mn-lt"/>
              </a:rPr>
              <a:t> herhangi bir gezegenin altında ve üstünde bulunan tüm suların toplam kütlesine verilen isimdir. Hidrosferde, Dünya’mızın 5 katmanından biridir.</a:t>
            </a:r>
            <a:endParaRPr lang="tr-TR" dirty="0"/>
          </a:p>
          <a:p>
            <a:br>
              <a:rPr lang="en-US" dirty="0"/>
            </a:br>
            <a:endParaRPr lang="tr-TR"/>
          </a:p>
        </p:txBody>
      </p:sp>
      <p:sp>
        <p:nvSpPr>
          <p:cNvPr id="5" name="Metin kutusu 4">
            <a:extLst>
              <a:ext uri="{FF2B5EF4-FFF2-40B4-BE49-F238E27FC236}">
                <a16:creationId xmlns:a16="http://schemas.microsoft.com/office/drawing/2014/main" id="{945B9A8D-4F61-9D14-013E-930EF343708B}"/>
              </a:ext>
            </a:extLst>
          </p:cNvPr>
          <p:cNvSpPr txBox="1"/>
          <p:nvPr/>
        </p:nvSpPr>
        <p:spPr>
          <a:xfrm>
            <a:off x="1044985" y="3810306"/>
            <a:ext cx="90235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ea typeface="+mn-lt"/>
                <a:cs typeface="+mn-lt"/>
              </a:rPr>
              <a:t>Atmosfer : Atmosfer</a:t>
            </a:r>
            <a:r>
              <a:rPr lang="tr-TR" dirty="0">
                <a:ea typeface="+mn-lt"/>
                <a:cs typeface="+mn-lt"/>
              </a:rPr>
              <a:t> veya </a:t>
            </a:r>
            <a:r>
              <a:rPr lang="tr-TR" b="1" dirty="0">
                <a:ea typeface="+mn-lt"/>
                <a:cs typeface="+mn-lt"/>
              </a:rPr>
              <a:t>gaz yuvarı</a:t>
            </a:r>
            <a:r>
              <a:rPr lang="tr-TR" dirty="0">
                <a:ea typeface="+mn-lt"/>
                <a:cs typeface="+mn-lt"/>
              </a:rPr>
              <a:t>, herhangi bir gökcisminin etrafını saran ve gaz ile buhardan oluşan tabaka.</a:t>
            </a:r>
            <a:endParaRPr lang="tr-TR" dirty="0"/>
          </a:p>
        </p:txBody>
      </p:sp>
      <p:sp>
        <p:nvSpPr>
          <p:cNvPr id="6" name="Metin kutusu 5">
            <a:extLst>
              <a:ext uri="{FF2B5EF4-FFF2-40B4-BE49-F238E27FC236}">
                <a16:creationId xmlns:a16="http://schemas.microsoft.com/office/drawing/2014/main" id="{0C15BB5B-D7F4-7157-5A24-FD0EA6B87E80}"/>
              </a:ext>
            </a:extLst>
          </p:cNvPr>
          <p:cNvSpPr txBox="1"/>
          <p:nvPr/>
        </p:nvSpPr>
        <p:spPr>
          <a:xfrm>
            <a:off x="1049594" y="5043948"/>
            <a:ext cx="85688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a:t>Dinamik : Dinamik</a:t>
            </a:r>
            <a:r>
              <a:rPr lang="tr-TR"/>
              <a:t> olmak canlı olmak, hareketli olmak, enerji dolu olmak, etkin bir şekilde faaliyet göstermek anlamlarında kullanılmaktadır.</a:t>
            </a:r>
            <a:r>
              <a:rPr lang="tr-TR">
                <a:solidFill>
                  <a:srgbClr val="000000"/>
                </a:solidFill>
              </a:rPr>
              <a:t>​</a:t>
            </a:r>
            <a:endParaRPr lang="tr-TR"/>
          </a:p>
        </p:txBody>
      </p:sp>
    </p:spTree>
    <p:extLst>
      <p:ext uri="{BB962C8B-B14F-4D97-AF65-F5344CB8AC3E}">
        <p14:creationId xmlns:p14="http://schemas.microsoft.com/office/powerpoint/2010/main" val="20975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14C84CF5-DD56-5C8F-A285-A5CB5C226083}"/>
              </a:ext>
            </a:extLst>
          </p:cNvPr>
          <p:cNvPicPr>
            <a:picLocks noChangeAspect="1"/>
          </p:cNvPicPr>
          <p:nvPr/>
        </p:nvPicPr>
        <p:blipFill>
          <a:blip r:embed="rId2"/>
          <a:stretch>
            <a:fillRect/>
          </a:stretch>
        </p:blipFill>
        <p:spPr>
          <a:xfrm>
            <a:off x="-416" y="-21903"/>
            <a:ext cx="12193760" cy="6887517"/>
          </a:xfrm>
          <a:prstGeom prst="rect">
            <a:avLst/>
          </a:prstGeom>
        </p:spPr>
      </p:pic>
    </p:spTree>
    <p:extLst>
      <p:ext uri="{BB962C8B-B14F-4D97-AF65-F5344CB8AC3E}">
        <p14:creationId xmlns:p14="http://schemas.microsoft.com/office/powerpoint/2010/main" val="33682149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32AA565-A636-BF7F-28E0-37765A5C2C04}"/>
              </a:ext>
            </a:extLst>
          </p:cNvPr>
          <p:cNvSpPr txBox="1"/>
          <p:nvPr/>
        </p:nvSpPr>
        <p:spPr>
          <a:xfrm>
            <a:off x="2979174" y="4916"/>
            <a:ext cx="60370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800" dirty="0"/>
              <a:t>EKOSİSTEM CANLI</a:t>
            </a:r>
            <a:r>
              <a:rPr lang="tr-TR" dirty="0"/>
              <a:t> </a:t>
            </a:r>
            <a:r>
              <a:rPr lang="tr-TR" sz="2800" dirty="0"/>
              <a:t>UNSURLAR</a:t>
            </a:r>
          </a:p>
        </p:txBody>
      </p:sp>
      <p:sp>
        <p:nvSpPr>
          <p:cNvPr id="3" name="Metin kutusu 2">
            <a:extLst>
              <a:ext uri="{FF2B5EF4-FFF2-40B4-BE49-F238E27FC236}">
                <a16:creationId xmlns:a16="http://schemas.microsoft.com/office/drawing/2014/main" id="{9D10AC25-B77B-14AF-7908-03B8FF7A1DF8}"/>
              </a:ext>
            </a:extLst>
          </p:cNvPr>
          <p:cNvSpPr txBox="1"/>
          <p:nvPr/>
        </p:nvSpPr>
        <p:spPr>
          <a:xfrm>
            <a:off x="442759" y="2716467"/>
            <a:ext cx="1083023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ea typeface="+mn-lt"/>
                <a:cs typeface="+mn-lt"/>
              </a:rPr>
              <a:t>Ayrıştırıcılar, saprofit olan mantarlar ve bakterilerdir. Çürüyen organik maddeyle beslenirler ve bu maddeyi azot ve karbondioksite dönüştürürler. Bazen mikro tüketici olarak adlandırılırlar çünkü birçoğu çıplak gözle görülemeyecek kadar küçük mikroorganizmalardır. Heterotrof (tüketici) olarak tanımlanmalarının nedeni besinlerini ölü de olsa diğer canlıların oluşturmasıdır. Ayrıştırıcılar ölü bitki ve hayvanların vücutlarındaki karmaşık organik maddeleri daha basit maddelere (inorganik maddelere) ayırır. Onlar bir biyotik topluluğun son tüketicileridir. Saprofitlerin besin maddelerinin geri dönüşümünde hayati bir rol oynar, böylece üreticiler, yani bitkiler onları bir kez daha kullanabilir.</a:t>
            </a:r>
            <a:endParaRPr lang="tr-TR" dirty="0"/>
          </a:p>
          <a:p>
            <a:br>
              <a:rPr lang="en-US" dirty="0"/>
            </a:br>
            <a:endParaRPr lang="en-US" dirty="0"/>
          </a:p>
        </p:txBody>
      </p:sp>
      <p:sp>
        <p:nvSpPr>
          <p:cNvPr id="4" name="Metin kutusu 3">
            <a:extLst>
              <a:ext uri="{FF2B5EF4-FFF2-40B4-BE49-F238E27FC236}">
                <a16:creationId xmlns:a16="http://schemas.microsoft.com/office/drawing/2014/main" id="{DAD3181B-0069-9027-9A9D-82AF93E0F18C}"/>
              </a:ext>
            </a:extLst>
          </p:cNvPr>
          <p:cNvSpPr txBox="1"/>
          <p:nvPr/>
        </p:nvSpPr>
        <p:spPr>
          <a:xfrm>
            <a:off x="447369" y="471947"/>
            <a:ext cx="1005594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ea typeface="+mn-lt"/>
                <a:cs typeface="+mn-lt"/>
              </a:rPr>
              <a:t>Ayrıştırıcıların Görevleri :Ayrıştırıcı canlılar, bir takım canlı atıklarının ve toprakta bulunan ölü bitki ve hayvan dokularının parçalanmasını sağlamaktadır. Bu şekilde hem kendi besin ve enerji ihtiyaçlarını karşılamaktadırlar hem de bitkiler için önemli olan maddelerin toprakta bulunmasına katkı sağlamaktadırlar.</a:t>
            </a:r>
            <a:br>
              <a:rPr lang="tr-TR" sz="2400" dirty="0">
                <a:ea typeface="+mn-lt"/>
                <a:cs typeface="+mn-lt"/>
              </a:rPr>
            </a:br>
            <a:endParaRPr lang="tr-TR" sz="2400" dirty="0">
              <a:ea typeface="+mn-lt"/>
              <a:cs typeface="+mn-lt"/>
            </a:endParaRPr>
          </a:p>
        </p:txBody>
      </p:sp>
    </p:spTree>
    <p:extLst>
      <p:ext uri="{BB962C8B-B14F-4D97-AF65-F5344CB8AC3E}">
        <p14:creationId xmlns:p14="http://schemas.microsoft.com/office/powerpoint/2010/main" val="34304237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6EDAD81-1183-F624-91F6-4B7CFDE78297}"/>
              </a:ext>
            </a:extLst>
          </p:cNvPr>
          <p:cNvSpPr txBox="1"/>
          <p:nvPr/>
        </p:nvSpPr>
        <p:spPr>
          <a:xfrm>
            <a:off x="164690" y="3999269"/>
            <a:ext cx="93676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t>Tüketiciler : </a:t>
            </a:r>
            <a:r>
              <a:rPr lang="tr-TR" sz="2400" dirty="0">
                <a:ea typeface="+mn-lt"/>
                <a:cs typeface="+mn-lt"/>
              </a:rPr>
              <a:t>Tüketiciler çoğunlukla </a:t>
            </a:r>
            <a:r>
              <a:rPr lang="tr-TR" sz="2400" dirty="0" err="1">
                <a:ea typeface="+mn-lt"/>
                <a:cs typeface="+mn-lt"/>
              </a:rPr>
              <a:t>herbivor</a:t>
            </a:r>
            <a:r>
              <a:rPr lang="tr-TR" sz="2400" dirty="0">
                <a:ea typeface="+mn-lt"/>
                <a:cs typeface="+mn-lt"/>
              </a:rPr>
              <a:t> (otçul), karnivor (etçil) ve omnivorlardan (hem otçul hem etçil) oluşur. Makro tüketiciler hayvanlar gibi, besin bakımından diğer organizmaya bağlı olan büyük tüketicilerdir. </a:t>
            </a:r>
            <a:endParaRPr lang="tr-TR" sz="2400"/>
          </a:p>
        </p:txBody>
      </p:sp>
      <p:sp>
        <p:nvSpPr>
          <p:cNvPr id="3" name="Metin kutusu 2">
            <a:extLst>
              <a:ext uri="{FF2B5EF4-FFF2-40B4-BE49-F238E27FC236}">
                <a16:creationId xmlns:a16="http://schemas.microsoft.com/office/drawing/2014/main" id="{D97005CA-8CC2-606A-14FE-9C5CDD554690}"/>
              </a:ext>
            </a:extLst>
          </p:cNvPr>
          <p:cNvSpPr txBox="1"/>
          <p:nvPr/>
        </p:nvSpPr>
        <p:spPr>
          <a:xfrm>
            <a:off x="74049" y="1969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Canlı Unsurlar</a:t>
            </a:r>
          </a:p>
        </p:txBody>
      </p:sp>
      <p:sp>
        <p:nvSpPr>
          <p:cNvPr id="6" name="Metin kutusu 1">
            <a:extLst>
              <a:ext uri="{FF2B5EF4-FFF2-40B4-BE49-F238E27FC236}">
                <a16:creationId xmlns:a16="http://schemas.microsoft.com/office/drawing/2014/main" id="{89FB40D5-1C11-8E44-B21F-80B30D945260}"/>
              </a:ext>
            </a:extLst>
          </p:cNvPr>
          <p:cNvSpPr txBox="1"/>
          <p:nvPr/>
        </p:nvSpPr>
        <p:spPr>
          <a:xfrm>
            <a:off x="164691" y="1270819"/>
            <a:ext cx="8605683"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tx1">
                    <a:lumMod val="75000"/>
                  </a:schemeClr>
                </a:solidFill>
                <a:latin typeface="roboto"/>
                <a:ea typeface="roboto"/>
              </a:rPr>
              <a:t>Üreticiler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ekosistemdeki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fotosentez</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ile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kendi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enerji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gereksinimlerini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güneş</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ışığı</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ve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klorofil</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varlığında</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üretebilen</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bitkilerdir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Üreticilere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genellikle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ototrof</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canlılar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denir</a:t>
            </a:r>
            <a:r>
              <a:rPr lang="en-US" dirty="0">
                <a:solidFill>
                  <a:schemeClr val="tx1">
                    <a:lumMod val="75000"/>
                  </a:schemeClr>
                </a:solidFill>
                <a:latin typeface="roboto"/>
                <a:ea typeface="roboto"/>
              </a:rPr>
              <a:t>. Bu </a:t>
            </a:r>
            <a:r>
              <a:rPr lang="en-US" dirty="0" err="1">
                <a:solidFill>
                  <a:schemeClr val="tx1">
                    <a:lumMod val="75000"/>
                  </a:schemeClr>
                </a:solidFill>
                <a:latin typeface="roboto"/>
                <a:ea typeface="roboto"/>
              </a:rPr>
              <a:t>kelime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Yunanca</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oto</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kendi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anlamına</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gelir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ve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trofikos</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beslenme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anlamına</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gelir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kelimelerinin</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birleşmesiyle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oluşmuştur</a:t>
            </a:r>
            <a:r>
              <a:rPr lang="en-US" dirty="0">
                <a:solidFill>
                  <a:schemeClr val="tx1">
                    <a:lumMod val="75000"/>
                  </a:schemeClr>
                </a:solidFill>
                <a:latin typeface="roboto"/>
                <a:ea typeface="roboto"/>
              </a:rPr>
              <a:t>. Bu </a:t>
            </a:r>
            <a:r>
              <a:rPr lang="en-US" dirty="0" err="1">
                <a:solidFill>
                  <a:schemeClr val="tx1">
                    <a:lumMod val="75000"/>
                  </a:schemeClr>
                </a:solidFill>
                <a:latin typeface="roboto"/>
                <a:ea typeface="roboto"/>
              </a:rPr>
              <a:t>durumda</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ototrof</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ya</a:t>
            </a:r>
            <a:r>
              <a:rPr lang="en-US" dirty="0">
                <a:solidFill>
                  <a:schemeClr val="tx1">
                    <a:lumMod val="75000"/>
                  </a:schemeClr>
                </a:solidFill>
                <a:latin typeface="roboto"/>
                <a:ea typeface="roboto"/>
              </a:rPr>
              <a:t> da </a:t>
            </a:r>
            <a:r>
              <a:rPr lang="en-US" dirty="0" err="1">
                <a:solidFill>
                  <a:schemeClr val="tx1">
                    <a:lumMod val="75000"/>
                  </a:schemeClr>
                </a:solidFill>
                <a:latin typeface="roboto"/>
                <a:ea typeface="roboto"/>
              </a:rPr>
              <a:t>ototrofik</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kelimesi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kendi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kendini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besleyen</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kendi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besinini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üreten</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ya</a:t>
            </a:r>
            <a:r>
              <a:rPr lang="en-US" dirty="0">
                <a:solidFill>
                  <a:schemeClr val="tx1">
                    <a:lumMod val="75000"/>
                  </a:schemeClr>
                </a:solidFill>
                <a:latin typeface="roboto"/>
                <a:ea typeface="roboto"/>
              </a:rPr>
              <a:t> da </a:t>
            </a:r>
            <a:r>
              <a:rPr lang="en-US" dirty="0" err="1">
                <a:solidFill>
                  <a:schemeClr val="tx1">
                    <a:lumMod val="75000"/>
                  </a:schemeClr>
                </a:solidFill>
                <a:latin typeface="roboto"/>
                <a:ea typeface="roboto"/>
              </a:rPr>
              <a:t>kendi</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beslek</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anlamına</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gelir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Üreticiler</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fotosentez</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sürecinde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güneş</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ışığını</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enerjiye</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dönüştürerek</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besin</a:t>
            </a:r>
            <a:r>
              <a:rPr lang="en-US" dirty="0">
                <a:solidFill>
                  <a:schemeClr val="tx1">
                    <a:lumMod val="75000"/>
                  </a:schemeClr>
                </a:solidFill>
                <a:latin typeface="roboto"/>
                <a:ea typeface="roboto"/>
              </a:rPr>
              <a:t> </a:t>
            </a:r>
            <a:r>
              <a:rPr lang="en-US" dirty="0" err="1">
                <a:solidFill>
                  <a:schemeClr val="tx1">
                    <a:lumMod val="75000"/>
                  </a:schemeClr>
                </a:solidFill>
                <a:latin typeface="roboto"/>
                <a:ea typeface="roboto"/>
              </a:rPr>
              <a:t>üretir</a:t>
            </a:r>
            <a:endParaRPr lang="en-US" dirty="0">
              <a:solidFill>
                <a:schemeClr val="tx1">
                  <a:lumMod val="75000"/>
                </a:schemeClr>
              </a:solidFill>
            </a:endParaRPr>
          </a:p>
        </p:txBody>
      </p:sp>
    </p:spTree>
    <p:extLst>
      <p:ext uri="{BB962C8B-B14F-4D97-AF65-F5344CB8AC3E}">
        <p14:creationId xmlns:p14="http://schemas.microsoft.com/office/powerpoint/2010/main" val="2700235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a:extLst>
              <a:ext uri="{FF2B5EF4-FFF2-40B4-BE49-F238E27FC236}">
                <a16:creationId xmlns:a16="http://schemas.microsoft.com/office/drawing/2014/main" id="{D05516B7-84CC-6DE6-4BC9-6535ADCE6FAD}"/>
              </a:ext>
            </a:extLst>
          </p:cNvPr>
          <p:cNvPicPr>
            <a:picLocks noChangeAspect="1"/>
          </p:cNvPicPr>
          <p:nvPr/>
        </p:nvPicPr>
        <p:blipFill>
          <a:blip r:embed="rId2"/>
          <a:stretch>
            <a:fillRect/>
          </a:stretch>
        </p:blipFill>
        <p:spPr>
          <a:xfrm>
            <a:off x="4917" y="-68781"/>
            <a:ext cx="12182166" cy="6921821"/>
          </a:xfrm>
          <a:prstGeom prst="rect">
            <a:avLst/>
          </a:prstGeom>
        </p:spPr>
      </p:pic>
    </p:spTree>
    <p:extLst>
      <p:ext uri="{BB962C8B-B14F-4D97-AF65-F5344CB8AC3E}">
        <p14:creationId xmlns:p14="http://schemas.microsoft.com/office/powerpoint/2010/main" val="1518535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A1BA2E42-0A07-6664-0C02-C9138E1BD619}"/>
              </a:ext>
            </a:extLst>
          </p:cNvPr>
          <p:cNvSpPr txBox="1"/>
          <p:nvPr/>
        </p:nvSpPr>
        <p:spPr>
          <a:xfrm>
            <a:off x="3151240" y="1000431"/>
            <a:ext cx="58772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800" dirty="0"/>
              <a:t>EKOSİSTEM CANSIZ UNSURLAR</a:t>
            </a:r>
          </a:p>
        </p:txBody>
      </p:sp>
      <p:sp>
        <p:nvSpPr>
          <p:cNvPr id="3" name="Metin kutusu 2">
            <a:extLst>
              <a:ext uri="{FF2B5EF4-FFF2-40B4-BE49-F238E27FC236}">
                <a16:creationId xmlns:a16="http://schemas.microsoft.com/office/drawing/2014/main" id="{EA811AE6-CAA0-C243-1968-49CC144BE3B9}"/>
              </a:ext>
            </a:extLst>
          </p:cNvPr>
          <p:cNvSpPr txBox="1"/>
          <p:nvPr/>
        </p:nvSpPr>
        <p:spPr>
          <a:xfrm>
            <a:off x="725438" y="2040500"/>
            <a:ext cx="1073190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ea typeface="+mn-lt"/>
                <a:cs typeface="+mn-lt"/>
              </a:rPr>
              <a:t>Fiziksel (ışık, sıcaklık, rüzgâr ve yağış) ve kimyasal etmenlerden (su, karbon, oksijen, azot, fosfor, karbonhidrat, proteinler, vitamin ve yağ) oluşur. Ekosistemi oluşturan ve canlılarla sürekli etkileşim hâlinde olan bu unsurlar, canlılar üzerinde önemli bir etkiye sahiptir. Birbirleriyle sıkı ilişki içerisinde olan ekosistemin canlı ögeleri (üreticiler, tüketiciler ve ayrıştırıcılar) ile cansız çevre, yaşamlarını bir arada sürdürür. Cansız unsurlar, canlıların yaşamının devamı için gerekli olan enerji akışı ve besin zincirinin kesintisiz devam etmesinde oldukça önemli bir etkiye sahiptir. Ekosistemin cansız unsurları, canlıların yaşam alanlarının belirlenmesinde ve yeryüzüne dağılışında etkin rol oynar.</a:t>
            </a:r>
          </a:p>
        </p:txBody>
      </p:sp>
    </p:spTree>
    <p:extLst>
      <p:ext uri="{BB962C8B-B14F-4D97-AF65-F5344CB8AC3E}">
        <p14:creationId xmlns:p14="http://schemas.microsoft.com/office/powerpoint/2010/main" val="123830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Mesh</vt:lpstr>
      <vt:lpstr>EKOSİSTEM CANLI-CANSIZ ETKİLEŞİMİ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503</cp:revision>
  <dcterms:created xsi:type="dcterms:W3CDTF">2022-04-23T13:54:37Z</dcterms:created>
  <dcterms:modified xsi:type="dcterms:W3CDTF">2022-05-15T19:13:11Z</dcterms:modified>
</cp:coreProperties>
</file>