
<file path=[Content_Types].xml><?xml version="1.0" encoding="utf-8"?>
<Types xmlns="http://schemas.openxmlformats.org/package/2006/content-types">
  <Default Extension="bmp" ContentType="image/bmp"/>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72" r:id="rId3"/>
    <p:sldId id="257" r:id="rId4"/>
    <p:sldId id="258" r:id="rId5"/>
    <p:sldId id="261" r:id="rId6"/>
    <p:sldId id="269" r:id="rId7"/>
    <p:sldId id="262" r:id="rId8"/>
    <p:sldId id="263" r:id="rId9"/>
    <p:sldId id="264" r:id="rId10"/>
    <p:sldId id="266" r:id="rId11"/>
    <p:sldId id="259" r:id="rId12"/>
    <p:sldId id="260" r:id="rId13"/>
    <p:sldId id="267" r:id="rId14"/>
    <p:sldId id="270" r:id="rId15"/>
    <p:sldId id="268"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fr-FR"/>
              <a:t>Modifiez le style du titre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DDA51639-B2D6-4652-B8C3-1B4C224A7BAF}" type="datetimeFigureOut">
              <a:rPr lang="en-US" smtClean="0"/>
              <a:t>10/29/2019</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683138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D11A6AA8-A04B-4104-9AE2-BD48D340E27F}" type="datetimeFigureOut">
              <a:rPr lang="en-US" smtClean="0"/>
              <a:t>10/29/2019</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‹N°›</a:t>
            </a:fld>
            <a:endParaRPr lang="en-US" dirty="0"/>
          </a:p>
        </p:txBody>
      </p:sp>
    </p:spTree>
    <p:extLst>
      <p:ext uri="{BB962C8B-B14F-4D97-AF65-F5344CB8AC3E}">
        <p14:creationId xmlns:p14="http://schemas.microsoft.com/office/powerpoint/2010/main" val="553614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B4E0BF79-FAC6-4A96-8DE1-F7B82E2E1652}" type="datetimeFigureOut">
              <a:rPr lang="en-US" smtClean="0"/>
              <a:t>10/29/2019</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‹N°›</a:t>
            </a:fld>
            <a:endParaRPr lang="en-US" dirty="0"/>
          </a:p>
        </p:txBody>
      </p:sp>
    </p:spTree>
    <p:extLst>
      <p:ext uri="{BB962C8B-B14F-4D97-AF65-F5344CB8AC3E}">
        <p14:creationId xmlns:p14="http://schemas.microsoft.com/office/powerpoint/2010/main" val="1269380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lvl1pPr>
              <a:defRPr sz="1800"/>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82FF5DD9-2C52-442D-92E2-8072C0C3D7CD}" type="datetimeFigureOut">
              <a:rPr lang="en-US" smtClean="0"/>
              <a:t>10/29/2019</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334126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fr-FR"/>
              <a:t>Modifiez le style du titre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C44961B7-6B89-48AB-966F-622E2788EECC}" type="datetimeFigureOut">
              <a:rPr lang="en-US" smtClean="0"/>
              <a:t>10/29/2019</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4FAB73BC-B049-4115-A692-8D63A059BFB8}" type="slidenum">
              <a:rPr lang="en-US" smtClean="0"/>
              <a:t>‹N°›</a:t>
            </a:fld>
            <a:endParaRPr lang="en-US" dirty="0"/>
          </a:p>
        </p:txBody>
      </p:sp>
    </p:spTree>
    <p:extLst>
      <p:ext uri="{BB962C8B-B14F-4D97-AF65-F5344CB8AC3E}">
        <p14:creationId xmlns:p14="http://schemas.microsoft.com/office/powerpoint/2010/main" val="1729589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DBD3D6FB-79CC-4683-A046-BBE785BA1BED}" type="datetimeFigureOut">
              <a:rPr lang="en-US" smtClean="0"/>
              <a:t>10/29/2019</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‹N°›</a:t>
            </a:fld>
            <a:endParaRPr lang="en-US" dirty="0"/>
          </a:p>
        </p:txBody>
      </p:sp>
    </p:spTree>
    <p:extLst>
      <p:ext uri="{BB962C8B-B14F-4D97-AF65-F5344CB8AC3E}">
        <p14:creationId xmlns:p14="http://schemas.microsoft.com/office/powerpoint/2010/main" val="2765758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9512B3E8-48F1-4B23-8498-D8A04A81EC9C}" type="datetimeFigureOut">
              <a:rPr lang="en-US" smtClean="0"/>
              <a:t>10/29/2019</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‹N°›</a:t>
            </a:fld>
            <a:endParaRPr lang="en-US" dirty="0"/>
          </a:p>
        </p:txBody>
      </p:sp>
    </p:spTree>
    <p:extLst>
      <p:ext uri="{BB962C8B-B14F-4D97-AF65-F5344CB8AC3E}">
        <p14:creationId xmlns:p14="http://schemas.microsoft.com/office/powerpoint/2010/main" val="3093902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10B90D90-AA62-404D-A741-635B4370F9CB}" type="datetimeFigureOut">
              <a:rPr lang="en-US" smtClean="0"/>
              <a:t>10/29/2019</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‹N°›</a:t>
            </a:fld>
            <a:endParaRPr lang="en-US" dirty="0"/>
          </a:p>
        </p:txBody>
      </p:sp>
    </p:spTree>
    <p:extLst>
      <p:ext uri="{BB962C8B-B14F-4D97-AF65-F5344CB8AC3E}">
        <p14:creationId xmlns:p14="http://schemas.microsoft.com/office/powerpoint/2010/main" val="371012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A57002E4-6836-46D1-9DBB-3C27C0DD3A89}" type="datetimeFigureOut">
              <a:rPr lang="en-US" smtClean="0"/>
              <a:t>10/29/2019</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‹N°›</a:t>
            </a:fld>
            <a:endParaRPr lang="en-US" dirty="0"/>
          </a:p>
        </p:txBody>
      </p:sp>
    </p:spTree>
    <p:extLst>
      <p:ext uri="{BB962C8B-B14F-4D97-AF65-F5344CB8AC3E}">
        <p14:creationId xmlns:p14="http://schemas.microsoft.com/office/powerpoint/2010/main" val="568261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fr-FR"/>
              <a:t>Modifiez le style du titre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lvl1pPr>
              <a:defRPr>
                <a:solidFill>
                  <a:schemeClr val="tx2"/>
                </a:solidFill>
              </a:defRPr>
            </a:lvl1pPr>
          </a:lstStyle>
          <a:p>
            <a:fld id="{1CF131DD-A141-4471-BCF9-C6073EDD7E20}" type="datetimeFigureOut">
              <a:rPr lang="en-US" smtClean="0"/>
              <a:t>10/29/2019</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FAB73BC-B049-4115-A692-8D63A059BFB8}" type="slidenum">
              <a:rPr lang="en-US" smtClean="0"/>
              <a:pPr/>
              <a:t>‹N°›</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85633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fr-FR"/>
              <a:t>Modifiez le style du titre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AB334A90-EB03-42F3-8859-2C2B2724C058}" type="datetimeFigureOut">
              <a:rPr lang="en-US" smtClean="0"/>
              <a:t>10/29/2019</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232924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CBC48EC7-AF6A-48D3-8284-14BACBEBDD84}" type="datetimeFigureOut">
              <a:rPr lang="en-US" smtClean="0"/>
              <a:t>10/29/2019</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012336603"/>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633B1B-1F54-47DC-9DDE-0352AA3E26C2}"/>
              </a:ext>
            </a:extLst>
          </p:cNvPr>
          <p:cNvSpPr>
            <a:spLocks noGrp="1"/>
          </p:cNvSpPr>
          <p:nvPr>
            <p:ph type="ctrTitle"/>
          </p:nvPr>
        </p:nvSpPr>
        <p:spPr/>
        <p:txBody>
          <a:bodyPr/>
          <a:lstStyle/>
          <a:p>
            <a:r>
              <a:rPr lang="fr-FR" dirty="0"/>
              <a:t>jQuery</a:t>
            </a:r>
          </a:p>
        </p:txBody>
      </p:sp>
      <p:sp>
        <p:nvSpPr>
          <p:cNvPr id="3" name="Sous-titre 2">
            <a:extLst>
              <a:ext uri="{FF2B5EF4-FFF2-40B4-BE49-F238E27FC236}">
                <a16:creationId xmlns:a16="http://schemas.microsoft.com/office/drawing/2014/main" id="{CA66701D-CAE9-4CC4-929A-C45FE0E90D28}"/>
              </a:ext>
            </a:extLst>
          </p:cNvPr>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2258642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546DCD-4AC9-46A6-B61F-1A6F1F00EF4B}"/>
              </a:ext>
            </a:extLst>
          </p:cNvPr>
          <p:cNvSpPr>
            <a:spLocks noGrp="1"/>
          </p:cNvSpPr>
          <p:nvPr>
            <p:ph type="title"/>
          </p:nvPr>
        </p:nvSpPr>
        <p:spPr/>
        <p:txBody>
          <a:bodyPr>
            <a:normAutofit fontScale="90000"/>
          </a:bodyPr>
          <a:lstStyle/>
          <a:p>
            <a:pPr algn="ctr"/>
            <a:r>
              <a:rPr lang="fr-FR" dirty="0">
                <a:latin typeface="Adobe Garamond Pro" panose="02020502060506020403" pitchFamily="18" charset="0"/>
              </a:rPr>
              <a:t>VI - Liste des sélecteurs </a:t>
            </a:r>
            <a:br>
              <a:rPr lang="fr-FR" dirty="0">
                <a:latin typeface="Adobe Garamond Pro" panose="02020502060506020403" pitchFamily="18" charset="0"/>
              </a:rPr>
            </a:br>
            <a:endParaRPr lang="fr-FR" dirty="0"/>
          </a:p>
        </p:txBody>
      </p:sp>
      <p:sp>
        <p:nvSpPr>
          <p:cNvPr id="3" name="Espace réservé du contenu 2">
            <a:extLst>
              <a:ext uri="{FF2B5EF4-FFF2-40B4-BE49-F238E27FC236}">
                <a16:creationId xmlns:a16="http://schemas.microsoft.com/office/drawing/2014/main" id="{B5B14221-74AD-4176-929E-30E037D6FC2A}"/>
              </a:ext>
            </a:extLst>
          </p:cNvPr>
          <p:cNvSpPr>
            <a:spLocks noGrp="1"/>
          </p:cNvSpPr>
          <p:nvPr>
            <p:ph idx="1"/>
          </p:nvPr>
        </p:nvSpPr>
        <p:spPr>
          <a:xfrm>
            <a:off x="1066799" y="4576495"/>
            <a:ext cx="10058400" cy="2177935"/>
          </a:xfrm>
        </p:spPr>
        <p:txBody>
          <a:bodyPr>
            <a:normAutofit fontScale="77500" lnSpcReduction="20000"/>
          </a:bodyPr>
          <a:lstStyle/>
          <a:p>
            <a:pPr marL="0" indent="0">
              <a:buNone/>
            </a:pPr>
            <a:r>
              <a:rPr lang="fr-FR" dirty="0"/>
              <a:t>Et ainsi de suite pour toutes les balises HTML. Ceci dit, pour certaines, il n'y aura sûrement aucun intérêt à les</a:t>
            </a:r>
          </a:p>
          <a:p>
            <a:pPr marL="0" indent="0">
              <a:buNone/>
            </a:pPr>
            <a:r>
              <a:rPr lang="fr-FR" dirty="0"/>
              <a:t>sélectionner.</a:t>
            </a:r>
          </a:p>
          <a:p>
            <a:pPr marL="0" indent="0">
              <a:buNone/>
            </a:pPr>
            <a:endParaRPr lang="fr-FR" dirty="0"/>
          </a:p>
          <a:p>
            <a:pPr marL="0" indent="0">
              <a:buNone/>
            </a:pPr>
            <a:r>
              <a:rPr lang="fr-FR" dirty="0"/>
              <a:t>Ces sélecteurs sont particulièrement rapides du fait qu'ils sont nativement gérés par les navigateurs, par exemple</a:t>
            </a:r>
          </a:p>
          <a:p>
            <a:pPr marL="0" indent="0">
              <a:buNone/>
            </a:pPr>
            <a:r>
              <a:rPr lang="fr-FR" dirty="0"/>
              <a:t>la fonction getElementById(). Vous pouvez donc démarrer sur ces bases en toute tranquillité, ce ne sont pas elles</a:t>
            </a:r>
          </a:p>
          <a:p>
            <a:pPr marL="0" indent="0">
              <a:buNone/>
            </a:pPr>
            <a:r>
              <a:rPr lang="fr-FR" dirty="0"/>
              <a:t>qui vous ralentiront.</a:t>
            </a:r>
          </a:p>
          <a:p>
            <a:endParaRPr lang="fr-FR" dirty="0"/>
          </a:p>
        </p:txBody>
      </p:sp>
      <p:pic>
        <p:nvPicPr>
          <p:cNvPr id="7" name="Image 6">
            <a:extLst>
              <a:ext uri="{FF2B5EF4-FFF2-40B4-BE49-F238E27FC236}">
                <a16:creationId xmlns:a16="http://schemas.microsoft.com/office/drawing/2014/main" id="{A678D31D-59DD-461A-B93B-499016DC7021}"/>
              </a:ext>
            </a:extLst>
          </p:cNvPr>
          <p:cNvPicPr>
            <a:picLocks noChangeAspect="1"/>
          </p:cNvPicPr>
          <p:nvPr/>
        </p:nvPicPr>
        <p:blipFill>
          <a:blip r:embed="rId2"/>
          <a:stretch>
            <a:fillRect/>
          </a:stretch>
        </p:blipFill>
        <p:spPr>
          <a:xfrm>
            <a:off x="1599572" y="1619147"/>
            <a:ext cx="8992855" cy="2743583"/>
          </a:xfrm>
          <a:prstGeom prst="rect">
            <a:avLst/>
          </a:prstGeom>
        </p:spPr>
      </p:pic>
    </p:spTree>
    <p:extLst>
      <p:ext uri="{BB962C8B-B14F-4D97-AF65-F5344CB8AC3E}">
        <p14:creationId xmlns:p14="http://schemas.microsoft.com/office/powerpoint/2010/main" val="3726145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ECE26A-3B9D-48C7-8299-6B95A450E7D2}"/>
              </a:ext>
            </a:extLst>
          </p:cNvPr>
          <p:cNvSpPr>
            <a:spLocks noGrp="1"/>
          </p:cNvSpPr>
          <p:nvPr>
            <p:ph type="title"/>
          </p:nvPr>
        </p:nvSpPr>
        <p:spPr/>
        <p:txBody>
          <a:bodyPr>
            <a:normAutofit fontScale="90000"/>
          </a:bodyPr>
          <a:lstStyle/>
          <a:p>
            <a:pPr algn="ctr"/>
            <a:r>
              <a:rPr lang="fr-FR" dirty="0">
                <a:latin typeface="Adobe Garamond Pro" panose="02020502060506020403" pitchFamily="18" charset="0"/>
              </a:rPr>
              <a:t>VII - Sélection de classe</a:t>
            </a:r>
            <a:br>
              <a:rPr lang="fr-FR" dirty="0">
                <a:latin typeface="Adobe Garamond Pro" panose="02020502060506020403" pitchFamily="18" charset="0"/>
              </a:rPr>
            </a:br>
            <a:endParaRPr lang="fr-FR" dirty="0"/>
          </a:p>
        </p:txBody>
      </p:sp>
      <p:sp>
        <p:nvSpPr>
          <p:cNvPr id="3" name="Espace réservé du contenu 2">
            <a:extLst>
              <a:ext uri="{FF2B5EF4-FFF2-40B4-BE49-F238E27FC236}">
                <a16:creationId xmlns:a16="http://schemas.microsoft.com/office/drawing/2014/main" id="{6088575A-9EC6-4EEE-BA01-27CEAB5984EB}"/>
              </a:ext>
            </a:extLst>
          </p:cNvPr>
          <p:cNvSpPr>
            <a:spLocks noGrp="1"/>
          </p:cNvSpPr>
          <p:nvPr>
            <p:ph idx="1"/>
          </p:nvPr>
        </p:nvSpPr>
        <p:spPr>
          <a:xfrm>
            <a:off x="1066800" y="2103120"/>
            <a:ext cx="10058400" cy="2396144"/>
          </a:xfrm>
        </p:spPr>
        <p:txBody>
          <a:bodyPr>
            <a:normAutofit fontScale="70000" lnSpcReduction="20000"/>
          </a:bodyPr>
          <a:lstStyle/>
          <a:p>
            <a:pPr marL="0" indent="0">
              <a:buNone/>
            </a:pPr>
            <a:r>
              <a:rPr lang="fr-FR" dirty="0"/>
              <a:t>Permet de capturer tous les éléments possédant une classe CSS précise.</a:t>
            </a:r>
          </a:p>
          <a:p>
            <a:pPr marL="0" indent="0">
              <a:buNone/>
            </a:pPr>
            <a:r>
              <a:rPr lang="fr-FR" dirty="0"/>
              <a:t>Pratique, mais getElementByClassName():</a:t>
            </a:r>
          </a:p>
          <a:p>
            <a:pPr marL="0" indent="0">
              <a:buNone/>
            </a:pPr>
            <a:endParaRPr lang="fr-FR" dirty="0"/>
          </a:p>
          <a:p>
            <a:pPr marL="0" indent="0">
              <a:buNone/>
            </a:pPr>
            <a:r>
              <a:rPr lang="fr-FR" dirty="0"/>
              <a:t>• N'est pas supporté de IE 5 à 8 ;</a:t>
            </a:r>
          </a:p>
          <a:p>
            <a:pPr marL="0" indent="0">
              <a:buNone/>
            </a:pPr>
            <a:r>
              <a:rPr lang="fr-FR" dirty="0"/>
              <a:t>• Supporté sur Firefox 3, Safari 4, Opera 10.10 et Chrome 4 ;</a:t>
            </a:r>
          </a:p>
          <a:p>
            <a:pPr marL="0" indent="0">
              <a:buNone/>
            </a:pPr>
            <a:r>
              <a:rPr lang="fr-FR" dirty="0"/>
              <a:t>• Sur toutes les versions supérieures aux versions suggérées.</a:t>
            </a:r>
          </a:p>
          <a:p>
            <a:pPr marL="0" indent="0">
              <a:buNone/>
            </a:pPr>
            <a:r>
              <a:rPr lang="fr-FR" dirty="0"/>
              <a:t>Un bricolage a été mis en place pour palier au manque sur les anciens navigateurs mais globalement, ça ralentit forcément la recherche. </a:t>
            </a:r>
          </a:p>
          <a:p>
            <a:pPr marL="0" indent="0">
              <a:buNone/>
            </a:pPr>
            <a:r>
              <a:rPr lang="fr-FR" dirty="0"/>
              <a:t>Mais c'est loin d'être le pire.</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p:txBody>
      </p:sp>
      <p:pic>
        <p:nvPicPr>
          <p:cNvPr id="5" name="Image 4">
            <a:extLst>
              <a:ext uri="{FF2B5EF4-FFF2-40B4-BE49-F238E27FC236}">
                <a16:creationId xmlns:a16="http://schemas.microsoft.com/office/drawing/2014/main" id="{BF997B04-DB0F-47B3-B1A2-737B4E863282}"/>
              </a:ext>
            </a:extLst>
          </p:cNvPr>
          <p:cNvPicPr>
            <a:picLocks noChangeAspect="1"/>
          </p:cNvPicPr>
          <p:nvPr/>
        </p:nvPicPr>
        <p:blipFill>
          <a:blip r:embed="rId2"/>
          <a:stretch>
            <a:fillRect/>
          </a:stretch>
        </p:blipFill>
        <p:spPr>
          <a:xfrm>
            <a:off x="1066800" y="4712221"/>
            <a:ext cx="7392432" cy="800212"/>
          </a:xfrm>
          <a:prstGeom prst="rect">
            <a:avLst/>
          </a:prstGeom>
        </p:spPr>
      </p:pic>
    </p:spTree>
    <p:extLst>
      <p:ext uri="{BB962C8B-B14F-4D97-AF65-F5344CB8AC3E}">
        <p14:creationId xmlns:p14="http://schemas.microsoft.com/office/powerpoint/2010/main" val="3742831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46D1CF-DCD0-4319-A05F-F4A2EEB19515}"/>
              </a:ext>
            </a:extLst>
          </p:cNvPr>
          <p:cNvSpPr>
            <a:spLocks noGrp="1"/>
          </p:cNvSpPr>
          <p:nvPr>
            <p:ph type="title"/>
          </p:nvPr>
        </p:nvSpPr>
        <p:spPr/>
        <p:txBody>
          <a:bodyPr>
            <a:normAutofit fontScale="90000"/>
          </a:bodyPr>
          <a:lstStyle/>
          <a:p>
            <a:pPr algn="ctr"/>
            <a:r>
              <a:rPr lang="fr-FR" dirty="0">
                <a:latin typeface="Adobe Garamond Pro" panose="02020502060506020403" pitchFamily="18" charset="0"/>
              </a:rPr>
              <a:t>VIII -  Pseudo-sélecteurs</a:t>
            </a:r>
            <a:br>
              <a:rPr lang="fr-FR" dirty="0">
                <a:latin typeface="Adobe Garamond Pro" panose="02020502060506020403" pitchFamily="18" charset="0"/>
              </a:rPr>
            </a:br>
            <a:endParaRPr lang="fr-FR" dirty="0"/>
          </a:p>
        </p:txBody>
      </p:sp>
      <p:sp>
        <p:nvSpPr>
          <p:cNvPr id="3" name="Espace réservé du contenu 2">
            <a:extLst>
              <a:ext uri="{FF2B5EF4-FFF2-40B4-BE49-F238E27FC236}">
                <a16:creationId xmlns:a16="http://schemas.microsoft.com/office/drawing/2014/main" id="{038DF250-A524-484B-9EF6-AF54DF2DBD08}"/>
              </a:ext>
            </a:extLst>
          </p:cNvPr>
          <p:cNvSpPr>
            <a:spLocks noGrp="1"/>
          </p:cNvSpPr>
          <p:nvPr>
            <p:ph idx="1"/>
          </p:nvPr>
        </p:nvSpPr>
        <p:spPr/>
        <p:txBody>
          <a:bodyPr/>
          <a:lstStyle/>
          <a:p>
            <a:pPr marL="0" indent="0">
              <a:buNone/>
            </a:pPr>
            <a:r>
              <a:rPr lang="fr-FR" dirty="0"/>
              <a:t>Ici l'explication de la lenteur est très simple. Il n'existe pas de méthode native pour ce genre de recherches. Il a donc</a:t>
            </a:r>
          </a:p>
          <a:p>
            <a:pPr marL="0" indent="0">
              <a:buNone/>
            </a:pPr>
            <a:r>
              <a:rPr lang="fr-FR" dirty="0"/>
              <a:t>fallu en implémenter une, compatible avec tous les navigateurs au passage.</a:t>
            </a:r>
          </a:p>
          <a:p>
            <a:pPr marL="0" indent="0">
              <a:buNone/>
            </a:pPr>
            <a:r>
              <a:rPr lang="fr-FR" dirty="0"/>
              <a:t>Même si il existe des pseudo-sélecteurs CSS, ils sont très peu nombreux par rapport à ce que propose jQuery</a:t>
            </a:r>
          </a:p>
          <a:p>
            <a:pPr marL="0" indent="0">
              <a:buNone/>
            </a:pPr>
            <a:endParaRPr lang="fr-FR" dirty="0"/>
          </a:p>
        </p:txBody>
      </p:sp>
      <p:pic>
        <p:nvPicPr>
          <p:cNvPr id="7" name="Image 6">
            <a:extLst>
              <a:ext uri="{FF2B5EF4-FFF2-40B4-BE49-F238E27FC236}">
                <a16:creationId xmlns:a16="http://schemas.microsoft.com/office/drawing/2014/main" id="{4DEA2464-5C95-4E4F-8043-AD4216AC9377}"/>
              </a:ext>
            </a:extLst>
          </p:cNvPr>
          <p:cNvPicPr>
            <a:picLocks noChangeAspect="1"/>
          </p:cNvPicPr>
          <p:nvPr/>
        </p:nvPicPr>
        <p:blipFill>
          <a:blip r:embed="rId2"/>
          <a:stretch>
            <a:fillRect/>
          </a:stretch>
        </p:blipFill>
        <p:spPr>
          <a:xfrm>
            <a:off x="1066800" y="4310874"/>
            <a:ext cx="7535327" cy="771633"/>
          </a:xfrm>
          <a:prstGeom prst="rect">
            <a:avLst/>
          </a:prstGeom>
        </p:spPr>
      </p:pic>
    </p:spTree>
    <p:extLst>
      <p:ext uri="{BB962C8B-B14F-4D97-AF65-F5344CB8AC3E}">
        <p14:creationId xmlns:p14="http://schemas.microsoft.com/office/powerpoint/2010/main" val="53711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A599A3-1817-4C0A-A072-ED6EC2CB4AB4}"/>
              </a:ext>
            </a:extLst>
          </p:cNvPr>
          <p:cNvSpPr>
            <a:spLocks noGrp="1"/>
          </p:cNvSpPr>
          <p:nvPr>
            <p:ph type="title"/>
          </p:nvPr>
        </p:nvSpPr>
        <p:spPr/>
        <p:txBody>
          <a:bodyPr>
            <a:normAutofit fontScale="90000"/>
          </a:bodyPr>
          <a:lstStyle/>
          <a:p>
            <a:pPr algn="ctr"/>
            <a:r>
              <a:rPr lang="fr-FR" dirty="0">
                <a:latin typeface="Adobe Garamond Pro" panose="02020502060506020403" pitchFamily="18" charset="0"/>
              </a:rPr>
              <a:t>IX - Sélection sur attributs</a:t>
            </a:r>
            <a:br>
              <a:rPr lang="fr-FR" dirty="0">
                <a:latin typeface="Adobe Garamond Pro" panose="02020502060506020403" pitchFamily="18" charset="0"/>
              </a:rPr>
            </a:br>
            <a:endParaRPr lang="fr-FR" dirty="0"/>
          </a:p>
        </p:txBody>
      </p:sp>
      <p:sp>
        <p:nvSpPr>
          <p:cNvPr id="3" name="Espace réservé du contenu 2">
            <a:extLst>
              <a:ext uri="{FF2B5EF4-FFF2-40B4-BE49-F238E27FC236}">
                <a16:creationId xmlns:a16="http://schemas.microsoft.com/office/drawing/2014/main" id="{50541511-529E-48AF-93AB-D00B48A83737}"/>
              </a:ext>
            </a:extLst>
          </p:cNvPr>
          <p:cNvSpPr>
            <a:spLocks noGrp="1"/>
          </p:cNvSpPr>
          <p:nvPr>
            <p:ph idx="1"/>
          </p:nvPr>
        </p:nvSpPr>
        <p:spPr/>
        <p:txBody>
          <a:bodyPr>
            <a:normAutofit fontScale="92500"/>
          </a:bodyPr>
          <a:lstStyle/>
          <a:p>
            <a:pPr marL="0" indent="0">
              <a:buNone/>
            </a:pPr>
            <a:r>
              <a:rPr lang="fr-FR" dirty="0"/>
              <a:t>Encore une fois, il n'existe pas de méthode native pour ce genre de recherches.</a:t>
            </a:r>
          </a:p>
          <a:p>
            <a:pPr marL="0" indent="0">
              <a:buNone/>
            </a:pPr>
            <a:r>
              <a:rPr lang="fr-FR" dirty="0"/>
              <a:t>Les navigateurs les plus récents implémentent des méthodes:</a:t>
            </a:r>
          </a:p>
          <a:p>
            <a:pPr marL="0" indent="0">
              <a:buNone/>
            </a:pPr>
            <a:endParaRPr lang="fr-FR" dirty="0"/>
          </a:p>
          <a:p>
            <a:pPr>
              <a:buFont typeface="Arial" panose="020B0604020202020204" pitchFamily="34" charset="0"/>
              <a:buChar char="•"/>
            </a:pPr>
            <a:r>
              <a:rPr lang="fr-FR" b="1" dirty="0" err="1"/>
              <a:t>querySelector</a:t>
            </a:r>
            <a:r>
              <a:rPr lang="fr-FR" b="1" dirty="0"/>
              <a:t>() et </a:t>
            </a:r>
            <a:r>
              <a:rPr lang="fr-FR" b="1" dirty="0" err="1"/>
              <a:t>querySelectorAll</a:t>
            </a:r>
            <a:r>
              <a:rPr lang="fr-FR" b="1" dirty="0"/>
              <a:t>() </a:t>
            </a:r>
          </a:p>
          <a:p>
            <a:pPr>
              <a:buFont typeface="Arial" panose="020B0604020202020204" pitchFamily="34" charset="0"/>
              <a:buChar char="•"/>
            </a:pPr>
            <a:endParaRPr lang="fr-FR" dirty="0"/>
          </a:p>
          <a:p>
            <a:pPr marL="0" indent="0">
              <a:buNone/>
            </a:pPr>
            <a:r>
              <a:rPr lang="fr-FR" dirty="0"/>
              <a:t>qui facilitent le travail de recherche. Mais ça ne change rien pour les anciens navigateurs.</a:t>
            </a:r>
          </a:p>
          <a:p>
            <a:pPr marL="0" indent="0">
              <a:buNone/>
            </a:pPr>
            <a:r>
              <a:rPr lang="fr-FR" dirty="0"/>
              <a:t>Il est important de noter ceci tout de même : un sélecteur reste une opération de recherche à réaliser à chaque appel.</a:t>
            </a:r>
          </a:p>
          <a:p>
            <a:pPr marL="0" indent="0">
              <a:buNone/>
            </a:pPr>
            <a:r>
              <a:rPr lang="fr-FR" dirty="0"/>
              <a:t>Et cela coûte en ressources et en temps. Il est donc important de mettre en cache les sélecteurs qui vous servent</a:t>
            </a:r>
          </a:p>
          <a:p>
            <a:pPr marL="0" indent="0">
              <a:buNone/>
            </a:pPr>
            <a:r>
              <a:rPr lang="fr-FR" dirty="0"/>
              <a:t>plusieurs fois. La méthode est très simple:</a:t>
            </a:r>
          </a:p>
          <a:p>
            <a:pPr marL="0" indent="0">
              <a:buNone/>
            </a:pPr>
            <a:endParaRPr lang="fr-FR" dirty="0"/>
          </a:p>
        </p:txBody>
      </p:sp>
    </p:spTree>
    <p:extLst>
      <p:ext uri="{BB962C8B-B14F-4D97-AF65-F5344CB8AC3E}">
        <p14:creationId xmlns:p14="http://schemas.microsoft.com/office/powerpoint/2010/main" val="3716814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806903-9FB2-43D9-BBF1-F501AA96420C}"/>
              </a:ext>
            </a:extLst>
          </p:cNvPr>
          <p:cNvSpPr>
            <a:spLocks noGrp="1"/>
          </p:cNvSpPr>
          <p:nvPr>
            <p:ph type="title"/>
          </p:nvPr>
        </p:nvSpPr>
        <p:spPr/>
        <p:txBody>
          <a:bodyPr/>
          <a:lstStyle/>
          <a:p>
            <a:pPr algn="ctr"/>
            <a:r>
              <a:rPr lang="fr-FR" dirty="0">
                <a:latin typeface="Adobe Garamond Pro" panose="02020502060506020403" pitchFamily="18" charset="0"/>
              </a:rPr>
              <a:t>IX - Sélection sur attributs($)</a:t>
            </a:r>
            <a:endParaRPr lang="fr-FR" dirty="0"/>
          </a:p>
        </p:txBody>
      </p:sp>
      <p:pic>
        <p:nvPicPr>
          <p:cNvPr id="9" name="Espace réservé du contenu 8">
            <a:extLst>
              <a:ext uri="{FF2B5EF4-FFF2-40B4-BE49-F238E27FC236}">
                <a16:creationId xmlns:a16="http://schemas.microsoft.com/office/drawing/2014/main" id="{C3931091-DB6E-4CFE-BC38-749499A9BC64}"/>
              </a:ext>
            </a:extLst>
          </p:cNvPr>
          <p:cNvPicPr>
            <a:picLocks noGrp="1" noChangeAspect="1"/>
          </p:cNvPicPr>
          <p:nvPr>
            <p:ph idx="1"/>
          </p:nvPr>
        </p:nvPicPr>
        <p:blipFill>
          <a:blip r:embed="rId2"/>
          <a:stretch>
            <a:fillRect/>
          </a:stretch>
        </p:blipFill>
        <p:spPr>
          <a:xfrm>
            <a:off x="1066800" y="3441452"/>
            <a:ext cx="10058400" cy="1256209"/>
          </a:xfrm>
        </p:spPr>
      </p:pic>
    </p:spTree>
    <p:extLst>
      <p:ext uri="{BB962C8B-B14F-4D97-AF65-F5344CB8AC3E}">
        <p14:creationId xmlns:p14="http://schemas.microsoft.com/office/powerpoint/2010/main" val="3768606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9470ED-5B97-4B11-8141-DF15DA36EDC0}"/>
              </a:ext>
            </a:extLst>
          </p:cNvPr>
          <p:cNvSpPr>
            <a:spLocks noGrp="1"/>
          </p:cNvSpPr>
          <p:nvPr>
            <p:ph type="title"/>
          </p:nvPr>
        </p:nvSpPr>
        <p:spPr/>
        <p:txBody>
          <a:bodyPr>
            <a:normAutofit fontScale="90000"/>
          </a:bodyPr>
          <a:lstStyle/>
          <a:p>
            <a:pPr algn="ctr"/>
            <a:r>
              <a:rPr lang="fr-FR" dirty="0">
                <a:latin typeface="Adobe Garamond Pro" panose="02020502060506020403" pitchFamily="18" charset="0"/>
              </a:rPr>
              <a:t>X - Principe de contexte</a:t>
            </a:r>
            <a:br>
              <a:rPr lang="fr-FR" dirty="0">
                <a:latin typeface="Adobe Garamond Pro" panose="02020502060506020403" pitchFamily="18" charset="0"/>
              </a:rPr>
            </a:br>
            <a:endParaRPr lang="fr-FR" dirty="0"/>
          </a:p>
        </p:txBody>
      </p:sp>
      <p:sp>
        <p:nvSpPr>
          <p:cNvPr id="3" name="Espace réservé du contenu 2">
            <a:extLst>
              <a:ext uri="{FF2B5EF4-FFF2-40B4-BE49-F238E27FC236}">
                <a16:creationId xmlns:a16="http://schemas.microsoft.com/office/drawing/2014/main" id="{963EA838-57D8-43F4-B7CA-7A7E0A1E7D3A}"/>
              </a:ext>
            </a:extLst>
          </p:cNvPr>
          <p:cNvSpPr>
            <a:spLocks noGrp="1"/>
          </p:cNvSpPr>
          <p:nvPr>
            <p:ph idx="1"/>
          </p:nvPr>
        </p:nvSpPr>
        <p:spPr/>
        <p:txBody>
          <a:bodyPr>
            <a:normAutofit fontScale="77500" lnSpcReduction="20000"/>
          </a:bodyPr>
          <a:lstStyle/>
          <a:p>
            <a:endParaRPr lang="fr-FR" dirty="0"/>
          </a:p>
          <a:p>
            <a:pPr marL="0" indent="0">
              <a:buNone/>
            </a:pPr>
            <a:r>
              <a:rPr lang="fr-FR" dirty="0"/>
              <a:t>Evidemment, viendra le moment où vous aurez besoin des éléments que j'ai cité comme peu performants. Vous ne</a:t>
            </a:r>
          </a:p>
          <a:p>
            <a:pPr marL="0" indent="0">
              <a:buNone/>
            </a:pPr>
            <a:r>
              <a:rPr lang="fr-FR" dirty="0"/>
              <a:t>devez pas vous les interdire mais les utiliser avec discernements. Cependant, pour aider un peu le navigateur dans</a:t>
            </a:r>
          </a:p>
          <a:p>
            <a:pPr marL="0" indent="0">
              <a:buNone/>
            </a:pPr>
            <a:r>
              <a:rPr lang="fr-FR" dirty="0"/>
              <a:t>ces recherches, il y a souvent moyen de préciser un peu la zone de recherche plutôt que de lui faire fouiller tout</a:t>
            </a:r>
          </a:p>
          <a:p>
            <a:pPr marL="0" indent="0">
              <a:buNone/>
            </a:pPr>
            <a:r>
              <a:rPr lang="fr-FR" dirty="0"/>
              <a:t>le DOM. </a:t>
            </a:r>
          </a:p>
          <a:p>
            <a:pPr marL="0" indent="0">
              <a:buNone/>
            </a:pPr>
            <a:r>
              <a:rPr lang="fr-FR" dirty="0"/>
              <a:t>Ainsi:</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r>
              <a:rPr lang="fr-FR" dirty="0"/>
              <a:t>Retourne tous les éléments &lt;input&gt; compris dans l'élément ayant pour id "</a:t>
            </a:r>
            <a:r>
              <a:rPr lang="fr-FR" dirty="0" err="1"/>
              <a:t>sideBar</a:t>
            </a:r>
            <a:r>
              <a:rPr lang="fr-FR" dirty="0"/>
              <a:t>". Ce qui réduit certainement</a:t>
            </a:r>
          </a:p>
          <a:p>
            <a:pPr marL="0" indent="0">
              <a:buNone/>
            </a:pPr>
            <a:r>
              <a:rPr lang="fr-FR" dirty="0"/>
              <a:t>considérablement le champ de recherches et donc la vitesse d'exécution. Il existe de nombreuses façons d'utiliser</a:t>
            </a:r>
          </a:p>
          <a:p>
            <a:pPr marL="0" indent="0">
              <a:buNone/>
            </a:pPr>
            <a:r>
              <a:rPr lang="fr-FR" dirty="0"/>
              <a:t>le contexte, toutes moins performantes, les voici :</a:t>
            </a:r>
          </a:p>
          <a:p>
            <a:endParaRPr lang="fr-FR" dirty="0"/>
          </a:p>
        </p:txBody>
      </p:sp>
      <p:pic>
        <p:nvPicPr>
          <p:cNvPr id="5" name="Image 4">
            <a:extLst>
              <a:ext uri="{FF2B5EF4-FFF2-40B4-BE49-F238E27FC236}">
                <a16:creationId xmlns:a16="http://schemas.microsoft.com/office/drawing/2014/main" id="{D6C6D109-4089-47AF-8455-2797513C9BAC}"/>
              </a:ext>
            </a:extLst>
          </p:cNvPr>
          <p:cNvPicPr>
            <a:picLocks noChangeAspect="1"/>
          </p:cNvPicPr>
          <p:nvPr/>
        </p:nvPicPr>
        <p:blipFill>
          <a:blip r:embed="rId2"/>
          <a:stretch>
            <a:fillRect/>
          </a:stretch>
        </p:blipFill>
        <p:spPr>
          <a:xfrm>
            <a:off x="1183182" y="4065245"/>
            <a:ext cx="7373379" cy="885949"/>
          </a:xfrm>
          <a:prstGeom prst="rect">
            <a:avLst/>
          </a:prstGeom>
        </p:spPr>
      </p:pic>
    </p:spTree>
    <p:extLst>
      <p:ext uri="{BB962C8B-B14F-4D97-AF65-F5344CB8AC3E}">
        <p14:creationId xmlns:p14="http://schemas.microsoft.com/office/powerpoint/2010/main" val="405849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0A2C0F-03BE-448B-A251-2071B779B157}"/>
              </a:ext>
            </a:extLst>
          </p:cNvPr>
          <p:cNvSpPr>
            <a:spLocks noGrp="1"/>
          </p:cNvSpPr>
          <p:nvPr>
            <p:ph type="title"/>
          </p:nvPr>
        </p:nvSpPr>
        <p:spPr/>
        <p:txBody>
          <a:bodyPr/>
          <a:lstStyle/>
          <a:p>
            <a:pPr algn="ctr"/>
            <a:r>
              <a:rPr lang="fr-FR" dirty="0">
                <a:latin typeface="Adobe Garamond Pro" panose="02020502060506020403" pitchFamily="18" charset="0"/>
              </a:rPr>
              <a:t>X - Principe de contexte($)</a:t>
            </a:r>
            <a:endParaRPr lang="fr-FR" dirty="0"/>
          </a:p>
        </p:txBody>
      </p:sp>
      <p:pic>
        <p:nvPicPr>
          <p:cNvPr id="5" name="Espace réservé du contenu 4">
            <a:extLst>
              <a:ext uri="{FF2B5EF4-FFF2-40B4-BE49-F238E27FC236}">
                <a16:creationId xmlns:a16="http://schemas.microsoft.com/office/drawing/2014/main" id="{DEF07055-942D-4AEB-A156-B26BEA2CD8FA}"/>
              </a:ext>
            </a:extLst>
          </p:cNvPr>
          <p:cNvPicPr>
            <a:picLocks noGrp="1" noChangeAspect="1"/>
          </p:cNvPicPr>
          <p:nvPr>
            <p:ph idx="1"/>
          </p:nvPr>
        </p:nvPicPr>
        <p:blipFill>
          <a:blip r:embed="rId2"/>
          <a:stretch>
            <a:fillRect/>
          </a:stretch>
        </p:blipFill>
        <p:spPr>
          <a:xfrm>
            <a:off x="2147336" y="2559633"/>
            <a:ext cx="7897327" cy="3019846"/>
          </a:xfrm>
        </p:spPr>
      </p:pic>
    </p:spTree>
    <p:extLst>
      <p:ext uri="{BB962C8B-B14F-4D97-AF65-F5344CB8AC3E}">
        <p14:creationId xmlns:p14="http://schemas.microsoft.com/office/powerpoint/2010/main" val="931953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5ACB96-4074-4378-B5C4-33EEEBED6A5C}"/>
              </a:ext>
            </a:extLst>
          </p:cNvPr>
          <p:cNvSpPr>
            <a:spLocks noGrp="1"/>
          </p:cNvSpPr>
          <p:nvPr>
            <p:ph type="title"/>
          </p:nvPr>
        </p:nvSpPr>
        <p:spPr/>
        <p:txBody>
          <a:bodyPr/>
          <a:lstStyle/>
          <a:p>
            <a:pPr algn="ctr"/>
            <a:r>
              <a:rPr lang="fr-FR" dirty="0"/>
              <a:t>Histoire</a:t>
            </a:r>
          </a:p>
        </p:txBody>
      </p:sp>
      <p:sp>
        <p:nvSpPr>
          <p:cNvPr id="3" name="Espace réservé du contenu 2">
            <a:extLst>
              <a:ext uri="{FF2B5EF4-FFF2-40B4-BE49-F238E27FC236}">
                <a16:creationId xmlns:a16="http://schemas.microsoft.com/office/drawing/2014/main" id="{58E97683-449F-4588-90C1-B752D8B4BC93}"/>
              </a:ext>
            </a:extLst>
          </p:cNvPr>
          <p:cNvSpPr>
            <a:spLocks noGrp="1"/>
          </p:cNvSpPr>
          <p:nvPr>
            <p:ph idx="1"/>
          </p:nvPr>
        </p:nvSpPr>
        <p:spPr/>
        <p:txBody>
          <a:bodyPr>
            <a:normAutofit fontScale="92500" lnSpcReduction="10000"/>
          </a:bodyPr>
          <a:lstStyle/>
          <a:p>
            <a:pPr marL="0" indent="0">
              <a:buNone/>
            </a:pPr>
            <a:r>
              <a:rPr lang="fr-FR" b="1" dirty="0"/>
              <a:t>jQuery</a:t>
            </a:r>
            <a:r>
              <a:rPr lang="fr-FR" dirty="0"/>
              <a:t> est une bibliothèque </a:t>
            </a:r>
            <a:r>
              <a:rPr lang="fr-FR" b="1" dirty="0"/>
              <a:t>JavaScript</a:t>
            </a:r>
            <a:r>
              <a:rPr lang="fr-FR" dirty="0"/>
              <a:t> open-source inventée par John Resig en 2006. Insérer du JavaScript pur (le langage de programmation) dans vos projets web peut changer le comportement de vos pages. Ce langage vient compléter le HTML et le CSS de votre site, qui déterminent le contenu et l'apparence de votre page, en y ajoutant une couche d'interactivité.</a:t>
            </a:r>
          </a:p>
          <a:p>
            <a:pPr marL="0" indent="0">
              <a:buNone/>
            </a:pPr>
            <a:endParaRPr lang="fr-FR" dirty="0"/>
          </a:p>
          <a:p>
            <a:pPr marL="0" indent="0">
              <a:buNone/>
            </a:pPr>
            <a:r>
              <a:rPr lang="fr-FR" b="1" dirty="0"/>
              <a:t>John Resig</a:t>
            </a:r>
            <a:r>
              <a:rPr lang="fr-FR" dirty="0"/>
              <a:t> est un développeur né le 8 mai 1984. Il est actuellement employé par la </a:t>
            </a:r>
            <a:r>
              <a:rPr lang="fr-FR" b="1" dirty="0"/>
              <a:t>Khan Academy</a:t>
            </a:r>
            <a:r>
              <a:rPr lang="fr-FR" dirty="0"/>
              <a:t> en tant que responsable du développement JavaScript. Il est notamment connu pour être à l'origine du </a:t>
            </a:r>
            <a:r>
              <a:rPr lang="fr-FR" b="1" dirty="0"/>
              <a:t>projet jQuery</a:t>
            </a:r>
            <a:r>
              <a:rPr lang="fr-FR" dirty="0"/>
              <a:t> qui est une bibliothèque JavaScript, dont le but est de simplifier des commandes communes de JavaScript. Il a aussi créé la bibliothèque de test </a:t>
            </a:r>
            <a:r>
              <a:rPr lang="fr-FR" b="1" dirty="0"/>
              <a:t>QUnit</a:t>
            </a:r>
            <a:r>
              <a:rPr lang="fr-FR" dirty="0"/>
              <a:t> et la bibliothèque </a:t>
            </a:r>
            <a:r>
              <a:rPr lang="fr-FR" b="1" dirty="0"/>
              <a:t>Processing.js</a:t>
            </a:r>
            <a:r>
              <a:rPr lang="fr-FR" dirty="0"/>
              <a:t>, un portage de </a:t>
            </a:r>
            <a:r>
              <a:rPr lang="fr-FR" b="1" dirty="0"/>
              <a:t>Processing en Javascript</a:t>
            </a:r>
            <a:r>
              <a:rPr lang="fr-FR" dirty="0"/>
              <a:t>.</a:t>
            </a:r>
          </a:p>
          <a:p>
            <a:pPr marL="0" indent="0">
              <a:buNone/>
            </a:pPr>
            <a:r>
              <a:rPr lang="fr-FR" dirty="0"/>
              <a:t>Auteur des livres</a:t>
            </a:r>
          </a:p>
          <a:p>
            <a:r>
              <a:rPr lang="fr-FR" dirty="0"/>
              <a:t> </a:t>
            </a:r>
            <a:r>
              <a:rPr lang="fr-FR" i="1" dirty="0"/>
              <a:t>Pro JavaScript Technique</a:t>
            </a:r>
            <a:r>
              <a:rPr lang="fr-FR" dirty="0"/>
              <a:t> </a:t>
            </a:r>
          </a:p>
          <a:p>
            <a:r>
              <a:rPr lang="fr-FR" i="1" dirty="0"/>
              <a:t>Secrets of the JavaScript Ninja</a:t>
            </a:r>
            <a:r>
              <a:rPr lang="fr-FR" dirty="0"/>
              <a:t>.</a:t>
            </a:r>
          </a:p>
          <a:p>
            <a:endParaRPr lang="fr-FR" dirty="0"/>
          </a:p>
        </p:txBody>
      </p:sp>
    </p:spTree>
    <p:extLst>
      <p:ext uri="{BB962C8B-B14F-4D97-AF65-F5344CB8AC3E}">
        <p14:creationId xmlns:p14="http://schemas.microsoft.com/office/powerpoint/2010/main" val="2500687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F51E58-B341-4497-9DAD-F77BA76EC26E}"/>
              </a:ext>
            </a:extLst>
          </p:cNvPr>
          <p:cNvSpPr>
            <a:spLocks noGrp="1"/>
          </p:cNvSpPr>
          <p:nvPr>
            <p:ph type="title"/>
          </p:nvPr>
        </p:nvSpPr>
        <p:spPr/>
        <p:txBody>
          <a:bodyPr/>
          <a:lstStyle/>
          <a:p>
            <a:r>
              <a:rPr lang="fr-FR" b="1" u="sng" dirty="0"/>
              <a:t>Sommaire</a:t>
            </a:r>
          </a:p>
        </p:txBody>
      </p:sp>
      <p:sp>
        <p:nvSpPr>
          <p:cNvPr id="3" name="Espace réservé du contenu 2">
            <a:extLst>
              <a:ext uri="{FF2B5EF4-FFF2-40B4-BE49-F238E27FC236}">
                <a16:creationId xmlns:a16="http://schemas.microsoft.com/office/drawing/2014/main" id="{FD0686C2-BFCB-41FC-B641-8C2CA5B72499}"/>
              </a:ext>
            </a:extLst>
          </p:cNvPr>
          <p:cNvSpPr>
            <a:spLocks noGrp="1"/>
          </p:cNvSpPr>
          <p:nvPr>
            <p:ph idx="1"/>
          </p:nvPr>
        </p:nvSpPr>
        <p:spPr>
          <a:xfrm>
            <a:off x="1066800" y="2103120"/>
            <a:ext cx="10058400" cy="4370416"/>
          </a:xfrm>
        </p:spPr>
        <p:txBody>
          <a:bodyPr>
            <a:normAutofit lnSpcReduction="10000"/>
          </a:bodyPr>
          <a:lstStyle/>
          <a:p>
            <a:r>
              <a:rPr lang="fr-FR" dirty="0">
                <a:latin typeface="Adobe Garamond Pro" panose="02020502060506020403" pitchFamily="18" charset="0"/>
              </a:rPr>
              <a:t>Histoire</a:t>
            </a:r>
          </a:p>
          <a:p>
            <a:r>
              <a:rPr lang="fr-FR" dirty="0">
                <a:latin typeface="Adobe Garamond Pro" panose="02020502060506020403" pitchFamily="18" charset="0"/>
              </a:rPr>
              <a:t>0 - Intro</a:t>
            </a:r>
          </a:p>
          <a:p>
            <a:r>
              <a:rPr lang="fr-FR" dirty="0">
                <a:latin typeface="Adobe Garamond Pro" panose="02020502060506020403" pitchFamily="18" charset="0"/>
              </a:rPr>
              <a:t>I - Evènement document.ready		</a:t>
            </a:r>
          </a:p>
          <a:p>
            <a:r>
              <a:rPr lang="fr-FR" dirty="0">
                <a:latin typeface="Adobe Garamond Pro" panose="02020502060506020403" pitchFamily="18" charset="0"/>
              </a:rPr>
              <a:t>II - Différence entre $() et jQuery()</a:t>
            </a:r>
          </a:p>
          <a:p>
            <a:r>
              <a:rPr lang="fr-FR" dirty="0">
                <a:latin typeface="Adobe Garamond Pro" panose="02020502060506020403" pitchFamily="18" charset="0"/>
              </a:rPr>
              <a:t>III - Chaînage des appels</a:t>
            </a:r>
          </a:p>
          <a:p>
            <a:r>
              <a:rPr lang="fr-FR" dirty="0">
                <a:latin typeface="Adobe Garamond Pro" panose="02020502060506020403" pitchFamily="18" charset="0"/>
              </a:rPr>
              <a:t>IV - Les sélecteurs CSS</a:t>
            </a:r>
          </a:p>
          <a:p>
            <a:r>
              <a:rPr lang="fr-FR" dirty="0">
                <a:latin typeface="Adobe Garamond Pro" panose="02020502060506020403" pitchFamily="18" charset="0"/>
              </a:rPr>
              <a:t>V - Qu'est-ce qu'un sélecteur CSS</a:t>
            </a:r>
          </a:p>
          <a:p>
            <a:r>
              <a:rPr lang="fr-FR" dirty="0">
                <a:latin typeface="Adobe Garamond Pro" panose="02020502060506020403" pitchFamily="18" charset="0"/>
              </a:rPr>
              <a:t>VI - Liste des sélecteurs </a:t>
            </a:r>
          </a:p>
          <a:p>
            <a:r>
              <a:rPr lang="fr-FR" dirty="0">
                <a:latin typeface="Adobe Garamond Pro" panose="02020502060506020403" pitchFamily="18" charset="0"/>
              </a:rPr>
              <a:t>VII - Sélection de classe</a:t>
            </a:r>
          </a:p>
          <a:p>
            <a:r>
              <a:rPr lang="fr-FR" dirty="0">
                <a:latin typeface="Adobe Garamond Pro" panose="02020502060506020403" pitchFamily="18" charset="0"/>
              </a:rPr>
              <a:t>VIII -  Pseudo-sélecteurs</a:t>
            </a:r>
          </a:p>
          <a:p>
            <a:r>
              <a:rPr lang="fr-FR" dirty="0">
                <a:latin typeface="Adobe Garamond Pro" panose="02020502060506020403" pitchFamily="18" charset="0"/>
              </a:rPr>
              <a:t>IX - Sélection sur attributs</a:t>
            </a:r>
          </a:p>
          <a:p>
            <a:r>
              <a:rPr lang="fr-FR" dirty="0">
                <a:latin typeface="Adobe Garamond Pro" panose="02020502060506020403" pitchFamily="18" charset="0"/>
              </a:rPr>
              <a:t>X - Principe de contexte</a:t>
            </a:r>
          </a:p>
        </p:txBody>
      </p:sp>
    </p:spTree>
    <p:extLst>
      <p:ext uri="{BB962C8B-B14F-4D97-AF65-F5344CB8AC3E}">
        <p14:creationId xmlns:p14="http://schemas.microsoft.com/office/powerpoint/2010/main" val="667824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690CFC-CC58-4CE1-BC5F-A8E564A1A06A}"/>
              </a:ext>
            </a:extLst>
          </p:cNvPr>
          <p:cNvSpPr>
            <a:spLocks noGrp="1"/>
          </p:cNvSpPr>
          <p:nvPr>
            <p:ph type="title"/>
          </p:nvPr>
        </p:nvSpPr>
        <p:spPr/>
        <p:txBody>
          <a:bodyPr/>
          <a:lstStyle/>
          <a:p>
            <a:pPr algn="ctr"/>
            <a:r>
              <a:rPr lang="fr-FR" dirty="0"/>
              <a:t>Intro</a:t>
            </a:r>
          </a:p>
        </p:txBody>
      </p:sp>
      <p:sp>
        <p:nvSpPr>
          <p:cNvPr id="3" name="Espace réservé du contenu 2">
            <a:extLst>
              <a:ext uri="{FF2B5EF4-FFF2-40B4-BE49-F238E27FC236}">
                <a16:creationId xmlns:a16="http://schemas.microsoft.com/office/drawing/2014/main" id="{3F88C3C5-60AF-48BB-8366-2A655640281D}"/>
              </a:ext>
            </a:extLst>
          </p:cNvPr>
          <p:cNvSpPr>
            <a:spLocks noGrp="1"/>
          </p:cNvSpPr>
          <p:nvPr>
            <p:ph idx="1"/>
          </p:nvPr>
        </p:nvSpPr>
        <p:spPr/>
        <p:txBody>
          <a:bodyPr>
            <a:normAutofit lnSpcReduction="10000"/>
          </a:bodyPr>
          <a:lstStyle/>
          <a:p>
            <a:pPr marL="0" indent="0">
              <a:buNone/>
            </a:pPr>
            <a:r>
              <a:rPr lang="fr-FR" dirty="0">
                <a:latin typeface="+mj-lt"/>
                <a:cs typeface="Arial" panose="020B0604020202020204" pitchFamily="34" charset="0"/>
              </a:rPr>
              <a:t>Vous allez avoir dans votre site deux ressources JavaScript, l'appel à jQuery et un fichier qui contiendra tout votre code.</a:t>
            </a:r>
          </a:p>
          <a:p>
            <a:pPr marL="0" indent="0">
              <a:buNone/>
            </a:pPr>
            <a:r>
              <a:rPr lang="fr-FR" dirty="0">
                <a:latin typeface="+mj-lt"/>
                <a:cs typeface="Arial" panose="020B0604020202020204" pitchFamily="34" charset="0"/>
              </a:rPr>
              <a:t>Au possible, il vaut mieux éviter le code dit "inline", c'est à dire inclus au beau milieu de votre HTML. </a:t>
            </a:r>
          </a:p>
          <a:p>
            <a:pPr marL="0" indent="0">
              <a:buNone/>
            </a:pPr>
            <a:r>
              <a:rPr lang="fr-FR" dirty="0">
                <a:latin typeface="+mj-lt"/>
                <a:cs typeface="Arial" panose="020B0604020202020204" pitchFamily="34" charset="0"/>
              </a:rPr>
              <a:t>Le développement en couches s'applique aussi au web et pas uniquement côté serveur. Gardez bien en tête ce découpage, un peu simpliste mais offrant une base de départ pour structurer votre pensée :</a:t>
            </a:r>
          </a:p>
          <a:p>
            <a:pPr marL="0" indent="0">
              <a:buNone/>
            </a:pPr>
            <a:r>
              <a:rPr lang="fr-FR" dirty="0">
                <a:latin typeface="+mj-lt"/>
                <a:cs typeface="Arial" panose="020B0604020202020204" pitchFamily="34" charset="0"/>
              </a:rPr>
              <a:t>• HTML : description de la structure et contenu du site</a:t>
            </a:r>
          </a:p>
          <a:p>
            <a:pPr marL="0" indent="0">
              <a:buNone/>
            </a:pPr>
            <a:r>
              <a:rPr lang="fr-FR" dirty="0">
                <a:latin typeface="+mj-lt"/>
                <a:cs typeface="Arial" panose="020B0604020202020204" pitchFamily="34" charset="0"/>
              </a:rPr>
              <a:t>• JavaScript : implémentation des comportements du site</a:t>
            </a:r>
          </a:p>
          <a:p>
            <a:pPr marL="0" indent="0">
              <a:buNone/>
            </a:pPr>
            <a:r>
              <a:rPr lang="fr-FR" dirty="0">
                <a:latin typeface="+mj-lt"/>
                <a:cs typeface="Arial" panose="020B0604020202020204" pitchFamily="34" charset="0"/>
              </a:rPr>
              <a:t>• CSS : description de l'apparence du site</a:t>
            </a:r>
          </a:p>
          <a:p>
            <a:pPr marL="0" indent="0">
              <a:buNone/>
            </a:pPr>
            <a:r>
              <a:rPr lang="fr-FR" dirty="0">
                <a:latin typeface="+mj-lt"/>
                <a:cs typeface="Arial" panose="020B0604020202020204" pitchFamily="34" charset="0"/>
              </a:rPr>
              <a:t>Nous aurons donc cette architecture de projet : + monProjet - index.html - core.js - style.css Avec pour contenu :</a:t>
            </a:r>
          </a:p>
        </p:txBody>
      </p:sp>
    </p:spTree>
    <p:extLst>
      <p:ext uri="{BB962C8B-B14F-4D97-AF65-F5344CB8AC3E}">
        <p14:creationId xmlns:p14="http://schemas.microsoft.com/office/powerpoint/2010/main" val="3614238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3F30E4-0C7C-4C8F-B91A-FDAF1A8910D7}"/>
              </a:ext>
            </a:extLst>
          </p:cNvPr>
          <p:cNvSpPr>
            <a:spLocks noGrp="1"/>
          </p:cNvSpPr>
          <p:nvPr>
            <p:ph type="title"/>
          </p:nvPr>
        </p:nvSpPr>
        <p:spPr/>
        <p:txBody>
          <a:bodyPr>
            <a:normAutofit fontScale="90000"/>
          </a:bodyPr>
          <a:lstStyle/>
          <a:p>
            <a:pPr algn="ctr"/>
            <a:r>
              <a:rPr lang="fr-FR" dirty="0">
                <a:latin typeface="Adobe Garamond Pro" panose="02020502060506020403" pitchFamily="18" charset="0"/>
              </a:rPr>
              <a:t>I - Evènement document.ready		</a:t>
            </a:r>
            <a:br>
              <a:rPr lang="fr-FR" dirty="0">
                <a:latin typeface="Adobe Garamond Pro" panose="02020502060506020403" pitchFamily="18" charset="0"/>
              </a:rPr>
            </a:br>
            <a:endParaRPr lang="fr-FR" dirty="0"/>
          </a:p>
        </p:txBody>
      </p:sp>
      <p:sp>
        <p:nvSpPr>
          <p:cNvPr id="3" name="Espace réservé du contenu 2">
            <a:extLst>
              <a:ext uri="{FF2B5EF4-FFF2-40B4-BE49-F238E27FC236}">
                <a16:creationId xmlns:a16="http://schemas.microsoft.com/office/drawing/2014/main" id="{2AC91FEE-EB34-4F63-B5DE-85D49B21573D}"/>
              </a:ext>
            </a:extLst>
          </p:cNvPr>
          <p:cNvSpPr>
            <a:spLocks noGrp="1"/>
          </p:cNvSpPr>
          <p:nvPr>
            <p:ph idx="1"/>
          </p:nvPr>
        </p:nvSpPr>
        <p:spPr>
          <a:xfrm>
            <a:off x="1066800" y="2103119"/>
            <a:ext cx="10058400" cy="4422371"/>
          </a:xfrm>
        </p:spPr>
        <p:txBody>
          <a:bodyPr/>
          <a:lstStyle/>
          <a:p>
            <a:pPr marL="0" indent="0">
              <a:buNone/>
            </a:pPr>
            <a:r>
              <a:rPr lang="fr-FR" dirty="0"/>
              <a:t>Il faut comprendre que jQuery a notamment pour rôle de faciliter le développement d'applications web interactives.</a:t>
            </a:r>
          </a:p>
          <a:p>
            <a:pPr marL="0" indent="0">
              <a:buNone/>
            </a:pPr>
            <a:r>
              <a:rPr lang="fr-FR" dirty="0"/>
              <a:t>Et donc pour cela, le gestionnaire d'évènements est un élément clé.</a:t>
            </a:r>
          </a:p>
          <a:p>
            <a:pPr marL="0" indent="0">
              <a:buNone/>
            </a:pPr>
            <a:r>
              <a:rPr lang="fr-FR" dirty="0"/>
              <a:t>L'évènement le plus important est celui vu précédemment. Il a un rôle simple : signaler et déclencher des actions</a:t>
            </a:r>
          </a:p>
          <a:p>
            <a:pPr marL="0" indent="0">
              <a:buNone/>
            </a:pPr>
            <a:r>
              <a:rPr lang="fr-FR" dirty="0"/>
              <a:t>que vous aurez pu définir dès que le DOM est prêt. C'est à dire que tous les fichiers sont chargés et donc que votre</a:t>
            </a:r>
          </a:p>
          <a:p>
            <a:pPr marL="0" indent="0">
              <a:buNone/>
            </a:pPr>
            <a:r>
              <a:rPr lang="fr-FR" dirty="0"/>
              <a:t>script peut s'exécuter dans les meilleures conditions possibles. Nous verrons dans un autre chapitre les événements</a:t>
            </a:r>
          </a:p>
          <a:p>
            <a:pPr marL="0" indent="0">
              <a:buNone/>
            </a:pPr>
            <a:r>
              <a:rPr lang="fr-FR" dirty="0"/>
              <a:t>que supporte jQuery.</a:t>
            </a:r>
          </a:p>
        </p:txBody>
      </p:sp>
    </p:spTree>
    <p:extLst>
      <p:ext uri="{BB962C8B-B14F-4D97-AF65-F5344CB8AC3E}">
        <p14:creationId xmlns:p14="http://schemas.microsoft.com/office/powerpoint/2010/main" val="2484811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DACBF-6ACE-44B0-ADAD-8B4E679F0317}"/>
              </a:ext>
            </a:extLst>
          </p:cNvPr>
          <p:cNvSpPr>
            <a:spLocks noGrp="1"/>
          </p:cNvSpPr>
          <p:nvPr>
            <p:ph type="title"/>
          </p:nvPr>
        </p:nvSpPr>
        <p:spPr/>
        <p:txBody>
          <a:bodyPr>
            <a:normAutofit fontScale="90000"/>
          </a:bodyPr>
          <a:lstStyle/>
          <a:p>
            <a:pPr algn="ctr"/>
            <a:r>
              <a:rPr lang="fr-FR" dirty="0">
                <a:latin typeface="Adobe Garamond Pro" panose="02020502060506020403" pitchFamily="18" charset="0"/>
              </a:rPr>
              <a:t>I - Evènement document.ready		</a:t>
            </a:r>
            <a:br>
              <a:rPr lang="fr-FR" dirty="0">
                <a:latin typeface="Adobe Garamond Pro" panose="02020502060506020403" pitchFamily="18" charset="0"/>
              </a:rPr>
            </a:br>
            <a:endParaRPr lang="fr-FR" dirty="0"/>
          </a:p>
        </p:txBody>
      </p:sp>
      <p:sp>
        <p:nvSpPr>
          <p:cNvPr id="3" name="Espace réservé du contenu 2">
            <a:extLst>
              <a:ext uri="{FF2B5EF4-FFF2-40B4-BE49-F238E27FC236}">
                <a16:creationId xmlns:a16="http://schemas.microsoft.com/office/drawing/2014/main" id="{E6821E4A-58FA-42CE-B120-3EB11CF45BAA}"/>
              </a:ext>
            </a:extLst>
          </p:cNvPr>
          <p:cNvSpPr>
            <a:spLocks noGrp="1"/>
          </p:cNvSpPr>
          <p:nvPr>
            <p:ph idx="1"/>
          </p:nvPr>
        </p:nvSpPr>
        <p:spPr/>
        <p:txBody>
          <a:bodyPr/>
          <a:lstStyle/>
          <a:p>
            <a:r>
              <a:rPr lang="fr-FR" u="sng" dirty="0" err="1"/>
              <a:t>Exemple_Type</a:t>
            </a:r>
            <a:r>
              <a:rPr lang="fr-FR" u="sng" dirty="0"/>
              <a:t>: </a:t>
            </a:r>
          </a:p>
          <a:p>
            <a:endParaRPr lang="fr-FR" dirty="0"/>
          </a:p>
          <a:p>
            <a:endParaRPr lang="fr-FR" dirty="0"/>
          </a:p>
        </p:txBody>
      </p:sp>
      <p:pic>
        <p:nvPicPr>
          <p:cNvPr id="5" name="Image 4">
            <a:extLst>
              <a:ext uri="{FF2B5EF4-FFF2-40B4-BE49-F238E27FC236}">
                <a16:creationId xmlns:a16="http://schemas.microsoft.com/office/drawing/2014/main" id="{CE4AFDDB-0F61-432D-95FD-9E559E7832D3}"/>
              </a:ext>
            </a:extLst>
          </p:cNvPr>
          <p:cNvPicPr>
            <a:picLocks noChangeAspect="1"/>
          </p:cNvPicPr>
          <p:nvPr/>
        </p:nvPicPr>
        <p:blipFill>
          <a:blip r:embed="rId2"/>
          <a:stretch>
            <a:fillRect/>
          </a:stretch>
        </p:blipFill>
        <p:spPr>
          <a:xfrm>
            <a:off x="2527243" y="2876473"/>
            <a:ext cx="4934639" cy="1105054"/>
          </a:xfrm>
          <a:prstGeom prst="rect">
            <a:avLst/>
          </a:prstGeom>
        </p:spPr>
      </p:pic>
    </p:spTree>
    <p:extLst>
      <p:ext uri="{BB962C8B-B14F-4D97-AF65-F5344CB8AC3E}">
        <p14:creationId xmlns:p14="http://schemas.microsoft.com/office/powerpoint/2010/main" val="2827421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E2AEC6-BE11-472E-AF17-4B63985AFDD8}"/>
              </a:ext>
            </a:extLst>
          </p:cNvPr>
          <p:cNvSpPr>
            <a:spLocks noGrp="1"/>
          </p:cNvSpPr>
          <p:nvPr>
            <p:ph type="title"/>
          </p:nvPr>
        </p:nvSpPr>
        <p:spPr/>
        <p:txBody>
          <a:bodyPr>
            <a:normAutofit fontScale="90000"/>
          </a:bodyPr>
          <a:lstStyle/>
          <a:p>
            <a:pPr algn="ctr"/>
            <a:r>
              <a:rPr lang="fr-FR" dirty="0">
                <a:latin typeface="Adobe Garamond Pro" panose="02020502060506020403" pitchFamily="18" charset="0"/>
              </a:rPr>
              <a:t>II - Différence entre $() et jQuery()</a:t>
            </a:r>
            <a:br>
              <a:rPr lang="fr-FR" dirty="0">
                <a:latin typeface="Adobe Garamond Pro" panose="02020502060506020403" pitchFamily="18" charset="0"/>
              </a:rPr>
            </a:br>
            <a:endParaRPr lang="fr-FR" dirty="0"/>
          </a:p>
        </p:txBody>
      </p:sp>
      <p:sp>
        <p:nvSpPr>
          <p:cNvPr id="3" name="Espace réservé du contenu 2">
            <a:extLst>
              <a:ext uri="{FF2B5EF4-FFF2-40B4-BE49-F238E27FC236}">
                <a16:creationId xmlns:a16="http://schemas.microsoft.com/office/drawing/2014/main" id="{88A48E91-5312-42BB-BF7E-6B003E6F40C5}"/>
              </a:ext>
            </a:extLst>
          </p:cNvPr>
          <p:cNvSpPr>
            <a:spLocks noGrp="1"/>
          </p:cNvSpPr>
          <p:nvPr>
            <p:ph idx="1"/>
          </p:nvPr>
        </p:nvSpPr>
        <p:spPr/>
        <p:txBody>
          <a:bodyPr>
            <a:normAutofit/>
          </a:bodyPr>
          <a:lstStyle/>
          <a:p>
            <a:pPr marL="0" indent="0">
              <a:buNone/>
            </a:pPr>
            <a:r>
              <a:rPr lang="fr-FR" dirty="0"/>
              <a:t>Vous avez certainement croisé de très nombreuses fois l'usage du $ et rarement autre chose.</a:t>
            </a:r>
          </a:p>
          <a:p>
            <a:pPr marL="0" indent="0">
              <a:buNone/>
            </a:pPr>
            <a:r>
              <a:rPr lang="fr-FR" dirty="0"/>
              <a:t>C'est bête comme bonjour. $(document) est rapide et facile à écrire tout en ne gênant pas la lisibilité, par contre, si vous utilisez des framework JavaScript tel que</a:t>
            </a:r>
          </a:p>
          <a:p>
            <a:pPr marL="0" indent="0">
              <a:buNone/>
            </a:pPr>
            <a:r>
              <a:rPr lang="fr-FR" dirty="0"/>
              <a:t> ""Prototype ou Mootools"" (par exemple), vous allez tout droit sur les problèmes d'incompatibilité. </a:t>
            </a:r>
          </a:p>
          <a:p>
            <a:pPr marL="0" indent="0">
              <a:buNone/>
            </a:pPr>
            <a:r>
              <a:rPr lang="fr-FR" dirty="0"/>
              <a:t>Vu que ceux-ci se servent aussi du $. Ceci dit, je vous déconseille généralement d'utiliser deux frameworks en même temps. </a:t>
            </a:r>
          </a:p>
          <a:p>
            <a:pPr marL="0" indent="0">
              <a:buNone/>
            </a:pPr>
            <a:r>
              <a:rPr lang="fr-FR" dirty="0"/>
              <a:t>Non parce qu'il y en a des moins bons, mais parce que globalement ils font la même chose. L'intérêt d’en utiliser deux est donc nul et dangereux.</a:t>
            </a:r>
          </a:p>
        </p:txBody>
      </p:sp>
    </p:spTree>
    <p:extLst>
      <p:ext uri="{BB962C8B-B14F-4D97-AF65-F5344CB8AC3E}">
        <p14:creationId xmlns:p14="http://schemas.microsoft.com/office/powerpoint/2010/main" val="2704881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AB4A17-8B74-401A-AE30-65BD7BE68485}"/>
              </a:ext>
            </a:extLst>
          </p:cNvPr>
          <p:cNvSpPr>
            <a:spLocks noGrp="1"/>
          </p:cNvSpPr>
          <p:nvPr>
            <p:ph type="title"/>
          </p:nvPr>
        </p:nvSpPr>
        <p:spPr/>
        <p:txBody>
          <a:bodyPr>
            <a:normAutofit fontScale="90000"/>
          </a:bodyPr>
          <a:lstStyle/>
          <a:p>
            <a:pPr algn="ctr"/>
            <a:r>
              <a:rPr lang="fr-FR" dirty="0">
                <a:latin typeface="Adobe Garamond Pro" panose="02020502060506020403" pitchFamily="18" charset="0"/>
              </a:rPr>
              <a:t>III - Chaînages des appels</a:t>
            </a:r>
            <a:br>
              <a:rPr lang="fr-FR" dirty="0">
                <a:latin typeface="Adobe Garamond Pro" panose="02020502060506020403" pitchFamily="18" charset="0"/>
              </a:rPr>
            </a:br>
            <a:endParaRPr lang="fr-FR" dirty="0"/>
          </a:p>
        </p:txBody>
      </p:sp>
      <p:sp>
        <p:nvSpPr>
          <p:cNvPr id="3" name="Espace réservé du contenu 2">
            <a:extLst>
              <a:ext uri="{FF2B5EF4-FFF2-40B4-BE49-F238E27FC236}">
                <a16:creationId xmlns:a16="http://schemas.microsoft.com/office/drawing/2014/main" id="{3F42AEE5-CE35-4F1F-9DCA-6DBA93368033}"/>
              </a:ext>
            </a:extLst>
          </p:cNvPr>
          <p:cNvSpPr>
            <a:spLocks noGrp="1"/>
          </p:cNvSpPr>
          <p:nvPr>
            <p:ph idx="1"/>
          </p:nvPr>
        </p:nvSpPr>
        <p:spPr/>
        <p:txBody>
          <a:bodyPr/>
          <a:lstStyle/>
          <a:p>
            <a:r>
              <a:rPr lang="fr-FR" u="sng" dirty="0" err="1"/>
              <a:t>Exemple_Type</a:t>
            </a:r>
            <a:r>
              <a:rPr lang="fr-FR" u="sng" dirty="0"/>
              <a:t>:</a:t>
            </a:r>
          </a:p>
          <a:p>
            <a:endParaRPr lang="fr-FR" dirty="0"/>
          </a:p>
          <a:p>
            <a:endParaRPr lang="fr-FR" dirty="0"/>
          </a:p>
        </p:txBody>
      </p:sp>
      <p:pic>
        <p:nvPicPr>
          <p:cNvPr id="5" name="Image 4">
            <a:extLst>
              <a:ext uri="{FF2B5EF4-FFF2-40B4-BE49-F238E27FC236}">
                <a16:creationId xmlns:a16="http://schemas.microsoft.com/office/drawing/2014/main" id="{F63CD74D-9783-43DA-8A84-D3EC5882DBB5}"/>
              </a:ext>
            </a:extLst>
          </p:cNvPr>
          <p:cNvPicPr>
            <a:picLocks noChangeAspect="1"/>
          </p:cNvPicPr>
          <p:nvPr/>
        </p:nvPicPr>
        <p:blipFill>
          <a:blip r:embed="rId2"/>
          <a:stretch>
            <a:fillRect/>
          </a:stretch>
        </p:blipFill>
        <p:spPr>
          <a:xfrm>
            <a:off x="2854519" y="2718816"/>
            <a:ext cx="5506218" cy="1981477"/>
          </a:xfrm>
          <a:prstGeom prst="rect">
            <a:avLst/>
          </a:prstGeom>
        </p:spPr>
      </p:pic>
    </p:spTree>
    <p:extLst>
      <p:ext uri="{BB962C8B-B14F-4D97-AF65-F5344CB8AC3E}">
        <p14:creationId xmlns:p14="http://schemas.microsoft.com/office/powerpoint/2010/main" val="3045059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258A6B-F56B-4E80-A49E-3B5B8828468B}"/>
              </a:ext>
            </a:extLst>
          </p:cNvPr>
          <p:cNvSpPr>
            <a:spLocks noGrp="1"/>
          </p:cNvSpPr>
          <p:nvPr>
            <p:ph type="title"/>
          </p:nvPr>
        </p:nvSpPr>
        <p:spPr/>
        <p:txBody>
          <a:bodyPr>
            <a:normAutofit fontScale="90000"/>
          </a:bodyPr>
          <a:lstStyle/>
          <a:p>
            <a:pPr algn="ctr"/>
            <a:r>
              <a:rPr lang="fr-FR" dirty="0">
                <a:latin typeface="Adobe Garamond Pro" panose="02020502060506020403" pitchFamily="18" charset="0"/>
              </a:rPr>
              <a:t>IV - Les sélecteurs CSS</a:t>
            </a:r>
            <a:br>
              <a:rPr lang="fr-FR" dirty="0">
                <a:latin typeface="Adobe Garamond Pro" panose="02020502060506020403" pitchFamily="18" charset="0"/>
              </a:rPr>
            </a:br>
            <a:endParaRPr lang="fr-FR" dirty="0"/>
          </a:p>
        </p:txBody>
      </p:sp>
      <p:sp>
        <p:nvSpPr>
          <p:cNvPr id="3" name="Espace réservé du contenu 2">
            <a:extLst>
              <a:ext uri="{FF2B5EF4-FFF2-40B4-BE49-F238E27FC236}">
                <a16:creationId xmlns:a16="http://schemas.microsoft.com/office/drawing/2014/main" id="{DC2683C9-A42C-4D45-B022-9B0173DDE948}"/>
              </a:ext>
            </a:extLst>
          </p:cNvPr>
          <p:cNvSpPr>
            <a:spLocks noGrp="1"/>
          </p:cNvSpPr>
          <p:nvPr>
            <p:ph idx="1"/>
          </p:nvPr>
        </p:nvSpPr>
        <p:spPr/>
        <p:txBody>
          <a:bodyPr>
            <a:normAutofit fontScale="92500" lnSpcReduction="20000"/>
          </a:bodyPr>
          <a:lstStyle/>
          <a:p>
            <a:pPr marL="0" indent="0">
              <a:buNone/>
            </a:pPr>
            <a:r>
              <a:rPr lang="fr-FR" dirty="0"/>
              <a:t>Comme nombreux de ses concurrents, jQuery vous aide notamment à manipuler le DOM et quoi de mieux que le système des sélecteurs CSS pour ça. </a:t>
            </a:r>
          </a:p>
          <a:p>
            <a:pPr marL="0" indent="0">
              <a:buNone/>
            </a:pPr>
            <a:endParaRPr lang="fr-FR" dirty="0"/>
          </a:p>
          <a:p>
            <a:pPr marL="0" indent="0">
              <a:buNone/>
            </a:pPr>
            <a:r>
              <a:rPr lang="fr-FR" b="1" u="sng" dirty="0"/>
              <a:t>Qu'est-ce qu'un sélecteur CSS</a:t>
            </a:r>
            <a:r>
              <a:rPr lang="fr-FR" u="sng" dirty="0"/>
              <a:t>:</a:t>
            </a:r>
          </a:p>
          <a:p>
            <a:pPr marL="0" indent="0">
              <a:buNone/>
            </a:pPr>
            <a:r>
              <a:rPr lang="fr-FR" dirty="0"/>
              <a:t>Un sélecteur est une chaîne de caractère, également appellée "motif", qui permet de définir un ou plusieurs éléments dans votre DOM. </a:t>
            </a:r>
          </a:p>
          <a:p>
            <a:pPr marL="0" indent="0">
              <a:buNone/>
            </a:pPr>
            <a:r>
              <a:rPr lang="fr-FR" dirty="0"/>
              <a:t>Il existe des sélecteurs pour à peu près tout. Et si quand bien même il vous manque quelques</a:t>
            </a:r>
          </a:p>
          <a:p>
            <a:pPr marL="0" indent="0">
              <a:buNone/>
            </a:pPr>
            <a:r>
              <a:rPr lang="fr-FR" dirty="0"/>
              <a:t>expressions pour faire ce que vous voulez, jQuery complète suffisamment bien le panel pour que vous ayez tous les outils sous le coude.</a:t>
            </a:r>
          </a:p>
          <a:p>
            <a:pPr marL="0" indent="0">
              <a:buNone/>
            </a:pPr>
            <a:endParaRPr lang="fr-FR" dirty="0"/>
          </a:p>
          <a:p>
            <a:pPr marL="0" indent="0" algn="ctr">
              <a:buNone/>
            </a:pPr>
            <a:r>
              <a:rPr lang="fr-FR" b="1" u="sng" dirty="0">
                <a:effectLst>
                  <a:outerShdw blurRad="38100" dist="38100" dir="2700000" algn="tl">
                    <a:srgbClr val="000000">
                      <a:alpha val="43137"/>
                    </a:srgbClr>
                  </a:outerShdw>
                </a:effectLst>
              </a:rPr>
              <a:t>WARNING:</a:t>
            </a:r>
          </a:p>
          <a:p>
            <a:pPr marL="0" indent="0" algn="ctr">
              <a:buNone/>
            </a:pPr>
            <a:r>
              <a:rPr lang="fr-FR" b="1" dirty="0"/>
              <a:t>Attention, tous les sélecteurs ont certes la même fiabilité mais pas forcément</a:t>
            </a:r>
          </a:p>
          <a:p>
            <a:pPr marL="0" indent="0" algn="ctr">
              <a:buNone/>
            </a:pPr>
            <a:r>
              <a:rPr lang="fr-FR" b="1" dirty="0"/>
              <a:t>les capacités côté performances.</a:t>
            </a:r>
          </a:p>
          <a:p>
            <a:pPr marL="0" indent="0">
              <a:buNone/>
            </a:pPr>
            <a:endParaRPr lang="fr-FR" dirty="0"/>
          </a:p>
        </p:txBody>
      </p:sp>
    </p:spTree>
    <p:extLst>
      <p:ext uri="{BB962C8B-B14F-4D97-AF65-F5344CB8AC3E}">
        <p14:creationId xmlns:p14="http://schemas.microsoft.com/office/powerpoint/2010/main" val="34638490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docProps/app.xml><?xml version="1.0" encoding="utf-8"?>
<Properties xmlns="http://schemas.openxmlformats.org/officeDocument/2006/extended-properties" xmlns:vt="http://schemas.openxmlformats.org/officeDocument/2006/docPropsVTypes">
  <Template>TM03457510[[fn=Savon]]</Template>
  <TotalTime>173</TotalTime>
  <Words>982</Words>
  <Application>Microsoft Office PowerPoint</Application>
  <PresentationFormat>Grand écran</PresentationFormat>
  <Paragraphs>106</Paragraphs>
  <Slides>16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Adobe Garamond Pro</vt:lpstr>
      <vt:lpstr>Arial</vt:lpstr>
      <vt:lpstr>Century Gothic</vt:lpstr>
      <vt:lpstr>Savon</vt:lpstr>
      <vt:lpstr>jQuery</vt:lpstr>
      <vt:lpstr>Histoire</vt:lpstr>
      <vt:lpstr>Sommaire</vt:lpstr>
      <vt:lpstr>Intro</vt:lpstr>
      <vt:lpstr>I - Evènement document.ready   </vt:lpstr>
      <vt:lpstr>I - Evènement document.ready   </vt:lpstr>
      <vt:lpstr>II - Différence entre $() et jQuery() </vt:lpstr>
      <vt:lpstr>III - Chaînages des appels </vt:lpstr>
      <vt:lpstr>IV - Les sélecteurs CSS </vt:lpstr>
      <vt:lpstr>VI - Liste des sélecteurs  </vt:lpstr>
      <vt:lpstr>VII - Sélection de classe </vt:lpstr>
      <vt:lpstr>VIII -  Pseudo-sélecteurs </vt:lpstr>
      <vt:lpstr>IX - Sélection sur attributs </vt:lpstr>
      <vt:lpstr>IX - Sélection sur attributs($)</vt:lpstr>
      <vt:lpstr>X - Principe de contexte </vt:lpstr>
      <vt:lpstr>X - Principe de contexte($)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dc:title>
  <dc:creator>stagiaire acs</dc:creator>
  <cp:lastModifiedBy>stagiaire acs</cp:lastModifiedBy>
  <cp:revision>12</cp:revision>
  <dcterms:created xsi:type="dcterms:W3CDTF">2019-10-26T09:32:28Z</dcterms:created>
  <dcterms:modified xsi:type="dcterms:W3CDTF">2019-10-29T18:10:54Z</dcterms:modified>
</cp:coreProperties>
</file>