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blipFill dpi="0" rotWithShape="1">
          <a:blip r:embed="rId2" cstate="print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69269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Exo ExtraBold" panose="02000803000000000000" pitchFamily="2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 userDrawn="1"/>
        </p:nvSpPr>
        <p:spPr>
          <a:xfrm>
            <a:off x="107504" y="651944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Code Bold" pitchFamily="50" charset="0"/>
              </a:rPr>
              <a:t>Introduction au CSS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2771800" y="655022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Code Bold" pitchFamily="50" charset="0"/>
              </a:rPr>
              <a:t>Formation Access Code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  <a:latin typeface="Code Bold" pitchFamily="50" charset="0"/>
              </a:rPr>
              <a:t>School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Code Bold" pitchFamily="50" charset="0"/>
              </a:rPr>
              <a:t> Promo 31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7812360" y="65502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Code Bold" pitchFamily="50" charset="0"/>
              </a:rPr>
              <a:t>Octobre 2019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4E62-53AE-4C82-A8AC-CF7BB4774FD9}" type="datetimeFigureOut">
              <a:rPr lang="fr-FR" smtClean="0"/>
              <a:pPr/>
              <a:t>29/09/2019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90CC-C1B9-4470-BD43-935BB0429F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" TargetMode="External"/><Relationship Id="rId2" Type="http://schemas.openxmlformats.org/officeDocument/2006/relationships/hyperlink" Target="https://developer.mozilla.org/fr/docs/Web/CS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cool.fr/priorite-selecteurs-css3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lex\Documents\Formation OFP\Présentation CSS\Logo-ACS-noir-fond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88640"/>
            <a:ext cx="3720381" cy="1166485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611560" y="2030983"/>
            <a:ext cx="7128792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Exo ExtraBold" pitchFamily="2" charset="0"/>
                <a:ea typeface="+mj-ea"/>
                <a:cs typeface="+mj-cs"/>
              </a:rPr>
              <a:t>Introduction au CSS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483768" y="2924944"/>
            <a:ext cx="5040560" cy="7669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de Bold" pitchFamily="50" charset="0"/>
              </a:rPr>
              <a:t>La mise en forme des pages HTML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419872" y="63813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Formation Access Code 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</a:rPr>
              <a:t>School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 - Promo 31 - Octobre 2019</a:t>
            </a:r>
          </a:p>
        </p:txBody>
      </p:sp>
      <p:pic>
        <p:nvPicPr>
          <p:cNvPr id="5122" name="Picture 2" descr="C:\Users\Alex\Documents\Formation OFP\Présentation CSS\html5css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1224" y="3767803"/>
            <a:ext cx="2627040" cy="1605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Tout savoir sur le CSS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99592" y="112474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site W3Schools fait figure de référence en ce qui concerne le CSS, et plus généralement le WEB.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99592" y="299695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Cependant, on trouve de bonnes ressources en français: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2483768" y="3933056"/>
            <a:ext cx="4032448" cy="504056"/>
            <a:chOff x="467544" y="5229200"/>
            <a:chExt cx="4032448" cy="576064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67544" y="5229200"/>
              <a:ext cx="4032448" cy="57606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hlinkClick r:id="rId2"/>
            </p:cNvPr>
            <p:cNvSpPr txBox="1"/>
            <p:nvPr/>
          </p:nvSpPr>
          <p:spPr>
            <a:xfrm>
              <a:off x="791580" y="5301209"/>
              <a:ext cx="3384376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Exo ExtraBold" pitchFamily="2" charset="0"/>
                </a:rPr>
                <a:t>Le CSS par </a:t>
              </a:r>
              <a:r>
                <a:rPr lang="fr-FR" dirty="0" err="1">
                  <a:solidFill>
                    <a:schemeClr val="bg1"/>
                  </a:solidFill>
                  <a:latin typeface="Exo ExtraBold" pitchFamily="2" charset="0"/>
                </a:rPr>
                <a:t>Mozilla</a:t>
              </a:r>
              <a:r>
                <a:rPr lang="fr-FR" dirty="0">
                  <a:solidFill>
                    <a:schemeClr val="bg1"/>
                  </a:solidFill>
                  <a:latin typeface="Exo ExtraBold" pitchFamily="2" charset="0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Exo ExtraBold" pitchFamily="2" charset="0"/>
                </a:rPr>
                <a:t>Developer</a:t>
              </a:r>
              <a:endParaRPr lang="fr-FR" dirty="0">
                <a:solidFill>
                  <a:schemeClr val="bg1"/>
                </a:solidFill>
                <a:latin typeface="Exo ExtraBold" pitchFamily="2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483768" y="2132856"/>
            <a:ext cx="4032448" cy="504056"/>
            <a:chOff x="467544" y="5229200"/>
            <a:chExt cx="4032448" cy="576064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467544" y="5229200"/>
              <a:ext cx="4032448" cy="57606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hlinkClick r:id="rId3"/>
            </p:cNvPr>
            <p:cNvSpPr txBox="1"/>
            <p:nvPr/>
          </p:nvSpPr>
          <p:spPr>
            <a:xfrm>
              <a:off x="791580" y="5301209"/>
              <a:ext cx="3384376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Exo ExtraBold" pitchFamily="2" charset="0"/>
                </a:rPr>
                <a:t>Le CSS par W3Schools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: </a:t>
            </a:r>
            <a:r>
              <a:rPr lang="fr-FR" dirty="0" err="1"/>
              <a:t>Cascading</a:t>
            </a:r>
            <a:r>
              <a:rPr lang="fr-FR" dirty="0"/>
              <a:t> Style </a:t>
            </a:r>
            <a:r>
              <a:rPr lang="fr-FR" dirty="0" err="1"/>
              <a:t>Sheet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7624" y="155679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Le CSS est le code qui permet de mettre en forme (styliser) un document HTML.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87624" y="2564904"/>
            <a:ext cx="67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Le CSS permet de définir le positionnement des éléments dans la page, leur taille, les couleurs de texte et de fond, les polices de caractère….et beaucoup d’autres paramètres encore.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87624" y="3933056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de Bold" pitchFamily="50" charset="0"/>
              </a:rPr>
              <a:t>Cascading</a:t>
            </a:r>
            <a:r>
              <a:rPr lang="fr-FR" dirty="0">
                <a:latin typeface="Code Bold" pitchFamily="50" charset="0"/>
              </a:rPr>
              <a:t> Style </a:t>
            </a:r>
            <a:r>
              <a:rPr lang="fr-FR" dirty="0" err="1">
                <a:latin typeface="Code Bold" pitchFamily="50" charset="0"/>
              </a:rPr>
              <a:t>Sheet</a:t>
            </a:r>
            <a:r>
              <a:rPr lang="fr-FR" dirty="0">
                <a:latin typeface="Code Bold" pitchFamily="50" charset="0"/>
              </a:rPr>
              <a:t> = Feuille de style en cascade (en tiroir)</a:t>
            </a:r>
          </a:p>
          <a:p>
            <a:r>
              <a:rPr lang="fr-FR" dirty="0">
                <a:latin typeface="Code Bold" pitchFamily="50" charset="0"/>
              </a:rPr>
              <a:t>En effet, CSS reprend l’architecture du HTML pour sélectionner les éléments à styliser.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Aperçu d’une feuille de style</a:t>
            </a:r>
          </a:p>
        </p:txBody>
      </p:sp>
      <p:pic>
        <p:nvPicPr>
          <p:cNvPr id="1026" name="Picture 2" descr="C:\Users\Alex\Documents\Formation OFP\Présentation CSS\apercu-c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08720"/>
            <a:ext cx="3800475" cy="5295900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611560" y="200161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Voici comment se présente habituellement une feuille de style en CSS.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11560" y="3524815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Une feuille de style est un ensemble de règles, qui appliquent des propriétés à des sélecteurs.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Associer le CSS à la page HTML</a:t>
            </a:r>
          </a:p>
        </p:txBody>
      </p:sp>
      <p:pic>
        <p:nvPicPr>
          <p:cNvPr id="3" name="Picture 4" descr="C:\Users\Alex\Documents\Formation OFP\Présentation CSS\balise-sty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850063" cy="2390775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467544" y="112474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Avec une balise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&lt;style&gt; </a:t>
            </a:r>
            <a:r>
              <a:rPr lang="fr-FR" dirty="0">
                <a:latin typeface="Code Bold" pitchFamily="50" charset="0"/>
              </a:rPr>
              <a:t>dans le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&lt;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head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&gt; </a:t>
            </a:r>
            <a:r>
              <a:rPr lang="fr-FR" dirty="0">
                <a:latin typeface="Code Bold" pitchFamily="50" charset="0"/>
              </a:rPr>
              <a:t>de la page html :</a:t>
            </a:r>
          </a:p>
          <a:p>
            <a:pPr>
              <a:buFont typeface="Arial" pitchFamily="34" charset="0"/>
              <a:buChar char="•"/>
            </a:pPr>
            <a:endParaRPr lang="fr-FR" dirty="0">
              <a:latin typeface="Code Bold" pitchFamily="50" charset="0"/>
            </a:endParaRPr>
          </a:p>
        </p:txBody>
      </p:sp>
      <p:pic>
        <p:nvPicPr>
          <p:cNvPr id="5" name="Picture 2" descr="C:\Users\Alex\Documents\Formation OFP\Présentation CSS\attribut-sty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9313" y="4797152"/>
            <a:ext cx="5514975" cy="1323975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467544" y="436684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Directement dans le html, en utilisant l’attribut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style </a:t>
            </a:r>
            <a:r>
              <a:rPr lang="fr-FR" dirty="0">
                <a:latin typeface="Code Bold" pitchFamily="50" charset="0"/>
              </a:rPr>
              <a:t>de l’élément.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Exo ExtraBold" pitchFamily="2" charset="0"/>
            </a:endParaRPr>
          </a:p>
          <a:p>
            <a:pPr>
              <a:buFont typeface="Arial" pitchFamily="34" charset="0"/>
              <a:buChar char="•"/>
            </a:pPr>
            <a:endParaRPr lang="fr-FR" dirty="0">
              <a:latin typeface="Code Bold" pitchFamily="50" charset="0"/>
            </a:endParaRPr>
          </a:p>
        </p:txBody>
      </p:sp>
      <p:pic>
        <p:nvPicPr>
          <p:cNvPr id="2051" name="Picture 3" descr="C:\Users\Alex\Documents\Formation OFP\Présentation CSS\mauvaise-pratiq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6552" y="-171400"/>
            <a:ext cx="9925050" cy="7419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Associer le CSS à la page HTML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26004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B050"/>
                </a:solidFill>
                <a:latin typeface="Exo ExtraBold" pitchFamily="2" charset="0"/>
              </a:rPr>
              <a:t>Bonne pratique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15616" y="2228671"/>
            <a:ext cx="67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On écrit toutes les règles CSS dans une feuille de style à part, qu’on lie à la page html dans la balise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&lt;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head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&gt; </a:t>
            </a:r>
            <a:r>
              <a:rPr lang="fr-FR" dirty="0">
                <a:latin typeface="Code Bold" pitchFamily="50" charset="0"/>
              </a:rPr>
              <a:t>. Au passage cela permet de lier une feuille de style à plusieurs pages similaires.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pic>
        <p:nvPicPr>
          <p:cNvPr id="5" name="Picture 3" descr="C:\Users\Alex\Documents\Formation OFP\Présentation CSS\link-c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61048"/>
            <a:ext cx="7965533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ex\Documents\Formation OFP\Présentation CSS\detail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948" y="1124744"/>
            <a:ext cx="4381500" cy="475297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1008018"/>
            <a:ext cx="34563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1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Code Bold" pitchFamily="50" charset="0"/>
              </a:rPr>
              <a:t>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règle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Code Bold" pitchFamily="50" charset="0"/>
              </a:rPr>
              <a:t> </a:t>
            </a:r>
          </a:p>
          <a:p>
            <a:pPr algn="ctr"/>
            <a:r>
              <a:rPr lang="fr-FR" sz="2400" dirty="0">
                <a:latin typeface="Exo ExtraBold" pitchFamily="2" charset="0"/>
              </a:rPr>
              <a:t>=</a:t>
            </a:r>
          </a:p>
          <a:p>
            <a:pPr algn="ctr"/>
            <a:r>
              <a:rPr lang="fr-FR" dirty="0">
                <a:latin typeface="Code Bold" pitchFamily="50" charset="0"/>
              </a:rPr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de Bold" pitchFamily="50" charset="0"/>
              </a:rPr>
              <a:t>1 ou plusieurs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Exo ExtraBold" pitchFamily="2" charset="0"/>
              </a:rPr>
              <a:t>sélecteurs</a:t>
            </a:r>
            <a:r>
              <a:rPr lang="fr-FR" dirty="0">
                <a:latin typeface="Code Bold" pitchFamily="50" charset="0"/>
              </a:rPr>
              <a:t>,</a:t>
            </a:r>
          </a:p>
          <a:p>
            <a:pPr algn="ctr"/>
            <a:r>
              <a:rPr lang="fr-FR" dirty="0">
                <a:latin typeface="Code Bold" pitchFamily="50" charset="0"/>
              </a:rPr>
              <a:t>séparés par des virgules</a:t>
            </a:r>
            <a:endParaRPr lang="fr-FR" dirty="0">
              <a:latin typeface="Exo ExtraBold" pitchFamily="2" charset="0"/>
            </a:endParaRPr>
          </a:p>
          <a:p>
            <a:pPr algn="ctr"/>
            <a:r>
              <a:rPr lang="fr-FR" sz="2400" dirty="0">
                <a:latin typeface="Exo ExtraBold" pitchFamily="2" charset="0"/>
              </a:rPr>
              <a:t>+</a:t>
            </a:r>
          </a:p>
          <a:p>
            <a:pPr algn="ctr"/>
            <a:r>
              <a:rPr lang="fr-FR" dirty="0">
                <a:latin typeface="Code Bold" pitchFamily="50" charset="0"/>
              </a:rPr>
              <a:t>1 ou plusieurs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déclarations</a:t>
            </a:r>
            <a:r>
              <a:rPr lang="fr-FR" dirty="0">
                <a:latin typeface="Code Bold" pitchFamily="50" charset="0"/>
              </a:rPr>
              <a:t>,</a:t>
            </a:r>
          </a:p>
          <a:p>
            <a:pPr algn="ctr"/>
            <a:r>
              <a:rPr lang="fr-FR" dirty="0">
                <a:latin typeface="Code Bold" pitchFamily="50" charset="0"/>
              </a:rPr>
              <a:t>séparées par des points-virgules,</a:t>
            </a:r>
          </a:p>
          <a:p>
            <a:pPr algn="ctr"/>
            <a:r>
              <a:rPr lang="fr-FR" dirty="0">
                <a:latin typeface="Code Bold" pitchFamily="50" charset="0"/>
              </a:rPr>
              <a:t>entre crochets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4071263"/>
            <a:ext cx="34563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1 déclaration </a:t>
            </a:r>
          </a:p>
          <a:p>
            <a:pPr algn="ctr"/>
            <a:r>
              <a:rPr lang="fr-FR" sz="2400" dirty="0">
                <a:latin typeface="Exo ExtraBold" pitchFamily="2" charset="0"/>
              </a:rPr>
              <a:t>=</a:t>
            </a:r>
          </a:p>
          <a:p>
            <a:pPr algn="ctr"/>
            <a:r>
              <a:rPr lang="fr-FR" dirty="0">
                <a:latin typeface="Exo ExtraBold" pitchFamily="2" charset="0"/>
              </a:rPr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Exo ExtraBold" pitchFamily="2" charset="0"/>
              </a:rPr>
              <a:t>1 propriété</a:t>
            </a:r>
          </a:p>
          <a:p>
            <a:pPr algn="ctr"/>
            <a:r>
              <a:rPr lang="fr-FR" sz="2400" dirty="0">
                <a:latin typeface="Exo ExtraBold" pitchFamily="2" charset="0"/>
              </a:rPr>
              <a:t>+</a:t>
            </a:r>
          </a:p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Exo ExtraBold" pitchFamily="2" charset="0"/>
              </a:rPr>
              <a:t>1 valeur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419872" y="1340768"/>
            <a:ext cx="1440160" cy="504056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491880" y="1700808"/>
            <a:ext cx="1872208" cy="10081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699792" y="3645024"/>
            <a:ext cx="2952328" cy="1224136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2555776" y="3717032"/>
            <a:ext cx="4392488" cy="1800200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sélecteurs</a:t>
            </a:r>
          </a:p>
        </p:txBody>
      </p:sp>
      <p:pic>
        <p:nvPicPr>
          <p:cNvPr id="4098" name="Picture 2" descr="C:\Users\Alex\Documents\Formation OFP\Présentation CSS\selecteu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901899"/>
            <a:ext cx="3600400" cy="5263405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539552" y="90872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Les sélecteurs de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type</a:t>
            </a:r>
          </a:p>
          <a:p>
            <a:r>
              <a:rPr lang="fr-FR" dirty="0">
                <a:latin typeface="Code Bold" pitchFamily="50" charset="0"/>
              </a:rPr>
              <a:t>La règle concerne tous les éléments de ce type dans le document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9552" y="184482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Les sélecteurs de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classe</a:t>
            </a:r>
          </a:p>
          <a:p>
            <a:r>
              <a:rPr lang="fr-FR" dirty="0">
                <a:latin typeface="Code Bold" pitchFamily="50" charset="0"/>
              </a:rPr>
              <a:t>Pour les éléments auxquels on a attribué une classe dans le html.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9552" y="285293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Les sélecteurs d’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identifiant</a:t>
            </a:r>
          </a:p>
          <a:p>
            <a:r>
              <a:rPr lang="fr-FR" dirty="0">
                <a:latin typeface="Code Bold" pitchFamily="50" charset="0"/>
              </a:rPr>
              <a:t>Pour les éléments auxquels on a attribué un identifiant dans le html.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9552" y="3861048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Les sélecteurs de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pseudo-classe</a:t>
            </a:r>
          </a:p>
          <a:p>
            <a:r>
              <a:rPr lang="fr-FR" dirty="0">
                <a:latin typeface="Code Bold" pitchFamily="50" charset="0"/>
              </a:rPr>
              <a:t>Sélectionner les élément selon un paramètre donné.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467544" y="5589240"/>
            <a:ext cx="4032448" cy="504056"/>
            <a:chOff x="467544" y="5229200"/>
            <a:chExt cx="4032448" cy="576064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467544" y="5229200"/>
              <a:ext cx="4032448" cy="57606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hlinkClick r:id="rId3"/>
            </p:cNvPr>
            <p:cNvSpPr txBox="1"/>
            <p:nvPr/>
          </p:nvSpPr>
          <p:spPr>
            <a:xfrm>
              <a:off x="791580" y="5301208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Exo ExtraBold" pitchFamily="2" charset="0"/>
                </a:rPr>
                <a:t>Tout savoir sur les sélecteurs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539552" y="49411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Il y en a beaucoup d’autres 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Priorités des règles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260384" y="1303600"/>
            <a:ext cx="67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de Bold" pitchFamily="50" charset="0"/>
              </a:rPr>
              <a:t>Il arrive que des éléments soient assujettis à plusieurs règles.</a:t>
            </a:r>
          </a:p>
          <a:p>
            <a:r>
              <a:rPr lang="fr-FR" dirty="0">
                <a:latin typeface="Code Bold" pitchFamily="50" charset="0"/>
              </a:rPr>
              <a:t>Mais alors, laquelle est prioritaire ? Le sélecteur possède un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score de spécificité</a:t>
            </a:r>
            <a:r>
              <a:rPr lang="fr-FR" dirty="0">
                <a:latin typeface="Code Bold" pitchFamily="50" charset="0"/>
              </a:rPr>
              <a:t>, et la règle avec le meilleur score prend le pas sur les autres.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79512" y="3635732"/>
            <a:ext cx="8856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/>
              <a:t>X  -  X  -  X  -  X  -  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5536" y="50038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!important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195736" y="50038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Balise style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995936" y="50038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Identifiant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508104" y="486916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Classe</a:t>
            </a:r>
          </a:p>
          <a:p>
            <a:pPr algn="ctr"/>
            <a:r>
              <a:rPr lang="fr-FR" dirty="0"/>
              <a:t>Attribut</a:t>
            </a:r>
          </a:p>
          <a:p>
            <a:pPr algn="ctr"/>
            <a:r>
              <a:rPr lang="fr-FR" dirty="0"/>
              <a:t>Pseudo-classe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308304" y="50038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 d’éléments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5576" y="3131676"/>
            <a:ext cx="7776864" cy="504056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de Bold" pitchFamily="50" charset="0"/>
              </a:rPr>
              <a:t>Note max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308304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de Bold" pitchFamily="50" charset="0"/>
              </a:rPr>
              <a:t>Note mini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score de spécificité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475656" y="435581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Sélecteur : 	  body  article  p		Score :        0-0-3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475656" y="392376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Sélecteur : 	  </a:t>
            </a:r>
            <a:r>
              <a:rPr lang="fr-FR" dirty="0" err="1"/>
              <a:t>div.maclasse</a:t>
            </a:r>
            <a:r>
              <a:rPr lang="fr-FR" dirty="0"/>
              <a:t>		Score :        0-1-1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75656" y="305966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Sélecteur : 	  </a:t>
            </a:r>
            <a:r>
              <a:rPr lang="fr-FR" dirty="0" err="1"/>
              <a:t>div</a:t>
            </a:r>
            <a:r>
              <a:rPr lang="fr-FR" dirty="0"/>
              <a:t>#</a:t>
            </a:r>
            <a:r>
              <a:rPr lang="fr-FR" dirty="0" err="1"/>
              <a:t>monidentifiant</a:t>
            </a:r>
            <a:r>
              <a:rPr lang="fr-FR" dirty="0"/>
              <a:t>	Score :        1-0-1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75656" y="349171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Sélecteur : 	  body  </a:t>
            </a:r>
            <a:r>
              <a:rPr lang="fr-FR" dirty="0" err="1"/>
              <a:t>p.maclasse</a:t>
            </a:r>
            <a:r>
              <a:rPr lang="fr-FR" dirty="0"/>
              <a:t>		Score :        0-1-2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75656" y="262762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Sélecteur : 	  body  </a:t>
            </a:r>
            <a:r>
              <a:rPr lang="fr-FR" dirty="0" err="1"/>
              <a:t>div</a:t>
            </a:r>
            <a:r>
              <a:rPr lang="fr-FR" dirty="0"/>
              <a:t>#</a:t>
            </a:r>
            <a:r>
              <a:rPr lang="fr-FR" dirty="0" err="1"/>
              <a:t>monidentifiant</a:t>
            </a:r>
            <a:r>
              <a:rPr lang="fr-FR" dirty="0"/>
              <a:t>	Score :        1-0-2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475656" y="47878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Sélecteur : 	  article  			Score :        0-0-1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15616" y="1115452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Quelques sélecteurs, par score décroissant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555776" y="5517232"/>
            <a:ext cx="4032448" cy="504056"/>
            <a:chOff x="467544" y="5229200"/>
            <a:chExt cx="4032448" cy="576064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67544" y="5229200"/>
              <a:ext cx="4032448" cy="57606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hlinkClick r:id="rId2"/>
            </p:cNvPr>
            <p:cNvSpPr txBox="1"/>
            <p:nvPr/>
          </p:nvSpPr>
          <p:spPr>
            <a:xfrm>
              <a:off x="791580" y="5301208"/>
              <a:ext cx="3384376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Exo ExtraBold" pitchFamily="2" charset="0"/>
                </a:rPr>
                <a:t>Comprendre les priorités</a:t>
              </a: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475656" y="220486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Sélecteur  </a:t>
            </a:r>
            <a:r>
              <a:rPr lang="fr-FR" dirty="0" err="1"/>
              <a:t>inline</a:t>
            </a:r>
            <a:r>
              <a:rPr lang="fr-FR" dirty="0"/>
              <a:t>  (dans l’attribut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style</a:t>
            </a:r>
            <a:r>
              <a:rPr lang="fr-FR" dirty="0"/>
              <a:t>) 	Score :    1-0-0-0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475656" y="177281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Mot-clé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Exo ExtraBold" pitchFamily="2" charset="0"/>
              </a:rPr>
              <a:t>!important </a:t>
            </a:r>
            <a:r>
              <a:rPr lang="fr-FR" dirty="0"/>
              <a:t>dans la propriété	   	Score : 1-0-0-0-0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490</Words>
  <Application>Microsoft Office PowerPoint</Application>
  <PresentationFormat>Affichage à l'écran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Code Bold</vt:lpstr>
      <vt:lpstr>Exo ExtraBold</vt:lpstr>
      <vt:lpstr>Thème Office</vt:lpstr>
      <vt:lpstr>Présentation PowerPoint</vt:lpstr>
      <vt:lpstr>CSS : Cascading Style Sheet</vt:lpstr>
      <vt:lpstr>Aperçu d’une feuille de style</vt:lpstr>
      <vt:lpstr>Associer le CSS à la page HTML</vt:lpstr>
      <vt:lpstr>Associer le CSS à la page HTML</vt:lpstr>
      <vt:lpstr>Structure du CSS</vt:lpstr>
      <vt:lpstr>Les sélecteurs</vt:lpstr>
      <vt:lpstr>Priorités des règles</vt:lpstr>
      <vt:lpstr>Exemples de score de spécificité </vt:lpstr>
      <vt:lpstr>Tout savoir sur le CSS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</dc:creator>
  <cp:lastModifiedBy>stagiaire acs</cp:lastModifiedBy>
  <cp:revision>43</cp:revision>
  <dcterms:created xsi:type="dcterms:W3CDTF">2019-09-29T06:23:33Z</dcterms:created>
  <dcterms:modified xsi:type="dcterms:W3CDTF">2019-09-29T19:28:17Z</dcterms:modified>
</cp:coreProperties>
</file>