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86" r:id="rId3"/>
    <p:sldId id="288" r:id="rId4"/>
    <p:sldId id="289" r:id="rId5"/>
    <p:sldId id="290" r:id="rId6"/>
    <p:sldId id="287" r:id="rId7"/>
    <p:sldId id="295" r:id="rId8"/>
    <p:sldId id="292" r:id="rId9"/>
    <p:sldId id="293" r:id="rId10"/>
    <p:sldId id="296" r:id="rId11"/>
    <p:sldId id="306" r:id="rId12"/>
    <p:sldId id="297" r:id="rId13"/>
    <p:sldId id="307" r:id="rId14"/>
    <p:sldId id="298" r:id="rId15"/>
    <p:sldId id="299" r:id="rId16"/>
    <p:sldId id="308" r:id="rId17"/>
    <p:sldId id="300" r:id="rId18"/>
    <p:sldId id="310" r:id="rId19"/>
    <p:sldId id="309" r:id="rId20"/>
    <p:sldId id="301" r:id="rId21"/>
    <p:sldId id="312" r:id="rId22"/>
    <p:sldId id="311" r:id="rId23"/>
    <p:sldId id="302" r:id="rId24"/>
    <p:sldId id="303" r:id="rId25"/>
    <p:sldId id="313" r:id="rId26"/>
    <p:sldId id="314" r:id="rId27"/>
    <p:sldId id="315" r:id="rId28"/>
    <p:sldId id="316" r:id="rId29"/>
    <p:sldId id="317" r:id="rId30"/>
    <p:sldId id="318" r:id="rId31"/>
    <p:sldId id="327" r:id="rId32"/>
  </p:sldIdLst>
  <p:sldSz cx="9144000" cy="5143500" type="screen16x9"/>
  <p:notesSz cx="6858000" cy="9144000"/>
  <p:embeddedFontLst>
    <p:embeddedFont>
      <p:font typeface="Lexend Deca" panose="020B0604020202020204" charset="0"/>
      <p:regular r:id="rId34"/>
    </p:embeddedFont>
    <p:embeddedFont>
      <p:font typeface="Muli ExtraBold" panose="020B0604020202020204" charset="0"/>
      <p:bold r:id="rId35"/>
      <p:boldItalic r:id="rId36"/>
    </p:embeddedFont>
    <p:embeddedFont>
      <p:font typeface="Muli Light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tion par défaut" id="{F88703B9-738B-431E-9515-BA822F83805A}">
          <p14:sldIdLst>
            <p14:sldId id="256"/>
            <p14:sldId id="286"/>
            <p14:sldId id="288"/>
            <p14:sldId id="289"/>
            <p14:sldId id="290"/>
            <p14:sldId id="287"/>
            <p14:sldId id="295"/>
            <p14:sldId id="292"/>
            <p14:sldId id="293"/>
            <p14:sldId id="296"/>
            <p14:sldId id="306"/>
            <p14:sldId id="297"/>
            <p14:sldId id="307"/>
            <p14:sldId id="298"/>
            <p14:sldId id="299"/>
            <p14:sldId id="308"/>
            <p14:sldId id="300"/>
            <p14:sldId id="310"/>
            <p14:sldId id="309"/>
            <p14:sldId id="301"/>
            <p14:sldId id="312"/>
            <p14:sldId id="311"/>
            <p14:sldId id="302"/>
            <p14:sldId id="303"/>
            <p14:sldId id="313"/>
            <p14:sldId id="314"/>
            <p14:sldId id="315"/>
            <p14:sldId id="316"/>
            <p14:sldId id="317"/>
            <p14:sldId id="318"/>
            <p14:sldId id="3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agiaire acs" initials="sa" lastIdx="1" clrIdx="0">
    <p:extLst>
      <p:ext uri="{19B8F6BF-5375-455C-9EA6-DF929625EA0E}">
        <p15:presenceInfo xmlns:p15="http://schemas.microsoft.com/office/powerpoint/2012/main" userId="stagiaire ac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A15A"/>
    <a:srgbClr val="F02010"/>
    <a:srgbClr val="684DFF"/>
    <a:srgbClr val="082C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4DD984-F4B8-4C3B-A4E7-F2A964FD7BC9}">
  <a:tblStyle styleId="{794DD984-F4B8-4C3B-A4E7-F2A964FD7B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4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 ExtraBold"/>
                <a:ea typeface="Muli ExtraBold"/>
                <a:cs typeface="Muli ExtraBold"/>
                <a:sym typeface="Muli ExtraBold"/>
              </a:rPr>
              <a:t>“</a:t>
            </a:r>
            <a:endParaRPr sz="7200">
              <a:solidFill>
                <a:schemeClr val="lt1"/>
              </a:solidFill>
              <a:latin typeface="Muli ExtraBold"/>
              <a:ea typeface="Muli ExtraBold"/>
              <a:cs typeface="Muli ExtraBold"/>
              <a:sym typeface="Muli ExtraBold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Light"/>
              <a:buChar char="⬡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fr-FR" sz="2800" dirty="0"/>
              <a:t>LE MODELE CONCEPTUEL DE DONNES (MCD)</a:t>
            </a:r>
            <a:endParaRPr sz="2800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C4A9BC-8CA6-4F50-ADC6-98B467CFD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50" y="205975"/>
            <a:ext cx="6014400" cy="692383"/>
          </a:xfrm>
        </p:spPr>
        <p:txBody>
          <a:bodyPr/>
          <a:lstStyle/>
          <a:p>
            <a:pPr algn="ctr"/>
            <a:r>
              <a:rPr lang="fr-FR" dirty="0"/>
              <a:t>ASSOCIATION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379BB6-961B-4274-802B-6A2DA4E45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006" y="1297078"/>
            <a:ext cx="7528264" cy="31551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1600" dirty="0">
                <a:latin typeface="Muli Light" panose="020B0604020202020204" charset="0"/>
              </a:rPr>
              <a:t>Une association (ou classe d'association) décrit le lien (ou relation) qui existe entre deux ou plusieurs entités.</a:t>
            </a:r>
          </a:p>
          <a:p>
            <a:pPr marL="101600" indent="0">
              <a:buNone/>
            </a:pPr>
            <a:endParaRPr lang="fr-FR" sz="1600" dirty="0">
              <a:latin typeface="Muli Light" panose="020B060402020202020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1600" dirty="0">
                <a:latin typeface="Muli Light" panose="020B0604020202020204" charset="0"/>
              </a:rPr>
              <a:t>Une association est dite binaire lorsqu'elle lie deux entités, ternaire lorsqu'elle lie trois entités et n-aires lorsqu'elle relie n entités.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1600" dirty="0">
                <a:latin typeface="Muli Light" panose="020B0604020202020204" charset="0"/>
              </a:rPr>
              <a:t>Une association qui associe les occurrences d'une même entité est dite réflexive.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1600" dirty="0">
                <a:latin typeface="Muli Light" panose="020B0604020202020204" charset="0"/>
              </a:rPr>
              <a:t>Le nom de l'association doit être un verbe et elle se représente par une ellipse et des traits reliant chaque entité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8B073D-516D-40CD-AA4D-298228487F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342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4D727-8668-478E-8AA3-57191050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50" y="205975"/>
            <a:ext cx="6014400" cy="601893"/>
          </a:xfrm>
        </p:spPr>
        <p:txBody>
          <a:bodyPr/>
          <a:lstStyle/>
          <a:p>
            <a:pPr algn="ctr"/>
            <a:r>
              <a:rPr lang="fr-FR" dirty="0"/>
              <a:t>Exemple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DAB120-C191-4B2F-9CFC-A021F6ECD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064" y="1352550"/>
            <a:ext cx="5486400" cy="3155100"/>
          </a:xfrm>
        </p:spPr>
        <p:txBody>
          <a:bodyPr/>
          <a:lstStyle/>
          <a:p>
            <a:pPr marL="101600" indent="0" algn="ctr">
              <a:buNone/>
            </a:pPr>
            <a:r>
              <a:rPr lang="fr-FR" b="1" dirty="0">
                <a:solidFill>
                  <a:schemeClr val="bg1"/>
                </a:solidFill>
              </a:rPr>
              <a:t>Association binaire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C1F2A7-3981-44E5-AC58-8B8455DE800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717219" y="1372662"/>
            <a:ext cx="3169328" cy="3155100"/>
          </a:xfrm>
        </p:spPr>
        <p:txBody>
          <a:bodyPr/>
          <a:lstStyle/>
          <a:p>
            <a:pPr marL="101600" indent="0">
              <a:buNone/>
            </a:pPr>
            <a:r>
              <a:rPr lang="fr-FR" b="1" dirty="0"/>
              <a:t>Association réflexive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80E018-F965-49ED-BCE9-5DF392FDF6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A6F5CC-9416-408E-956E-DE870B92F14C}"/>
              </a:ext>
            </a:extLst>
          </p:cNvPr>
          <p:cNvSpPr/>
          <p:nvPr/>
        </p:nvSpPr>
        <p:spPr>
          <a:xfrm>
            <a:off x="246344" y="1952618"/>
            <a:ext cx="1571348" cy="2361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C21C21-1D68-43B4-8809-1B5B4A0CA81C}"/>
              </a:ext>
            </a:extLst>
          </p:cNvPr>
          <p:cNvSpPr/>
          <p:nvPr/>
        </p:nvSpPr>
        <p:spPr>
          <a:xfrm>
            <a:off x="3959440" y="1944212"/>
            <a:ext cx="1571348" cy="2361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37527E-B425-4470-91DF-9FE79B69C197}"/>
              </a:ext>
            </a:extLst>
          </p:cNvPr>
          <p:cNvSpPr/>
          <p:nvPr/>
        </p:nvSpPr>
        <p:spPr>
          <a:xfrm>
            <a:off x="7235300" y="2325481"/>
            <a:ext cx="1513643" cy="198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>
                <a:latin typeface="Muli Light" panose="020B0604020202020204" charset="0"/>
              </a:rPr>
              <a:t>Numéro</a:t>
            </a:r>
          </a:p>
          <a:p>
            <a:r>
              <a:rPr lang="fr-FR" b="1" dirty="0">
                <a:latin typeface="Muli Light" panose="020B0604020202020204" charset="0"/>
              </a:rPr>
              <a:t>Nom</a:t>
            </a:r>
          </a:p>
          <a:p>
            <a:r>
              <a:rPr lang="fr-FR" b="1" dirty="0">
                <a:latin typeface="Muli Light" panose="020B0604020202020204" charset="0"/>
              </a:rPr>
              <a:t>Prénom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B65FE6F-EF80-4937-9B82-90FED6D505A2}"/>
              </a:ext>
            </a:extLst>
          </p:cNvPr>
          <p:cNvSpPr/>
          <p:nvPr/>
        </p:nvSpPr>
        <p:spPr>
          <a:xfrm>
            <a:off x="2331479" y="2832922"/>
            <a:ext cx="1012056" cy="5415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Ecrire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581C6A9-2AA7-47C4-967F-DBF62624DE95}"/>
              </a:ext>
            </a:extLst>
          </p:cNvPr>
          <p:cNvSpPr/>
          <p:nvPr/>
        </p:nvSpPr>
        <p:spPr>
          <a:xfrm>
            <a:off x="5717218" y="2942945"/>
            <a:ext cx="1149745" cy="4394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Diriger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537D2FC-948F-476E-B46C-C94A17EC61DA}"/>
              </a:ext>
            </a:extLst>
          </p:cNvPr>
          <p:cNvCxnSpPr>
            <a:cxnSpLocks/>
          </p:cNvCxnSpPr>
          <p:nvPr/>
        </p:nvCxnSpPr>
        <p:spPr>
          <a:xfrm>
            <a:off x="1835447" y="3103688"/>
            <a:ext cx="506026" cy="128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E282FF0-F8CE-4C91-9B42-956051916B72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343535" y="3103688"/>
            <a:ext cx="599243" cy="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F0055DC-960F-47CC-95CC-6A16954A1B00}"/>
              </a:ext>
            </a:extLst>
          </p:cNvPr>
          <p:cNvSpPr/>
          <p:nvPr/>
        </p:nvSpPr>
        <p:spPr>
          <a:xfrm>
            <a:off x="177556" y="1952618"/>
            <a:ext cx="1736671" cy="500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Lexend Deca" panose="020B0604020202020204" charset="0"/>
                <a:cs typeface="Lexend Deca" panose="020B0604020202020204" charset="0"/>
              </a:rPr>
              <a:t>AUTEUR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917184-717B-4642-B620-A6D30E8F918E}"/>
              </a:ext>
            </a:extLst>
          </p:cNvPr>
          <p:cNvSpPr/>
          <p:nvPr/>
        </p:nvSpPr>
        <p:spPr>
          <a:xfrm>
            <a:off x="3956672" y="1935803"/>
            <a:ext cx="1571348" cy="5060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Lexend Deca" panose="020B0604020202020204" charset="0"/>
                <a:cs typeface="Lexend Deca" panose="020B0604020202020204" charset="0"/>
              </a:rPr>
              <a:t>LIVRE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1A195D-C3DE-48F2-BDF7-A23521D99CA8}"/>
              </a:ext>
            </a:extLst>
          </p:cNvPr>
          <p:cNvSpPr/>
          <p:nvPr/>
        </p:nvSpPr>
        <p:spPr>
          <a:xfrm>
            <a:off x="195301" y="2467052"/>
            <a:ext cx="1718917" cy="18470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Numéro</a:t>
            </a:r>
          </a:p>
          <a:p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Nom</a:t>
            </a:r>
          </a:p>
          <a:p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Prénom</a:t>
            </a:r>
          </a:p>
          <a:p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Date de naissance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170185-1F53-426B-B99D-5C74ACBFF03A}"/>
              </a:ext>
            </a:extLst>
          </p:cNvPr>
          <p:cNvSpPr/>
          <p:nvPr/>
        </p:nvSpPr>
        <p:spPr>
          <a:xfrm>
            <a:off x="3968317" y="2441828"/>
            <a:ext cx="1571348" cy="1849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Numéro</a:t>
            </a:r>
          </a:p>
          <a:p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Titre</a:t>
            </a:r>
          </a:p>
          <a:p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Prix</a:t>
            </a:r>
          </a:p>
          <a:p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Nb pages</a:t>
            </a:r>
          </a:p>
          <a:p>
            <a:endParaRPr lang="fr-FR" dirty="0"/>
          </a:p>
          <a:p>
            <a:endParaRPr lang="fr-FR" dirty="0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6358F5A-4B60-4523-B516-B10CCC543EEF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6866963" y="3162667"/>
            <a:ext cx="3505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901407EF-86BA-41A0-8643-DBB092122D43}"/>
              </a:ext>
            </a:extLst>
          </p:cNvPr>
          <p:cNvCxnSpPr/>
          <p:nvPr/>
        </p:nvCxnSpPr>
        <p:spPr>
          <a:xfrm flipV="1">
            <a:off x="7974367" y="1952621"/>
            <a:ext cx="0" cy="3644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DF95CE18-FF73-4A69-BAB9-3C0F73CDEE93}"/>
              </a:ext>
            </a:extLst>
          </p:cNvPr>
          <p:cNvCxnSpPr/>
          <p:nvPr/>
        </p:nvCxnSpPr>
        <p:spPr>
          <a:xfrm flipH="1" flipV="1">
            <a:off x="6258757" y="1935803"/>
            <a:ext cx="1715610" cy="84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E982F7F-6EDC-4BCB-883C-D41B5823320B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258757" y="1952618"/>
            <a:ext cx="33334" cy="9903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09482CE-AD21-4E9F-83C6-DDB32E34D5ED}"/>
              </a:ext>
            </a:extLst>
          </p:cNvPr>
          <p:cNvSpPr/>
          <p:nvPr/>
        </p:nvSpPr>
        <p:spPr>
          <a:xfrm>
            <a:off x="7217546" y="2325481"/>
            <a:ext cx="1513634" cy="4588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Lexend Deca" panose="020B0604020202020204" charset="0"/>
                <a:cs typeface="Lexend Deca" panose="020B0604020202020204" charset="0"/>
              </a:rPr>
              <a:t>EMPLOYE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4596C2EE-0E5C-40E8-86C1-46694D29DB2E}"/>
              </a:ext>
            </a:extLst>
          </p:cNvPr>
          <p:cNvCxnSpPr/>
          <p:nvPr/>
        </p:nvCxnSpPr>
        <p:spPr>
          <a:xfrm>
            <a:off x="5699464" y="878889"/>
            <a:ext cx="0" cy="426456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A18D1A9F-16DE-410E-9532-B361DDA0D960}"/>
              </a:ext>
            </a:extLst>
          </p:cNvPr>
          <p:cNvCxnSpPr>
            <a:cxnSpLocks/>
          </p:cNvCxnSpPr>
          <p:nvPr/>
        </p:nvCxnSpPr>
        <p:spPr>
          <a:xfrm flipH="1">
            <a:off x="307109" y="2832922"/>
            <a:ext cx="6794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A40E7258-DD06-49AE-BD27-2B2BFC5AB7B4}"/>
              </a:ext>
            </a:extLst>
          </p:cNvPr>
          <p:cNvCxnSpPr>
            <a:cxnSpLocks/>
          </p:cNvCxnSpPr>
          <p:nvPr/>
        </p:nvCxnSpPr>
        <p:spPr>
          <a:xfrm flipH="1">
            <a:off x="4057096" y="2942945"/>
            <a:ext cx="7154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17EC3178-7A98-4047-9A22-E1F30339AE88}"/>
              </a:ext>
            </a:extLst>
          </p:cNvPr>
          <p:cNvCxnSpPr/>
          <p:nvPr/>
        </p:nvCxnSpPr>
        <p:spPr>
          <a:xfrm flipH="1">
            <a:off x="7341833" y="3199289"/>
            <a:ext cx="6325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429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6A838-426B-4A1A-AE22-F6C16748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42" y="221942"/>
            <a:ext cx="8341507" cy="497149"/>
          </a:xfrm>
        </p:spPr>
        <p:txBody>
          <a:bodyPr/>
          <a:lstStyle/>
          <a:p>
            <a:pPr algn="ctr"/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sz="2400" dirty="0"/>
              <a:t>ASSOCIATION PORTEUSE DE DONNEES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454C44-D002-4B3A-88FE-1090F7429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50" y="834501"/>
            <a:ext cx="8243854" cy="36797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1600" dirty="0"/>
              <a:t>Une propriété appartient à une association lorsqu'elle dépend de toutes les entités liées dans cette association.</a:t>
            </a:r>
          </a:p>
          <a:p>
            <a:pPr marL="76200" indent="0">
              <a:buNone/>
            </a:pPr>
            <a:endParaRPr lang="fr-FR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1600" dirty="0"/>
              <a:t>Pour chaque ensemble formé par les occurrences des entités liées à l'association, il n'existe qu'une seule et unique valeur pour cette propriété.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1600" dirty="0"/>
              <a:t>On dit alors que l'association est porteuse de données. Une association peut contenir plusieurs propriétés.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1600" dirty="0"/>
              <a:t>Les propriétés d'association se situe dans la partie inférieure de celle-ci, sous son nom. 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D6A53A-8DCA-4E0E-AD00-F4F92D48BF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153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C7D366-36DA-4611-93A1-828CEF62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50" y="205975"/>
            <a:ext cx="6014400" cy="582590"/>
          </a:xfrm>
        </p:spPr>
        <p:txBody>
          <a:bodyPr/>
          <a:lstStyle/>
          <a:p>
            <a:pPr algn="ctr"/>
            <a:r>
              <a:rPr lang="fr-FR" dirty="0"/>
              <a:t>Exemple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C7B64A4-B216-4747-A8D5-95D3751542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0C1D38-BCFC-4B9C-8104-1722F6D0100D}"/>
              </a:ext>
            </a:extLst>
          </p:cNvPr>
          <p:cNvSpPr/>
          <p:nvPr/>
        </p:nvSpPr>
        <p:spPr>
          <a:xfrm>
            <a:off x="964734" y="1175508"/>
            <a:ext cx="1644242" cy="2248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/>
              <a:t>Numéro</a:t>
            </a:r>
          </a:p>
          <a:p>
            <a:r>
              <a:rPr lang="fr-FR" dirty="0"/>
              <a:t>Nom</a:t>
            </a:r>
          </a:p>
          <a:p>
            <a:r>
              <a:rPr lang="fr-FR" dirty="0"/>
              <a:t>Prénom</a:t>
            </a:r>
          </a:p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91092E-A6AA-40E4-9E47-6422F2BC67CB}"/>
              </a:ext>
            </a:extLst>
          </p:cNvPr>
          <p:cNvSpPr/>
          <p:nvPr/>
        </p:nvSpPr>
        <p:spPr>
          <a:xfrm>
            <a:off x="964734" y="1175508"/>
            <a:ext cx="1644242" cy="5825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92B4E8-E904-46F1-9941-3AFCF0045AD9}"/>
              </a:ext>
            </a:extLst>
          </p:cNvPr>
          <p:cNvSpPr/>
          <p:nvPr/>
        </p:nvSpPr>
        <p:spPr>
          <a:xfrm>
            <a:off x="5537937" y="1113820"/>
            <a:ext cx="1644242" cy="2248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/>
              <a:t>Numéro</a:t>
            </a:r>
          </a:p>
          <a:p>
            <a:r>
              <a:rPr lang="fr-FR" dirty="0"/>
              <a:t>Titre</a:t>
            </a:r>
          </a:p>
          <a:p>
            <a:r>
              <a:rPr lang="fr-FR" dirty="0"/>
              <a:t>Prix</a:t>
            </a:r>
          </a:p>
          <a:p>
            <a:r>
              <a:rPr lang="fr-FR" dirty="0"/>
              <a:t>Nb_pages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D68758-C183-41A3-BF4F-BE3CCC3532AE}"/>
              </a:ext>
            </a:extLst>
          </p:cNvPr>
          <p:cNvSpPr/>
          <p:nvPr/>
        </p:nvSpPr>
        <p:spPr>
          <a:xfrm>
            <a:off x="5537937" y="1113820"/>
            <a:ext cx="1644242" cy="5825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LIVRE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19EDAB9-EF7B-4AB0-9B4D-94974B4D6D2D}"/>
              </a:ext>
            </a:extLst>
          </p:cNvPr>
          <p:cNvCxnSpPr/>
          <p:nvPr/>
        </p:nvCxnSpPr>
        <p:spPr>
          <a:xfrm flipH="1">
            <a:off x="1065402" y="2097248"/>
            <a:ext cx="62078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DA6EB427-F0CA-49B1-BB57-3D1380BF218F}"/>
              </a:ext>
            </a:extLst>
          </p:cNvPr>
          <p:cNvSpPr/>
          <p:nvPr/>
        </p:nvSpPr>
        <p:spPr>
          <a:xfrm>
            <a:off x="3221373" y="1989160"/>
            <a:ext cx="1644242" cy="5825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Commander</a:t>
            </a:r>
          </a:p>
          <a:p>
            <a:pPr algn="ctr"/>
            <a:r>
              <a:rPr lang="fr-FR" dirty="0" err="1"/>
              <a:t>date_cmd</a:t>
            </a:r>
            <a:endParaRPr lang="fr-FR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69B6C54D-F450-4549-A590-FBEC89CDBDDF}"/>
              </a:ext>
            </a:extLst>
          </p:cNvPr>
          <p:cNvCxnSpPr>
            <a:cxnSpLocks/>
          </p:cNvCxnSpPr>
          <p:nvPr/>
        </p:nvCxnSpPr>
        <p:spPr>
          <a:xfrm flipH="1">
            <a:off x="3221373" y="2301953"/>
            <a:ext cx="1644242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953B6B1-0209-44BA-A0F5-25AB458C52F6}"/>
              </a:ext>
            </a:extLst>
          </p:cNvPr>
          <p:cNvCxnSpPr>
            <a:cxnSpLocks/>
          </p:cNvCxnSpPr>
          <p:nvPr/>
        </p:nvCxnSpPr>
        <p:spPr>
          <a:xfrm>
            <a:off x="4865615" y="2282554"/>
            <a:ext cx="6543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A577AB28-17D3-4FEA-A66B-AA00777D71B8}"/>
              </a:ext>
            </a:extLst>
          </p:cNvPr>
          <p:cNvCxnSpPr>
            <a:cxnSpLocks/>
            <a:stCxn id="11" idx="2"/>
            <a:endCxn id="4" idx="3"/>
          </p:cNvCxnSpPr>
          <p:nvPr/>
        </p:nvCxnSpPr>
        <p:spPr>
          <a:xfrm flipH="1">
            <a:off x="2608976" y="2280455"/>
            <a:ext cx="612397" cy="191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03C4BFDB-AEFE-4817-A61B-A911313D4304}"/>
              </a:ext>
            </a:extLst>
          </p:cNvPr>
          <p:cNvSpPr txBox="1"/>
          <p:nvPr/>
        </p:nvSpPr>
        <p:spPr>
          <a:xfrm>
            <a:off x="1375794" y="3733368"/>
            <a:ext cx="672353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Muli Light" panose="020B0604020202020204" charset="0"/>
              </a:rPr>
              <a:t>Si l’on connait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bg1"/>
                </a:solidFill>
                <a:latin typeface="Muli Light" panose="020B0604020202020204" charset="0"/>
              </a:rPr>
              <a:t>Le numéro du client  ET Le numéro du livre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bg1"/>
                </a:solidFill>
                <a:latin typeface="Muli Light" panose="020B0604020202020204" charset="0"/>
              </a:rPr>
              <a:t>Alors la date de commande sera connue de façon certaine,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4142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09A82F-B868-4EF8-A5A7-246724BF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000" dirty="0"/>
              <a:t>LES DIFFERENTS TYPES D'ASSOCIATIONS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D79392-BD95-4AC2-A4D3-9C3F6500B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128" y="1219200"/>
            <a:ext cx="8407154" cy="32950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1600" dirty="0"/>
              <a:t>On appelle type d'association le couple déterminé par le nombre d'occurrences des entités considérées de chaque côté d'une association.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600" dirty="0"/>
              <a:t>On distingue trois types d'associations qui sont en fonction des cardinalités maximales situées de part et d'autre d'une association :</a:t>
            </a:r>
          </a:p>
          <a:p>
            <a:pPr marL="76200" indent="0">
              <a:buNone/>
            </a:pPr>
            <a:endParaRPr lang="fr-FR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000" dirty="0"/>
              <a:t>Association un à un [1,1]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000" dirty="0"/>
              <a:t>Association un à plusieurs [1,N]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000" dirty="0"/>
              <a:t>Association plusieurs à plusieurs [N,M]</a:t>
            </a:r>
          </a:p>
          <a:p>
            <a:pPr marL="76200" indent="0">
              <a:buNone/>
            </a:pPr>
            <a:endParaRPr lang="fr-FR" sz="1200" b="1" dirty="0"/>
          </a:p>
          <a:p>
            <a:pPr marL="7620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F230AF-FED3-4953-BCD4-6166CF2DA3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2115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40AC66-8857-443E-A355-FA1EA9B6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ASSOCIATION UN A UN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6B7426-E257-4058-BA1C-E8834D5B0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50" y="1179095"/>
            <a:ext cx="7373842" cy="35707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1400" dirty="0"/>
              <a:t>Une association est de type un à un: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1400" dirty="0"/>
              <a:t>Si pour une occurrence d'une entité A peut correspondre, par l'association, une et une seule occurrence de l'entité B.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1400" dirty="0"/>
              <a:t>Et, inversement, pour une occurrence de l'entité B, ne peut correspondre, par l'association, qu'une et une seule occurrence de l'entité 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b="1" dirty="0"/>
              <a:t>Exemple:</a:t>
            </a:r>
          </a:p>
          <a:p>
            <a:pPr marL="76200" indent="0">
              <a:buNone/>
            </a:pPr>
            <a:endParaRPr lang="fr-FR" sz="1400" b="1" dirty="0"/>
          </a:p>
          <a:p>
            <a:pPr marL="7620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46EAF2-433A-428B-A1D2-429E882E7E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402BD6-BE18-4E60-971F-B0CBD4F41A82}"/>
              </a:ext>
            </a:extLst>
          </p:cNvPr>
          <p:cNvSpPr/>
          <p:nvPr/>
        </p:nvSpPr>
        <p:spPr>
          <a:xfrm>
            <a:off x="1853967" y="2971658"/>
            <a:ext cx="1417739" cy="1763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b="1" dirty="0">
              <a:latin typeface="Lexend Deca" panose="020B0604020202020204" charset="0"/>
              <a:cs typeface="Lexend Deca" panose="020B0604020202020204" charset="0"/>
            </a:endParaRPr>
          </a:p>
          <a:p>
            <a:r>
              <a:rPr lang="fr-FR" b="1" dirty="0" err="1">
                <a:latin typeface="Lexend Deca" panose="020B0604020202020204" charset="0"/>
                <a:cs typeface="Lexend Deca" panose="020B0604020202020204" charset="0"/>
              </a:rPr>
              <a:t>N°Etudiant</a:t>
            </a:r>
            <a:endParaRPr lang="fr-FR" b="1" dirty="0">
              <a:latin typeface="Lexend Deca" panose="020B0604020202020204" charset="0"/>
              <a:cs typeface="Lexend Deca" panose="020B0604020202020204" charset="0"/>
            </a:endParaRPr>
          </a:p>
          <a:p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Nom</a:t>
            </a:r>
          </a:p>
          <a:p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Prénom</a:t>
            </a:r>
          </a:p>
          <a:p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Adresse</a:t>
            </a:r>
          </a:p>
          <a:p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Code postal</a:t>
            </a:r>
          </a:p>
          <a:p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Ville</a:t>
            </a:r>
          </a:p>
          <a:p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98FE1-C90A-4751-9B6C-1661C75C1DEE}"/>
              </a:ext>
            </a:extLst>
          </p:cNvPr>
          <p:cNvSpPr/>
          <p:nvPr/>
        </p:nvSpPr>
        <p:spPr>
          <a:xfrm>
            <a:off x="1853967" y="2986481"/>
            <a:ext cx="1417739" cy="394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ETUDIANT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AE2ED3-F4AE-462D-9ED7-0C984787A5C7}"/>
              </a:ext>
            </a:extLst>
          </p:cNvPr>
          <p:cNvSpPr/>
          <p:nvPr/>
        </p:nvSpPr>
        <p:spPr>
          <a:xfrm>
            <a:off x="6191075" y="2986480"/>
            <a:ext cx="1518408" cy="1763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 err="1">
                <a:latin typeface="Lexend Deca" panose="020B0604020202020204" charset="0"/>
                <a:cs typeface="Lexend Deca" panose="020B0604020202020204" charset="0"/>
              </a:rPr>
              <a:t>N°Carte</a:t>
            </a:r>
            <a:endParaRPr lang="fr-FR" b="1" dirty="0">
              <a:latin typeface="Lexend Deca" panose="020B0604020202020204" charset="0"/>
              <a:cs typeface="Lexend Deca" panose="020B0604020202020204" charset="0"/>
            </a:endParaRPr>
          </a:p>
          <a:p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Nom université</a:t>
            </a:r>
          </a:p>
          <a:p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Cursus</a:t>
            </a:r>
          </a:p>
          <a:p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Année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74E9B4-E9C7-48E0-B9C9-4C637AE7837D}"/>
              </a:ext>
            </a:extLst>
          </p:cNvPr>
          <p:cNvSpPr/>
          <p:nvPr/>
        </p:nvSpPr>
        <p:spPr>
          <a:xfrm>
            <a:off x="6191075" y="2986481"/>
            <a:ext cx="1518408" cy="394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CARTE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61206B7-5E20-4D97-8FE3-4BA061B29E03}"/>
              </a:ext>
            </a:extLst>
          </p:cNvPr>
          <p:cNvSpPr/>
          <p:nvPr/>
        </p:nvSpPr>
        <p:spPr>
          <a:xfrm>
            <a:off x="4090572" y="3629636"/>
            <a:ext cx="1283515" cy="3942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Avoir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7096BC40-325A-4FAA-B4EC-61FBC3B25716}"/>
              </a:ext>
            </a:extLst>
          </p:cNvPr>
          <p:cNvCxnSpPr>
            <a:cxnSpLocks/>
          </p:cNvCxnSpPr>
          <p:nvPr/>
        </p:nvCxnSpPr>
        <p:spPr>
          <a:xfrm flipH="1">
            <a:off x="3302695" y="3853343"/>
            <a:ext cx="784966" cy="148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81847E8-1994-4105-8B92-75FD081216DF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402165" y="3868165"/>
            <a:ext cx="7889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79F01E1-D351-4BEE-8354-2AAF4B8AC065}"/>
              </a:ext>
            </a:extLst>
          </p:cNvPr>
          <p:cNvSpPr/>
          <p:nvPr/>
        </p:nvSpPr>
        <p:spPr>
          <a:xfrm>
            <a:off x="3302695" y="3629636"/>
            <a:ext cx="542968" cy="194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0 ,1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38D394-DD28-4396-B6A3-91B3D0610054}"/>
              </a:ext>
            </a:extLst>
          </p:cNvPr>
          <p:cNvSpPr/>
          <p:nvPr/>
        </p:nvSpPr>
        <p:spPr>
          <a:xfrm>
            <a:off x="5648107" y="3659281"/>
            <a:ext cx="542968" cy="194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1 ,1</a:t>
            </a:r>
          </a:p>
        </p:txBody>
      </p:sp>
    </p:spTree>
    <p:extLst>
      <p:ext uri="{BB962C8B-B14F-4D97-AF65-F5344CB8AC3E}">
        <p14:creationId xmlns:p14="http://schemas.microsoft.com/office/powerpoint/2010/main" val="324329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382CC20-1049-4DFE-83B4-721F66802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8681" y="866400"/>
            <a:ext cx="6877363" cy="3693600"/>
          </a:xfrm>
        </p:spPr>
        <p:txBody>
          <a:bodyPr/>
          <a:lstStyle/>
          <a:p>
            <a:pPr marL="38100" indent="0">
              <a:buNone/>
            </a:pPr>
            <a:endParaRPr lang="fr-FR" sz="1800" dirty="0">
              <a:latin typeface="Muli Light" panose="020B0604020202020204" charset="0"/>
            </a:endParaRPr>
          </a:p>
          <a:p>
            <a:pPr marL="38100" indent="0">
              <a:buNone/>
            </a:pPr>
            <a:r>
              <a:rPr lang="fr-FR" sz="1800" dirty="0">
                <a:latin typeface="Muli Light" panose="020B0604020202020204" charset="0"/>
              </a:rPr>
              <a:t>L’association est de type un à un car les cardinalités maximales sont 1.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800" dirty="0">
                <a:latin typeface="Muli Light" panose="020B0604020202020204" charset="0"/>
              </a:rPr>
              <a:t>Supposons une occurrence de l’entité Etudiant</a:t>
            </a:r>
            <a:r>
              <a:rPr lang="fr-FR" sz="1800" dirty="0">
                <a:solidFill>
                  <a:srgbClr val="FFC000"/>
                </a:solidFill>
                <a:latin typeface="Muli Light" panose="020B0604020202020204" charset="0"/>
              </a:rPr>
              <a:t>:{101250 ,DUPONT, Nicolas, 15 rue des prés ,75010,PARIS}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800" dirty="0">
                <a:latin typeface="Muli Light" panose="020B0604020202020204" charset="0"/>
              </a:rPr>
              <a:t>Supposons une occurrence de l’entité carte </a:t>
            </a:r>
            <a:r>
              <a:rPr lang="fr-FR" sz="1800" dirty="0">
                <a:solidFill>
                  <a:srgbClr val="FFC000"/>
                </a:solidFill>
                <a:latin typeface="Muli Light" panose="020B0604020202020204" charset="0"/>
              </a:rPr>
              <a:t>:{25025, utbm, Lettres, 2014}</a:t>
            </a:r>
          </a:p>
          <a:p>
            <a:pPr marL="38100" indent="0">
              <a:buNone/>
            </a:pPr>
            <a:r>
              <a:rPr lang="fr-FR" sz="1800" dirty="0">
                <a:latin typeface="Muli Light" panose="020B0604020202020204" charset="0"/>
              </a:rPr>
              <a:t>A l’occurrence de l’entité Etudiante ne correspond qu’une et une seule occurrence de l’entité carte. L’inverse est vraie aussi.</a:t>
            </a:r>
            <a:endParaRPr lang="fr-FR" sz="18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4DBEAAA-3F7D-45AE-9898-491E9A82BC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84DCA2F-A04D-4699-AFC8-D393735CA263}"/>
              </a:ext>
            </a:extLst>
          </p:cNvPr>
          <p:cNvSpPr txBox="1"/>
          <p:nvPr/>
        </p:nvSpPr>
        <p:spPr>
          <a:xfrm>
            <a:off x="3406588" y="502024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Exemple</a:t>
            </a:r>
          </a:p>
        </p:txBody>
      </p:sp>
    </p:spTree>
    <p:extLst>
      <p:ext uri="{BB962C8B-B14F-4D97-AF65-F5344CB8AC3E}">
        <p14:creationId xmlns:p14="http://schemas.microsoft.com/office/powerpoint/2010/main" val="4113903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DDE60D-E32D-403F-9C32-F1833651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50" y="358587"/>
            <a:ext cx="6014400" cy="704787"/>
          </a:xfrm>
        </p:spPr>
        <p:txBody>
          <a:bodyPr/>
          <a:lstStyle/>
          <a:p>
            <a:pPr algn="ctr"/>
            <a:r>
              <a:rPr lang="fr-FR" sz="2400" dirty="0"/>
              <a:t>ASSOCIATION UN A PLUSIEURS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5BA38E-4654-40D4-B7FA-A0B2ECA31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1276" y="1335772"/>
            <a:ext cx="7336450" cy="25011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1800" dirty="0">
                <a:latin typeface="Muli Light" panose="020B0604020202020204" charset="0"/>
                <a:cs typeface="Lexend Deca" panose="020B0604020202020204" charset="0"/>
              </a:rPr>
              <a:t>Une association est de type un à plusieurs:</a:t>
            </a:r>
          </a:p>
          <a:p>
            <a:pPr marL="76200" indent="0">
              <a:buNone/>
            </a:pPr>
            <a:endParaRPr lang="fr-FR" sz="1800" dirty="0">
              <a:latin typeface="Muli Light" panose="020B0604020202020204" charset="0"/>
              <a:cs typeface="Lexend Deca" panose="020B060402020202020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1800" dirty="0">
                <a:latin typeface="Muli Light" panose="020B0604020202020204" charset="0"/>
                <a:cs typeface="Lexend Deca" panose="020B0604020202020204" charset="0"/>
              </a:rPr>
              <a:t>Si pour une occurrence d'une entité A peut correspondre, par l'association, plusieurs occurrences de l'entité B.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1800" dirty="0">
                <a:latin typeface="Muli Light" panose="020B0604020202020204" charset="0"/>
                <a:cs typeface="Lexend Deca" panose="020B0604020202020204" charset="0"/>
              </a:rPr>
              <a:t>Et pour une occurrence de l'entité B, peut correspondre, par l'association, qu'une et une seule occurrence de l'entité A</a:t>
            </a:r>
            <a:r>
              <a:rPr lang="fr-FR" sz="1800" dirty="0">
                <a:latin typeface="Lexend Deca" panose="020B0604020202020204" charset="0"/>
                <a:cs typeface="Lexend Deca" panose="020B0604020202020204" charset="0"/>
              </a:rPr>
              <a:t>. 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8FCD97-5741-431D-A390-7CEF17766C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946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BCFB2A-8784-4B0F-BE0A-C5C5782EA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3848" y="866400"/>
            <a:ext cx="6733351" cy="3347012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ü"/>
            </a:pPr>
            <a:endParaRPr lang="fr-FR" sz="1400" b="1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1400" dirty="0">
                <a:latin typeface="Muli Light" panose="020B0604020202020204" charset="0"/>
              </a:rPr>
              <a:t>Supposons une occurrence de </a:t>
            </a:r>
            <a:r>
              <a:rPr lang="fr-FR" sz="1400" b="1" dirty="0">
                <a:solidFill>
                  <a:srgbClr val="FF0000"/>
                </a:solidFill>
                <a:latin typeface="Muli Light" panose="020B0604020202020204" charset="0"/>
              </a:rPr>
              <a:t>l'entité PERSONNE</a:t>
            </a:r>
            <a:r>
              <a:rPr lang="fr-FR" sz="1400" dirty="0">
                <a:latin typeface="Muli Light" panose="020B0604020202020204" charset="0"/>
              </a:rPr>
              <a:t>:</a:t>
            </a:r>
          </a:p>
          <a:p>
            <a:pPr marL="38100" indent="0">
              <a:buNone/>
            </a:pPr>
            <a:r>
              <a:rPr lang="fr-FR" sz="1400" dirty="0">
                <a:latin typeface="Muli Light" panose="020B0604020202020204" charset="0"/>
              </a:rPr>
              <a:t>	{1455, DURANT Franck, 50 rue des acacias, 75015, PARIS}</a:t>
            </a:r>
          </a:p>
          <a:p>
            <a:pPr marL="38100" indent="0">
              <a:buNone/>
            </a:pPr>
            <a:endParaRPr lang="fr-FR" sz="1400" dirty="0">
              <a:latin typeface="Muli Light" panose="020B0604020202020204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1400" dirty="0">
                <a:latin typeface="Muli Light" panose="020B0604020202020204" charset="0"/>
              </a:rPr>
              <a:t>Supposons deux occurrences de </a:t>
            </a:r>
            <a:r>
              <a:rPr lang="fr-FR" sz="1400" b="1" dirty="0">
                <a:solidFill>
                  <a:srgbClr val="FF0000"/>
                </a:solidFill>
                <a:latin typeface="Muli Light" panose="020B0604020202020204" charset="0"/>
              </a:rPr>
              <a:t>l'entité VOITURE</a:t>
            </a:r>
          </a:p>
          <a:p>
            <a:pPr marL="38100" indent="0">
              <a:buNone/>
            </a:pPr>
            <a:r>
              <a:rPr lang="fr-FR" sz="1400" dirty="0">
                <a:latin typeface="Muli Light" panose="020B0604020202020204" charset="0"/>
              </a:rPr>
              <a:t>	{104A2545, MERCEDES, CLS500, 2014}</a:t>
            </a:r>
          </a:p>
          <a:p>
            <a:pPr marL="38100" indent="0">
              <a:buNone/>
            </a:pPr>
            <a:r>
              <a:rPr lang="fr-FR" sz="1400" dirty="0">
                <a:latin typeface="Muli Light" panose="020B0604020202020204" charset="0"/>
              </a:rPr>
              <a:t>	{104B4590, BMW, 525, 2010)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400" dirty="0">
                <a:latin typeface="Muli Light" panose="020B0604020202020204" charset="0"/>
              </a:rPr>
              <a:t>A l'occurrence de l'entité PERSONNE correspond plusieurs occurrences de l'entité VOITURE. A une occurrence de l'entité VOITURE ne correspond qu'une et une seule occurrence de l'entité PERSONNE</a:t>
            </a:r>
            <a:endParaRPr lang="fr-FR" dirty="0">
              <a:latin typeface="Muli Light" panose="020B060402020202020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0CC73B-B690-450C-A5AA-9A85A4132A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17FE8A5-3588-4A63-8BDE-08E560A9912F}"/>
              </a:ext>
            </a:extLst>
          </p:cNvPr>
          <p:cNvSpPr txBox="1">
            <a:spLocks/>
          </p:cNvSpPr>
          <p:nvPr/>
        </p:nvSpPr>
        <p:spPr>
          <a:xfrm>
            <a:off x="1564800" y="443527"/>
            <a:ext cx="6014400" cy="48656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3200" b="1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Exemple</a:t>
            </a:r>
          </a:p>
        </p:txBody>
      </p:sp>
    </p:spTree>
    <p:extLst>
      <p:ext uri="{BB962C8B-B14F-4D97-AF65-F5344CB8AC3E}">
        <p14:creationId xmlns:p14="http://schemas.microsoft.com/office/powerpoint/2010/main" val="2266299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4124CC29-34CE-48EB-A750-9AACD9ED6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11" y="205975"/>
            <a:ext cx="4383741" cy="591884"/>
          </a:xfrm>
        </p:spPr>
        <p:txBody>
          <a:bodyPr/>
          <a:lstStyle/>
          <a:p>
            <a:pPr algn="ctr"/>
            <a:r>
              <a:rPr lang="fr-FR" dirty="0"/>
              <a:t>Exemple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C535926-F571-45C2-B291-D514CE7AD8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19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6AF63C-6A44-4101-8217-63E5F86BEB52}"/>
              </a:ext>
            </a:extLst>
          </p:cNvPr>
          <p:cNvSpPr/>
          <p:nvPr/>
        </p:nvSpPr>
        <p:spPr>
          <a:xfrm>
            <a:off x="1409350" y="1342239"/>
            <a:ext cx="1451296" cy="2181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N° Personne</a:t>
            </a:r>
          </a:p>
          <a:p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Nom</a:t>
            </a:r>
          </a:p>
          <a:p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Prénom</a:t>
            </a:r>
          </a:p>
          <a:p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Adresse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4875E8-5B16-4919-9ACD-2A64F9257ABC}"/>
              </a:ext>
            </a:extLst>
          </p:cNvPr>
          <p:cNvSpPr/>
          <p:nvPr/>
        </p:nvSpPr>
        <p:spPr>
          <a:xfrm>
            <a:off x="5756246" y="1342238"/>
            <a:ext cx="1451296" cy="2181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N° carte grise</a:t>
            </a:r>
          </a:p>
          <a:p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Marque </a:t>
            </a:r>
          </a:p>
          <a:p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Modèle</a:t>
            </a:r>
          </a:p>
          <a:p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Année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355ED29-202D-4DD6-B1BD-4106C71E9E19}"/>
              </a:ext>
            </a:extLst>
          </p:cNvPr>
          <p:cNvSpPr/>
          <p:nvPr/>
        </p:nvSpPr>
        <p:spPr>
          <a:xfrm>
            <a:off x="3597109" y="2160166"/>
            <a:ext cx="1392573" cy="5452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Avoir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06FA63-CB26-46CE-B7D9-1DF13DF1D701}"/>
              </a:ext>
            </a:extLst>
          </p:cNvPr>
          <p:cNvSpPr/>
          <p:nvPr/>
        </p:nvSpPr>
        <p:spPr>
          <a:xfrm>
            <a:off x="1409350" y="1342238"/>
            <a:ext cx="1451296" cy="5033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PERSONNE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2EC95C-8D9F-4427-A7B7-21EF050C60AA}"/>
              </a:ext>
            </a:extLst>
          </p:cNvPr>
          <p:cNvSpPr/>
          <p:nvPr/>
        </p:nvSpPr>
        <p:spPr>
          <a:xfrm>
            <a:off x="5756246" y="1342238"/>
            <a:ext cx="1451296" cy="50334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VOITURE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EB8A030-AB44-4475-B2B3-D43E1BC02F9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860646" y="2432808"/>
            <a:ext cx="727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D3CE876-B77A-4B97-AC54-F952B8F0F0CD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4989682" y="2432808"/>
            <a:ext cx="7564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312D35E-A8FD-4EA7-8BDC-4D0A161C1442}"/>
              </a:ext>
            </a:extLst>
          </p:cNvPr>
          <p:cNvCxnSpPr/>
          <p:nvPr/>
        </p:nvCxnSpPr>
        <p:spPr>
          <a:xfrm flipH="1">
            <a:off x="1510018" y="2197916"/>
            <a:ext cx="9933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05D16262-4B71-4AF2-8B39-FB2B5FA9DD08}"/>
              </a:ext>
            </a:extLst>
          </p:cNvPr>
          <p:cNvCxnSpPr>
            <a:cxnSpLocks/>
          </p:cNvCxnSpPr>
          <p:nvPr/>
        </p:nvCxnSpPr>
        <p:spPr>
          <a:xfrm flipH="1">
            <a:off x="5865304" y="2197916"/>
            <a:ext cx="1072391" cy="1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497FCCC4-5F93-4FF3-B1B8-4BED44A44E26}"/>
              </a:ext>
            </a:extLst>
          </p:cNvPr>
          <p:cNvSpPr txBox="1"/>
          <p:nvPr/>
        </p:nvSpPr>
        <p:spPr>
          <a:xfrm>
            <a:off x="2850859" y="2114026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0</a:t>
            </a:r>
            <a:r>
              <a:rPr lang="fr-FR" dirty="0"/>
              <a:t>,</a:t>
            </a:r>
            <a:r>
              <a:rPr lang="fr-FR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3FEC149-E8F0-43BC-93E4-54AA271F772B}"/>
              </a:ext>
            </a:extLst>
          </p:cNvPr>
          <p:cNvSpPr txBox="1"/>
          <p:nvPr/>
        </p:nvSpPr>
        <p:spPr>
          <a:xfrm>
            <a:off x="5377643" y="206132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1,</a:t>
            </a:r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Titre 7">
            <a:extLst>
              <a:ext uri="{FF2B5EF4-FFF2-40B4-BE49-F238E27FC236}">
                <a16:creationId xmlns:a16="http://schemas.microsoft.com/office/drawing/2014/main" id="{233FE498-470C-4701-8EBA-2C508048BB09}"/>
              </a:ext>
            </a:extLst>
          </p:cNvPr>
          <p:cNvSpPr txBox="1">
            <a:spLocks/>
          </p:cNvSpPr>
          <p:nvPr/>
        </p:nvSpPr>
        <p:spPr>
          <a:xfrm>
            <a:off x="2232211" y="205976"/>
            <a:ext cx="4383741" cy="59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fr-FR"/>
              <a:t>Exemple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272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08574C4-FD3C-410B-8E18-03EFA1216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50" y="205975"/>
            <a:ext cx="6014400" cy="429876"/>
          </a:xfrm>
        </p:spPr>
        <p:txBody>
          <a:bodyPr/>
          <a:lstStyle/>
          <a:p>
            <a:pPr algn="ctr"/>
            <a:r>
              <a:rPr lang="fr-FR" dirty="0"/>
              <a:t>     QU'EST-CE QUE MERISE.</a:t>
            </a:r>
            <a:endParaRPr lang="fr-FR" sz="240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D5BEF93-4A4F-439E-B493-51C318C00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329" y="825623"/>
            <a:ext cx="8611342" cy="3692589"/>
          </a:xfrm>
        </p:spPr>
        <p:txBody>
          <a:bodyPr/>
          <a:lstStyle/>
          <a:p>
            <a:pPr marL="76200" indent="0">
              <a:buNone/>
            </a:pPr>
            <a:r>
              <a:rPr lang="fr-FR" dirty="0">
                <a:latin typeface="Muli Light" panose="020B0604020202020204" charset="0"/>
              </a:rPr>
              <a:t>Méthode</a:t>
            </a:r>
            <a:r>
              <a:rPr lang="fr-FR" dirty="0"/>
              <a:t> de modélisation pour la conception de systèmes d'information qui se base sur la séparation entre l'analyse des données et l'analyse des traitements.</a:t>
            </a:r>
          </a:p>
          <a:p>
            <a:pPr marL="76200" indent="0">
              <a:buNone/>
            </a:pPr>
            <a:endParaRPr lang="fr-FR" dirty="0"/>
          </a:p>
          <a:p>
            <a:pPr marL="76200" indent="0">
              <a:buNone/>
            </a:pPr>
            <a:endParaRPr lang="fr-FR" dirty="0"/>
          </a:p>
        </p:txBody>
      </p:sp>
      <p:sp>
        <p:nvSpPr>
          <p:cNvPr id="6" name="Google Shape;133;p20">
            <a:extLst>
              <a:ext uri="{FF2B5EF4-FFF2-40B4-BE49-F238E27FC236}">
                <a16:creationId xmlns:a16="http://schemas.microsoft.com/office/drawing/2014/main" id="{373FF4FE-BBB5-4F80-8C18-56EDF90337B2}"/>
              </a:ext>
            </a:extLst>
          </p:cNvPr>
          <p:cNvSpPr txBox="1">
            <a:spLocks/>
          </p:cNvSpPr>
          <p:nvPr/>
        </p:nvSpPr>
        <p:spPr>
          <a:xfrm>
            <a:off x="266329" y="2237172"/>
            <a:ext cx="3897299" cy="2080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⬡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rgbClr val="00B0F0"/>
                </a:solidFill>
              </a:rPr>
              <a:t>Pour les données: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800" dirty="0"/>
              <a:t>Identifier et regrouper les données de même nature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800" dirty="0"/>
              <a:t>identifier les relations entre ces données </a:t>
            </a:r>
          </a:p>
          <a:p>
            <a:endParaRPr lang="fr-FR" sz="1400" dirty="0"/>
          </a:p>
          <a:p>
            <a:pPr marL="0" indent="0">
              <a:buNone/>
            </a:pPr>
            <a:endParaRPr lang="fr-FR" sz="1600" b="1" dirty="0"/>
          </a:p>
        </p:txBody>
      </p:sp>
      <p:sp>
        <p:nvSpPr>
          <p:cNvPr id="7" name="Google Shape;133;p20">
            <a:extLst>
              <a:ext uri="{FF2B5EF4-FFF2-40B4-BE49-F238E27FC236}">
                <a16:creationId xmlns:a16="http://schemas.microsoft.com/office/drawing/2014/main" id="{4D311F0D-CB0D-4ACA-A631-5D9A786B2E27}"/>
              </a:ext>
            </a:extLst>
          </p:cNvPr>
          <p:cNvSpPr txBox="1">
            <a:spLocks/>
          </p:cNvSpPr>
          <p:nvPr/>
        </p:nvSpPr>
        <p:spPr>
          <a:xfrm>
            <a:off x="4274353" y="2237171"/>
            <a:ext cx="4641193" cy="2080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⬡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indent="-45720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rgbClr val="00B0F0"/>
                </a:solidFill>
              </a:rPr>
              <a:t>Pour les traitements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800" dirty="0"/>
              <a:t>identifier les fonctionnalités qui vont permettre le traitement de ces données.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800" dirty="0"/>
              <a:t>identifier les découpages et enchainements des ces fonctionnalités.</a:t>
            </a:r>
          </a:p>
          <a:p>
            <a:pPr marL="0" indent="0"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576974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E632EA-4CBE-4E64-985D-A52C921F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50" y="205975"/>
            <a:ext cx="6014400" cy="521994"/>
          </a:xfrm>
        </p:spPr>
        <p:txBody>
          <a:bodyPr/>
          <a:lstStyle/>
          <a:p>
            <a:pPr algn="ctr"/>
            <a:r>
              <a:rPr lang="fr-FR" sz="2000" dirty="0"/>
              <a:t>ASSOCIATION PLUSIEURS A PLUSIEURS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8AEA91-89EC-4830-9322-2C51003E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373" y="1066800"/>
            <a:ext cx="8211843" cy="2859742"/>
          </a:xfrm>
        </p:spPr>
        <p:txBody>
          <a:bodyPr/>
          <a:lstStyle/>
          <a:p>
            <a:pPr marL="76200" indent="0">
              <a:buNone/>
            </a:pPr>
            <a:endParaRPr lang="fr-FR" sz="1800" dirty="0">
              <a:latin typeface="Muli Light" panose="020B0604020202020204" charset="0"/>
              <a:cs typeface="Lexend Deca" panose="020B06040202020202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b="1" dirty="0">
                <a:latin typeface="Muli Light" panose="020B0604020202020204" charset="0"/>
                <a:cs typeface="Lexend Deca" panose="020B0604020202020204" charset="0"/>
              </a:rPr>
              <a:t>Une association est de type plusieurs à plusieurs:</a:t>
            </a:r>
          </a:p>
          <a:p>
            <a:pPr marL="76200" indent="0">
              <a:buNone/>
            </a:pPr>
            <a:endParaRPr lang="fr-FR" sz="1800" b="1" dirty="0">
              <a:latin typeface="Muli Light" panose="020B0604020202020204" charset="0"/>
              <a:cs typeface="Lexend Deca" panose="020B060402020202020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1800" dirty="0">
                <a:latin typeface="Muli Light" panose="020B0604020202020204" charset="0"/>
                <a:cs typeface="Lexend Deca" panose="020B0604020202020204" charset="0"/>
              </a:rPr>
              <a:t>Si pour une occurrence d'une entité A peut correspondre, par l'association, plusieurs occurrences de l'entité B.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fr-FR" sz="1800" dirty="0">
              <a:latin typeface="Muli Light" panose="020B0604020202020204" charset="0"/>
              <a:cs typeface="Lexend Deca" panose="020B060402020202020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1800" dirty="0">
                <a:latin typeface="Muli Light" panose="020B0604020202020204" charset="0"/>
                <a:cs typeface="Lexend Deca" panose="020B0604020202020204" charset="0"/>
              </a:rPr>
              <a:t>Et pour une occurrence de l'entité B, peut correspondre, par l'association, plusieurs occurrences de l'entité A. </a:t>
            </a:r>
          </a:p>
          <a:p>
            <a:pPr marL="7620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2A3FFA-85F1-4AAE-A92D-D91472E91D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320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F72E85E-3CE3-47E7-9D91-C514EE8CC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2598" y="964275"/>
            <a:ext cx="6793472" cy="3693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1600" dirty="0"/>
              <a:t>Supposons une occurrence de l’entité PERSONNE:</a:t>
            </a:r>
          </a:p>
          <a:p>
            <a:pPr marL="38100" indent="0">
              <a:buNone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{</a:t>
            </a:r>
            <a:r>
              <a:rPr lang="fr-FR" sz="1600" dirty="0">
                <a:solidFill>
                  <a:srgbClr val="FF0000"/>
                </a:solidFill>
              </a:rPr>
              <a:t>14055</a:t>
            </a: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DURANT, Franck, 50 rue des acacias, PARIS }</a:t>
            </a:r>
          </a:p>
          <a:p>
            <a:pPr marL="38100" indent="0">
              <a:buNone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{</a:t>
            </a:r>
            <a:r>
              <a:rPr lang="fr-FR" sz="1600" dirty="0">
                <a:solidFill>
                  <a:srgbClr val="2FA15A"/>
                </a:solidFill>
              </a:rPr>
              <a:t>25055</a:t>
            </a: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DUPONT, Nicolas, 25 avenue des marronniers,75005 PARIS}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fr-FR" sz="1600" dirty="0"/>
              <a:t>Supposons deux occurrences de l'entité VILLA</a:t>
            </a:r>
          </a:p>
          <a:p>
            <a:pPr marL="38100" indent="0">
              <a:buNone/>
            </a:pPr>
            <a:r>
              <a:rPr lang="fr-FR" sz="1600" dirty="0">
                <a:solidFill>
                  <a:schemeClr val="accent4"/>
                </a:solidFill>
              </a:rPr>
              <a:t>{</a:t>
            </a:r>
            <a:r>
              <a:rPr lang="fr-FR" sz="1600" dirty="0">
                <a:solidFill>
                  <a:srgbClr val="FF0000"/>
                </a:solidFill>
              </a:rPr>
              <a:t>14055</a:t>
            </a:r>
            <a:r>
              <a:rPr lang="fr-FR" sz="1600" dirty="0">
                <a:solidFill>
                  <a:schemeClr val="accent4"/>
                </a:solidFill>
              </a:rPr>
              <a:t>,104A2545, </a:t>
            </a:r>
            <a:r>
              <a:rPr lang="fr-FR" sz="1600" dirty="0">
                <a:solidFill>
                  <a:srgbClr val="FFFF00"/>
                </a:solidFill>
              </a:rPr>
              <a:t>15 rue des peupliers, 34000 MONTPELLIER</a:t>
            </a:r>
            <a:r>
              <a:rPr lang="fr-FR" sz="1600" dirty="0">
                <a:solidFill>
                  <a:schemeClr val="accent4"/>
                </a:solidFill>
              </a:rPr>
              <a:t>}</a:t>
            </a:r>
          </a:p>
          <a:p>
            <a:pPr marL="38100" indent="0">
              <a:buNone/>
            </a:pPr>
            <a:r>
              <a:rPr lang="fr-FR" sz="1600" dirty="0">
                <a:solidFill>
                  <a:schemeClr val="accent4"/>
                </a:solidFill>
              </a:rPr>
              <a:t>{</a:t>
            </a:r>
            <a:r>
              <a:rPr lang="fr-FR" sz="1600" dirty="0">
                <a:solidFill>
                  <a:srgbClr val="FF0000"/>
                </a:solidFill>
              </a:rPr>
              <a:t>14055</a:t>
            </a:r>
            <a:r>
              <a:rPr lang="fr-FR" sz="1600" dirty="0">
                <a:solidFill>
                  <a:schemeClr val="accent4"/>
                </a:solidFill>
              </a:rPr>
              <a:t>,104B4590,45 avenue des chênes, 34000 MONTPELLIER}</a:t>
            </a:r>
          </a:p>
          <a:p>
            <a:pPr marL="38100" indent="0">
              <a:buNone/>
            </a:pPr>
            <a:r>
              <a:rPr lang="fr-FR" sz="1600" dirty="0">
                <a:solidFill>
                  <a:schemeClr val="accent4"/>
                </a:solidFill>
              </a:rPr>
              <a:t>{</a:t>
            </a:r>
            <a:r>
              <a:rPr lang="fr-FR" sz="1600" dirty="0">
                <a:solidFill>
                  <a:srgbClr val="00B050"/>
                </a:solidFill>
              </a:rPr>
              <a:t>25055</a:t>
            </a:r>
            <a:r>
              <a:rPr lang="fr-FR" sz="1600" dirty="0">
                <a:solidFill>
                  <a:schemeClr val="accent4"/>
                </a:solidFill>
              </a:rPr>
              <a:t>,104A2545, </a:t>
            </a:r>
            <a:r>
              <a:rPr lang="fr-FR" sz="1600" dirty="0">
                <a:solidFill>
                  <a:srgbClr val="FFFF00"/>
                </a:solidFill>
              </a:rPr>
              <a:t>15 rue des peupliers, 34000 MONTPELLIER</a:t>
            </a:r>
            <a:r>
              <a:rPr lang="fr-FR" sz="1600" dirty="0">
                <a:solidFill>
                  <a:schemeClr val="accent4"/>
                </a:solidFill>
              </a:rPr>
              <a:t>}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1600" dirty="0"/>
              <a:t>Franck Durant a loué 2 appartements à Montpellier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1600" dirty="0"/>
              <a:t>L'appartement au </a:t>
            </a:r>
            <a:r>
              <a:rPr lang="fr-FR" sz="1600" dirty="0">
                <a:solidFill>
                  <a:srgbClr val="FFFF00"/>
                </a:solidFill>
              </a:rPr>
              <a:t>15 rues des peupliers </a:t>
            </a:r>
            <a:r>
              <a:rPr lang="fr-FR" sz="1600" dirty="0"/>
              <a:t>a été loué par Franck Durant et Nicolas Dupont</a:t>
            </a:r>
          </a:p>
          <a:p>
            <a:endParaRPr lang="fr-FR" sz="1800" dirty="0"/>
          </a:p>
          <a:p>
            <a:pPr marL="38100" indent="0">
              <a:buNone/>
            </a:pPr>
            <a:endParaRPr lang="fr-FR" sz="18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B0E6D39-EF14-4EDB-942D-C04CF001FF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21</a:t>
            </a:fld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0638ABD7-88B9-451A-8193-0C31AB3BA2A4}"/>
              </a:ext>
            </a:extLst>
          </p:cNvPr>
          <p:cNvSpPr txBox="1">
            <a:spLocks/>
          </p:cNvSpPr>
          <p:nvPr/>
        </p:nvSpPr>
        <p:spPr>
          <a:xfrm>
            <a:off x="1515034" y="395978"/>
            <a:ext cx="5811963" cy="48656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3200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Exemple</a:t>
            </a:r>
          </a:p>
        </p:txBody>
      </p:sp>
    </p:spTree>
    <p:extLst>
      <p:ext uri="{BB962C8B-B14F-4D97-AF65-F5344CB8AC3E}">
        <p14:creationId xmlns:p14="http://schemas.microsoft.com/office/powerpoint/2010/main" val="940790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FF70010-A027-4A5F-821D-AAE6878497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22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DFA9EF-F332-430E-BEF8-C37B633165BB}"/>
              </a:ext>
            </a:extLst>
          </p:cNvPr>
          <p:cNvSpPr/>
          <p:nvPr/>
        </p:nvSpPr>
        <p:spPr>
          <a:xfrm>
            <a:off x="847288" y="1351152"/>
            <a:ext cx="1702965" cy="21806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/>
          </a:p>
          <a:p>
            <a:r>
              <a:rPr lang="fr-FR" b="1" dirty="0" err="1">
                <a:latin typeface="Lexend Deca" panose="020B0604020202020204" charset="0"/>
                <a:cs typeface="Lexend Deca" panose="020B0604020202020204" charset="0"/>
              </a:rPr>
              <a:t>N°Personne</a:t>
            </a:r>
            <a:endParaRPr lang="fr-FR" b="1" dirty="0">
              <a:latin typeface="Lexend Deca" panose="020B0604020202020204" charset="0"/>
              <a:cs typeface="Lexend Deca" panose="020B0604020202020204" charset="0"/>
            </a:endParaRPr>
          </a:p>
          <a:p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Nom</a:t>
            </a:r>
          </a:p>
          <a:p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Prénom</a:t>
            </a:r>
          </a:p>
          <a:p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Rue</a:t>
            </a:r>
          </a:p>
          <a:p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Code postal</a:t>
            </a:r>
          </a:p>
          <a:p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Ville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1257F2-CB39-4C5E-94A6-A09059E4182B}"/>
              </a:ext>
            </a:extLst>
          </p:cNvPr>
          <p:cNvSpPr/>
          <p:nvPr/>
        </p:nvSpPr>
        <p:spPr>
          <a:xfrm>
            <a:off x="864066" y="1367406"/>
            <a:ext cx="1686187" cy="48656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Lexend Deca" panose="020B0604020202020204" charset="0"/>
                <a:cs typeface="Lexend Deca" panose="020B0604020202020204" charset="0"/>
              </a:rPr>
              <a:t>PERSONNE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82D2C7-2F42-4040-98D7-555D925ABE9D}"/>
              </a:ext>
            </a:extLst>
          </p:cNvPr>
          <p:cNvSpPr/>
          <p:nvPr/>
        </p:nvSpPr>
        <p:spPr>
          <a:xfrm>
            <a:off x="6051260" y="1367406"/>
            <a:ext cx="1702965" cy="21806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 err="1">
                <a:latin typeface="Lexend Deca" panose="020B0604020202020204" charset="0"/>
                <a:cs typeface="Lexend Deca" panose="020B0604020202020204" charset="0"/>
              </a:rPr>
              <a:t>N°Villa</a:t>
            </a:r>
            <a:endParaRPr lang="fr-FR" b="1" dirty="0">
              <a:latin typeface="Lexend Deca" panose="020B0604020202020204" charset="0"/>
              <a:cs typeface="Lexend Deca" panose="020B0604020202020204" charset="0"/>
            </a:endParaRPr>
          </a:p>
          <a:p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Rue</a:t>
            </a:r>
          </a:p>
          <a:p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Code postal</a:t>
            </a:r>
          </a:p>
          <a:p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Ville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3932F9-FB5E-4FD4-AFA0-C27159F60912}"/>
              </a:ext>
            </a:extLst>
          </p:cNvPr>
          <p:cNvSpPr/>
          <p:nvPr/>
        </p:nvSpPr>
        <p:spPr>
          <a:xfrm>
            <a:off x="6068038" y="1367406"/>
            <a:ext cx="1686187" cy="48656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Lexend Deca" panose="020B0604020202020204" charset="0"/>
                <a:cs typeface="Lexend Deca" panose="020B0604020202020204" charset="0"/>
              </a:rPr>
              <a:t>VILLA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6DAD343-F817-4280-98C3-06E3C11E1577}"/>
              </a:ext>
            </a:extLst>
          </p:cNvPr>
          <p:cNvSpPr/>
          <p:nvPr/>
        </p:nvSpPr>
        <p:spPr>
          <a:xfrm>
            <a:off x="3738694" y="2249822"/>
            <a:ext cx="1208015" cy="4157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Louer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8896C5F-3558-480D-B14C-EFF857E9C153}"/>
              </a:ext>
            </a:extLst>
          </p:cNvPr>
          <p:cNvCxnSpPr>
            <a:stCxn id="4" idx="3"/>
            <a:endCxn id="8" idx="2"/>
          </p:cNvCxnSpPr>
          <p:nvPr/>
        </p:nvCxnSpPr>
        <p:spPr>
          <a:xfrm>
            <a:off x="2550253" y="2441459"/>
            <a:ext cx="1188441" cy="162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FB2C706-2BB4-49D7-977D-D2071F4C8FA5}"/>
              </a:ext>
            </a:extLst>
          </p:cNvPr>
          <p:cNvCxnSpPr/>
          <p:nvPr/>
        </p:nvCxnSpPr>
        <p:spPr>
          <a:xfrm flipV="1">
            <a:off x="4925737" y="2457711"/>
            <a:ext cx="1146496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1949F8FE-53FA-45F5-B068-BC0D4E40CA77}"/>
              </a:ext>
            </a:extLst>
          </p:cNvPr>
          <p:cNvSpPr txBox="1"/>
          <p:nvPr/>
        </p:nvSpPr>
        <p:spPr>
          <a:xfrm>
            <a:off x="2702480" y="2133681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</a:t>
            </a:r>
            <a:r>
              <a:rPr lang="fr-FR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55C9C44-08C2-41FD-8C89-BB4CE40F208F}"/>
              </a:ext>
            </a:extLst>
          </p:cNvPr>
          <p:cNvSpPr txBox="1"/>
          <p:nvPr/>
        </p:nvSpPr>
        <p:spPr>
          <a:xfrm>
            <a:off x="5575538" y="2149934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</a:t>
            </a:r>
            <a:r>
              <a:rPr lang="fr-FR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5896CE8-12F7-468C-B465-9E01DBA4BBB8}"/>
              </a:ext>
            </a:extLst>
          </p:cNvPr>
          <p:cNvSpPr txBox="1"/>
          <p:nvPr/>
        </p:nvSpPr>
        <p:spPr>
          <a:xfrm>
            <a:off x="989431" y="4151126"/>
            <a:ext cx="7491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L’association est de type un à plusieurs car les cardinalités maximales sont à N et N</a:t>
            </a:r>
          </a:p>
        </p:txBody>
      </p:sp>
    </p:spTree>
    <p:extLst>
      <p:ext uri="{BB962C8B-B14F-4D97-AF65-F5344CB8AC3E}">
        <p14:creationId xmlns:p14="http://schemas.microsoft.com/office/powerpoint/2010/main" val="66656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56CB37-1FED-4960-A768-0C9DD1015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50" y="205975"/>
            <a:ext cx="6014400" cy="610771"/>
          </a:xfrm>
        </p:spPr>
        <p:txBody>
          <a:bodyPr/>
          <a:lstStyle/>
          <a:p>
            <a:r>
              <a:rPr lang="fr-FR" dirty="0"/>
              <a:t>LES CARDINALITES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BD50D1-4D26-47F1-AEAE-B30C249B7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50" y="949912"/>
            <a:ext cx="7649050" cy="37182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1600" dirty="0">
                <a:latin typeface="Muli Light" panose="020B0604020202020204" charset="0"/>
                <a:cs typeface="Lexend Deca" panose="020B0604020202020204" charset="0"/>
              </a:rPr>
              <a:t>La cardinalité d'un couple entité-association est un couple d'entiers, (x, y), qui exprime le nombre minimum (x) et maximum (y) d'occurrences de l'association qui existe pour chaque occurrence de l'entité.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600" dirty="0">
                <a:latin typeface="Muli Light" panose="020B0604020202020204" charset="0"/>
                <a:cs typeface="Lexend Deca" panose="020B0604020202020204" charset="0"/>
              </a:rPr>
              <a:t>Les cardinalités sont une traduction des règles de gestion.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b="1" dirty="0">
                <a:latin typeface="Muli Light" panose="020B0604020202020204" charset="0"/>
                <a:cs typeface="Lexend Deca" panose="020B0604020202020204" charset="0"/>
              </a:rPr>
              <a:t>Exemple :</a:t>
            </a:r>
          </a:p>
          <a:p>
            <a:pPr marL="76200" indent="0">
              <a:buNone/>
            </a:pPr>
            <a:endParaRPr lang="fr-FR" sz="1600" dirty="0">
              <a:latin typeface="Lexend Deca" panose="020B0604020202020204" charset="0"/>
              <a:cs typeface="Lexend Deca" panose="020B060402020202020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C46571-8FDF-475D-AD64-718026C519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23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39D0A8-0520-4AB1-8021-95E1ED3BE152}"/>
              </a:ext>
            </a:extLst>
          </p:cNvPr>
          <p:cNvSpPr/>
          <p:nvPr/>
        </p:nvSpPr>
        <p:spPr>
          <a:xfrm>
            <a:off x="1488840" y="2695074"/>
            <a:ext cx="1467853" cy="19523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r>
              <a:rPr lang="fr-FR" b="1" dirty="0" err="1">
                <a:latin typeface="Lexend Deca" panose="020B0604020202020204" charset="0"/>
                <a:cs typeface="Lexend Deca" panose="020B0604020202020204" charset="0"/>
              </a:rPr>
              <a:t>N°Editeur</a:t>
            </a:r>
            <a:endParaRPr lang="fr-FR" b="1" dirty="0">
              <a:latin typeface="Lexend Deca" panose="020B0604020202020204" charset="0"/>
              <a:cs typeface="Lexend Deca" panose="020B0604020202020204" charset="0"/>
            </a:endParaRPr>
          </a:p>
          <a:p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Nom</a:t>
            </a:r>
          </a:p>
          <a:p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Rue</a:t>
            </a:r>
          </a:p>
          <a:p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Code </a:t>
            </a:r>
            <a:r>
              <a:rPr lang="fr-FR" b="1" dirty="0" err="1">
                <a:latin typeface="Lexend Deca" panose="020B0604020202020204" charset="0"/>
                <a:cs typeface="Lexend Deca" panose="020B0604020202020204" charset="0"/>
              </a:rPr>
              <a:t>postel</a:t>
            </a:r>
            <a:endParaRPr lang="fr-FR" b="1" dirty="0">
              <a:latin typeface="Lexend Deca" panose="020B0604020202020204" charset="0"/>
              <a:cs typeface="Lexend Deca" panose="020B0604020202020204" charset="0"/>
            </a:endParaRPr>
          </a:p>
          <a:p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Ville</a:t>
            </a:r>
          </a:p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51AD7A-C0D2-425D-BA87-4BF9863DC800}"/>
              </a:ext>
            </a:extLst>
          </p:cNvPr>
          <p:cNvSpPr/>
          <p:nvPr/>
        </p:nvSpPr>
        <p:spPr>
          <a:xfrm>
            <a:off x="1496861" y="2695074"/>
            <a:ext cx="1459832" cy="489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EDITEUR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86E31D-A49A-489B-8C58-56774FABD9C3}"/>
              </a:ext>
            </a:extLst>
          </p:cNvPr>
          <p:cNvSpPr/>
          <p:nvPr/>
        </p:nvSpPr>
        <p:spPr>
          <a:xfrm>
            <a:off x="6167718" y="2628491"/>
            <a:ext cx="1479421" cy="19523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N° livre</a:t>
            </a:r>
          </a:p>
          <a:p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Titre</a:t>
            </a:r>
          </a:p>
          <a:p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Prix</a:t>
            </a:r>
          </a:p>
          <a:p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Nb pages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5DFAF6-D027-49E2-86F6-BBE096D0D515}"/>
              </a:ext>
            </a:extLst>
          </p:cNvPr>
          <p:cNvSpPr/>
          <p:nvPr/>
        </p:nvSpPr>
        <p:spPr>
          <a:xfrm>
            <a:off x="6179635" y="2626954"/>
            <a:ext cx="1459832" cy="489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LIVRE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EF2E5BC-50A1-4659-A693-EF9DD96ECA76}"/>
              </a:ext>
            </a:extLst>
          </p:cNvPr>
          <p:cNvSpPr/>
          <p:nvPr/>
        </p:nvSpPr>
        <p:spPr>
          <a:xfrm>
            <a:off x="3980330" y="3518844"/>
            <a:ext cx="1112534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Lexend Deca" panose="020B0604020202020204" charset="0"/>
                <a:cs typeface="Lexend Deca" panose="020B0604020202020204" charset="0"/>
              </a:rPr>
              <a:t>Publier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E3A921D-C20D-4B7E-924F-8ADBA23E82DD}"/>
              </a:ext>
            </a:extLst>
          </p:cNvPr>
          <p:cNvCxnSpPr>
            <a:cxnSpLocks/>
            <a:stCxn id="5" idx="3"/>
            <a:endCxn id="10" idx="2"/>
          </p:cNvCxnSpPr>
          <p:nvPr/>
        </p:nvCxnSpPr>
        <p:spPr>
          <a:xfrm flipV="1">
            <a:off x="2956693" y="3671244"/>
            <a:ext cx="102363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DA702AE-9C92-4B08-B133-68792DA1E548}"/>
              </a:ext>
            </a:extLst>
          </p:cNvPr>
          <p:cNvCxnSpPr>
            <a:cxnSpLocks/>
          </p:cNvCxnSpPr>
          <p:nvPr/>
        </p:nvCxnSpPr>
        <p:spPr>
          <a:xfrm flipV="1">
            <a:off x="5092863" y="3667353"/>
            <a:ext cx="103930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F1064049-174F-463D-8BED-338EF3BB833F}"/>
              </a:ext>
            </a:extLst>
          </p:cNvPr>
          <p:cNvSpPr txBox="1"/>
          <p:nvPr/>
        </p:nvSpPr>
        <p:spPr>
          <a:xfrm>
            <a:off x="3082374" y="3364955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1 , 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1AC0E1D-B84D-4412-B8C2-4C79B31E88A1}"/>
              </a:ext>
            </a:extLst>
          </p:cNvPr>
          <p:cNvSpPr txBox="1"/>
          <p:nvPr/>
        </p:nvSpPr>
        <p:spPr>
          <a:xfrm>
            <a:off x="5590022" y="3359182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1 , 1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3C81674-B3E4-4C4B-BC2D-0BA86530CE55}"/>
              </a:ext>
            </a:extLst>
          </p:cNvPr>
          <p:cNvSpPr txBox="1"/>
          <p:nvPr/>
        </p:nvSpPr>
        <p:spPr>
          <a:xfrm>
            <a:off x="4300157" y="2656109"/>
            <a:ext cx="98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Minimum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F72B8DD-13A2-4114-81EC-CB5F54900112}"/>
              </a:ext>
            </a:extLst>
          </p:cNvPr>
          <p:cNvSpPr txBox="1"/>
          <p:nvPr/>
        </p:nvSpPr>
        <p:spPr>
          <a:xfrm>
            <a:off x="4300157" y="4360361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Maximum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8A43CB0-71A1-4E3A-ADFE-91FA0B2300E5}"/>
              </a:ext>
            </a:extLst>
          </p:cNvPr>
          <p:cNvCxnSpPr/>
          <p:nvPr/>
        </p:nvCxnSpPr>
        <p:spPr>
          <a:xfrm flipH="1">
            <a:off x="3236259" y="2902252"/>
            <a:ext cx="1174376" cy="456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F2DC993-47C2-4A22-AA60-65D4D9FD2141}"/>
              </a:ext>
            </a:extLst>
          </p:cNvPr>
          <p:cNvCxnSpPr>
            <a:cxnSpLocks/>
          </p:cNvCxnSpPr>
          <p:nvPr/>
        </p:nvCxnSpPr>
        <p:spPr>
          <a:xfrm>
            <a:off x="5215062" y="2871596"/>
            <a:ext cx="415229" cy="5815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C4FC343-D902-40EB-B1DD-742FE560DEB9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3587750" y="3666959"/>
            <a:ext cx="712407" cy="8472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32344F04-AB05-4CB9-97B1-F090007AC65F}"/>
              </a:ext>
            </a:extLst>
          </p:cNvPr>
          <p:cNvCxnSpPr/>
          <p:nvPr/>
        </p:nvCxnSpPr>
        <p:spPr>
          <a:xfrm flipV="1">
            <a:off x="5215062" y="3666959"/>
            <a:ext cx="800256" cy="8472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251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D274D1B-1B04-4748-BD1C-6E408A05A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3849" y="858253"/>
            <a:ext cx="6814033" cy="370174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fr-FR" sz="1600" dirty="0">
              <a:latin typeface="Muli Light" panose="020B060402020202020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b="1" dirty="0">
                <a:latin typeface="Muli Light" panose="020B0604020202020204" charset="0"/>
              </a:rPr>
              <a:t>Cardinalité du couple EDITEUR-Publier : 1,N</a:t>
            </a:r>
          </a:p>
          <a:p>
            <a:pPr marL="38100" indent="0">
              <a:buNone/>
            </a:pPr>
            <a:r>
              <a:rPr lang="fr-FR" sz="1600" dirty="0">
                <a:latin typeface="Muli Light" panose="020B0604020202020204" charset="0"/>
                <a:cs typeface="Lexend Deca" panose="020B0604020202020204" charset="0"/>
              </a:rPr>
              <a:t>Un éditeur peut publier au minimum un livre. Un éditeur peut publier au maximum N livres ,</a:t>
            </a:r>
          </a:p>
          <a:p>
            <a:pPr marL="38100" indent="0">
              <a:buNone/>
            </a:pPr>
            <a:endParaRPr lang="fr-FR" sz="1600" dirty="0">
              <a:latin typeface="Muli Light" panose="020B0604020202020204" charset="0"/>
              <a:cs typeface="Lexend Deca" panose="020B060402020202020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b="1" dirty="0">
                <a:latin typeface="Muli Light" panose="020B0604020202020204" charset="0"/>
              </a:rPr>
              <a:t>Cardinalité du couple LIVRE-Publier : 1,1</a:t>
            </a:r>
          </a:p>
          <a:p>
            <a:pPr marL="38100" indent="0">
              <a:buNone/>
            </a:pPr>
            <a:r>
              <a:rPr lang="fr-FR" sz="1600" dirty="0">
                <a:latin typeface="Muli Light" panose="020B0604020202020204" charset="0"/>
              </a:rPr>
              <a:t>Un livre est publié au minimum par un éditeur. Un livre est publié au maximum par un éditeur.</a:t>
            </a:r>
          </a:p>
          <a:p>
            <a:pPr marL="38100" indent="0">
              <a:buNone/>
            </a:pPr>
            <a:r>
              <a:rPr lang="fr-FR" sz="1600" dirty="0">
                <a:latin typeface="Muli Light" panose="020B0604020202020204" charset="0"/>
              </a:rPr>
              <a:t> En effet, en général, un livre n'est publié que par un et un seul éditeur.</a:t>
            </a:r>
          </a:p>
          <a:p>
            <a:endParaRPr lang="fr-FR" sz="1600" dirty="0">
              <a:latin typeface="Lexend Deca" panose="020B0604020202020204" charset="0"/>
              <a:cs typeface="Lexend Deca" panose="020B060402020202020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31A860-404B-4A31-B4BC-814D36DEBB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477E57-B0A5-4E95-BD6F-A610E648A7AF}"/>
              </a:ext>
            </a:extLst>
          </p:cNvPr>
          <p:cNvSpPr txBox="1"/>
          <p:nvPr/>
        </p:nvSpPr>
        <p:spPr>
          <a:xfrm>
            <a:off x="2622883" y="291112"/>
            <a:ext cx="2454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EXEMPLE</a:t>
            </a:r>
          </a:p>
        </p:txBody>
      </p:sp>
    </p:spTree>
    <p:extLst>
      <p:ext uri="{BB962C8B-B14F-4D97-AF65-F5344CB8AC3E}">
        <p14:creationId xmlns:p14="http://schemas.microsoft.com/office/powerpoint/2010/main" val="2888914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1562">
              <a:srgbClr val="1325FF"/>
            </a:gs>
            <a:gs pos="20125">
              <a:srgbClr val="1325FF"/>
            </a:gs>
            <a:gs pos="17250">
              <a:srgbClr val="1325FF"/>
            </a:gs>
            <a:gs pos="11500">
              <a:srgbClr val="1325FF"/>
            </a:gs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57F3D3-9654-4A45-B24C-F62DFC66F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49" y="188259"/>
            <a:ext cx="6922910" cy="645459"/>
          </a:xfrm>
        </p:spPr>
        <p:txBody>
          <a:bodyPr/>
          <a:lstStyle/>
          <a:p>
            <a:r>
              <a:rPr lang="fr-FR" dirty="0"/>
              <a:t>Les différents type de cardinalités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C5C629-3D86-4501-81B0-F0CD68E1F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6871" y="833718"/>
            <a:ext cx="7888941" cy="4121523"/>
          </a:xfrm>
        </p:spPr>
        <p:txBody>
          <a:bodyPr/>
          <a:lstStyle/>
          <a:p>
            <a:r>
              <a:rPr lang="fr-FR" b="1" dirty="0"/>
              <a:t>Cardinalités minimum</a:t>
            </a:r>
          </a:p>
          <a:p>
            <a:endParaRPr lang="fr-FR" b="1" dirty="0"/>
          </a:p>
          <a:p>
            <a:pPr marL="76200" indent="0">
              <a:buNone/>
            </a:pPr>
            <a:endParaRPr lang="fr-FR" b="1" dirty="0"/>
          </a:p>
          <a:p>
            <a:endParaRPr lang="fr-FR" b="1" dirty="0"/>
          </a:p>
          <a:p>
            <a:r>
              <a:rPr lang="fr-FR" b="1" dirty="0"/>
              <a:t>Cardinalités maximum</a:t>
            </a:r>
          </a:p>
          <a:p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E012F9-71A4-46F9-B43D-A620914DAD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25</a:t>
            </a:fld>
            <a:endParaRPr lang="fr-FR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A8AFA4F5-6549-4FB1-8153-724248354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844603"/>
              </p:ext>
            </p:extLst>
          </p:nvPr>
        </p:nvGraphicFramePr>
        <p:xfrm>
          <a:off x="651349" y="1441017"/>
          <a:ext cx="7363098" cy="12147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81616">
                  <a:extLst>
                    <a:ext uri="{9D8B030D-6E8A-4147-A177-3AD203B41FA5}">
                      <a16:colId xmlns:a16="http://schemas.microsoft.com/office/drawing/2014/main" val="3262268765"/>
                    </a:ext>
                  </a:extLst>
                </a:gridCol>
                <a:gridCol w="6481482">
                  <a:extLst>
                    <a:ext uri="{9D8B030D-6E8A-4147-A177-3AD203B41FA5}">
                      <a16:colId xmlns:a16="http://schemas.microsoft.com/office/drawing/2014/main" val="2063787336"/>
                    </a:ext>
                  </a:extLst>
                </a:gridCol>
              </a:tblGrid>
              <a:tr h="284247">
                <a:tc>
                  <a:txBody>
                    <a:bodyPr/>
                    <a:lstStyle/>
                    <a:p>
                      <a:pPr algn="l"/>
                      <a:r>
                        <a:rPr lang="fr-FR" dirty="0">
                          <a:latin typeface="Lexend Deca" panose="020B0604020202020204" charset="0"/>
                          <a:cs typeface="Lexend Deca" panose="020B0604020202020204" charset="0"/>
                        </a:rPr>
                        <a:t>Valeurs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latin typeface="Lexend Deca" panose="020B0604020202020204" charset="0"/>
                          <a:cs typeface="Lexend Deca" panose="020B0604020202020204" charset="0"/>
                        </a:rPr>
                        <a:t>Explications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035827"/>
                  </a:ext>
                </a:extLst>
              </a:tr>
              <a:tr h="48322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Muli Light" panose="020B0604020202020204" charset="0"/>
                        </a:rPr>
                        <a:t>Une occurrence de l’entité peut exister mais ne pas participer à l’association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751046"/>
                  </a:ext>
                </a:extLst>
              </a:tr>
              <a:tr h="39794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dirty="0">
                          <a:effectLst/>
                          <a:latin typeface="Muli Light" panose="020B060402020202020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Une occurrence de l'entité participe obligatoirement au moins une fois à une occurrence d'association</a:t>
                      </a:r>
                      <a:endParaRPr lang="fr-FR" sz="1100" b="0" i="0" dirty="0">
                        <a:effectLst/>
                        <a:latin typeface="Muli Light" panose="020B060402020202020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30052841"/>
                  </a:ext>
                </a:extLst>
              </a:tr>
            </a:tbl>
          </a:graphicData>
        </a:graphic>
      </p:graphicFrame>
      <p:graphicFrame>
        <p:nvGraphicFramePr>
          <p:cNvPr id="9" name="Tableau 6">
            <a:extLst>
              <a:ext uri="{FF2B5EF4-FFF2-40B4-BE49-F238E27FC236}">
                <a16:creationId xmlns:a16="http://schemas.microsoft.com/office/drawing/2014/main" id="{E1450FE3-5230-4616-9A1C-BE8BBDCAE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541750"/>
              </p:ext>
            </p:extLst>
          </p:nvPr>
        </p:nvGraphicFramePr>
        <p:xfrm>
          <a:off x="651349" y="3301216"/>
          <a:ext cx="7363098" cy="1249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81616">
                  <a:extLst>
                    <a:ext uri="{9D8B030D-6E8A-4147-A177-3AD203B41FA5}">
                      <a16:colId xmlns:a16="http://schemas.microsoft.com/office/drawing/2014/main" val="3262268765"/>
                    </a:ext>
                  </a:extLst>
                </a:gridCol>
                <a:gridCol w="6481482">
                  <a:extLst>
                    <a:ext uri="{9D8B030D-6E8A-4147-A177-3AD203B41FA5}">
                      <a16:colId xmlns:a16="http://schemas.microsoft.com/office/drawing/2014/main" val="2063787336"/>
                    </a:ext>
                  </a:extLst>
                </a:gridCol>
              </a:tblGrid>
              <a:tr h="284247">
                <a:tc>
                  <a:txBody>
                    <a:bodyPr/>
                    <a:lstStyle/>
                    <a:p>
                      <a:pPr algn="l"/>
                      <a:r>
                        <a:rPr lang="fr-FR" dirty="0">
                          <a:latin typeface="Lexend Deca" panose="020B0604020202020204" charset="0"/>
                          <a:cs typeface="Lexend Deca" panose="020B0604020202020204" charset="0"/>
                        </a:rPr>
                        <a:t>Valeurs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latin typeface="Lexend Deca" panose="020B0604020202020204" charset="0"/>
                          <a:cs typeface="Lexend Deca" panose="020B0604020202020204" charset="0"/>
                        </a:rPr>
                        <a:t>Explications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035827"/>
                  </a:ext>
                </a:extLst>
              </a:tr>
              <a:tr h="48322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uli Light" panose="020B0604020202020204" charset="0"/>
                          <a:ea typeface="+mn-ea"/>
                          <a:cs typeface="+mn-cs"/>
                          <a:sym typeface="Arial"/>
                        </a:rPr>
                        <a:t>Une occurrence de l'entité participe une fois au maximum à l'occurrence de l'association</a:t>
                      </a:r>
                      <a:endParaRPr lang="fr-FR" b="0" dirty="0">
                        <a:latin typeface="Muli Ligh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751046"/>
                  </a:ext>
                </a:extLst>
              </a:tr>
              <a:tr h="39794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uli Light" panose="020B0604020202020204" charset="0"/>
                          <a:ea typeface="+mn-ea"/>
                          <a:cs typeface="+mn-cs"/>
                          <a:sym typeface="Arial"/>
                        </a:rPr>
                        <a:t>Une occurrence de l'entité peut participer plusieurs fois à l'occurrence de l'association</a:t>
                      </a:r>
                      <a:endParaRPr lang="fr-FR" sz="1100" b="0" i="0" dirty="0">
                        <a:effectLst/>
                        <a:latin typeface="Muli Light" panose="020B060402020202020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30052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230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CF2670-D5BF-4570-A523-150A05A8F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49" y="352926"/>
            <a:ext cx="6285471" cy="601580"/>
          </a:xfrm>
        </p:spPr>
        <p:txBody>
          <a:bodyPr/>
          <a:lstStyle/>
          <a:p>
            <a:r>
              <a:rPr lang="fr-FR" dirty="0"/>
              <a:t>Valeurs possibles dans un MCD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D4F3CF8-8311-41FD-A843-BE4EF99161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26</a:t>
            </a:fld>
            <a:endParaRPr lang="fr-FR"/>
          </a:p>
        </p:txBody>
      </p:sp>
      <p:graphicFrame>
        <p:nvGraphicFramePr>
          <p:cNvPr id="4" name="Tableau 6">
            <a:extLst>
              <a:ext uri="{FF2B5EF4-FFF2-40B4-BE49-F238E27FC236}">
                <a16:creationId xmlns:a16="http://schemas.microsoft.com/office/drawing/2014/main" id="{BBE3C487-474E-49FB-A578-FEB974CAA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635072"/>
              </p:ext>
            </p:extLst>
          </p:nvPr>
        </p:nvGraphicFramePr>
        <p:xfrm>
          <a:off x="580550" y="1483639"/>
          <a:ext cx="7398038" cy="258633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85800">
                  <a:extLst>
                    <a:ext uri="{9D8B030D-6E8A-4147-A177-3AD203B41FA5}">
                      <a16:colId xmlns:a16="http://schemas.microsoft.com/office/drawing/2014/main" val="3262268765"/>
                    </a:ext>
                  </a:extLst>
                </a:gridCol>
                <a:gridCol w="6512238">
                  <a:extLst>
                    <a:ext uri="{9D8B030D-6E8A-4147-A177-3AD203B41FA5}">
                      <a16:colId xmlns:a16="http://schemas.microsoft.com/office/drawing/2014/main" val="2063787336"/>
                    </a:ext>
                  </a:extLst>
                </a:gridCol>
              </a:tblGrid>
              <a:tr h="352384">
                <a:tc>
                  <a:txBody>
                    <a:bodyPr/>
                    <a:lstStyle/>
                    <a:p>
                      <a:pPr algn="l"/>
                      <a:r>
                        <a:rPr lang="fr-FR" dirty="0">
                          <a:latin typeface="Lexend Deca" panose="020B0604020202020204" charset="0"/>
                          <a:cs typeface="Lexend Deca" panose="020B0604020202020204" charset="0"/>
                        </a:rPr>
                        <a:t>Valeurs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latin typeface="Lexend Deca" panose="020B0604020202020204" charset="0"/>
                          <a:cs typeface="Lexend Deca" panose="020B0604020202020204" charset="0"/>
                        </a:rPr>
                        <a:t>Explications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035827"/>
                  </a:ext>
                </a:extLst>
              </a:tr>
              <a:tr h="55865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805">
                        <a:spcBef>
                          <a:spcPts val="210"/>
                        </a:spcBef>
                        <a:spcAft>
                          <a:spcPts val="0"/>
                        </a:spcAft>
                      </a:pPr>
                      <a:r>
                        <a:rPr lang="fr-FR" sz="1400" b="0" dirty="0">
                          <a:effectLst/>
                          <a:latin typeface="Muli Light" panose="020B060402020202020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Une</a:t>
                      </a:r>
                      <a:r>
                        <a:rPr lang="fr-FR" sz="1400" b="0" spc="-120" dirty="0">
                          <a:solidFill>
                            <a:srgbClr val="000000"/>
                          </a:solidFill>
                          <a:effectLst/>
                          <a:latin typeface="Muli Light" panose="020B060402020202020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400" b="0" dirty="0">
                          <a:solidFill>
                            <a:srgbClr val="000000"/>
                          </a:solidFill>
                          <a:effectLst/>
                          <a:latin typeface="Muli Light" panose="020B060402020202020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occurrence</a:t>
                      </a:r>
                      <a:r>
                        <a:rPr lang="fr-FR" sz="1400" b="0" spc="-150" dirty="0">
                          <a:solidFill>
                            <a:srgbClr val="000000"/>
                          </a:solidFill>
                          <a:effectLst/>
                          <a:latin typeface="Muli Light" panose="020B060402020202020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400" b="0" dirty="0">
                          <a:solidFill>
                            <a:srgbClr val="000000"/>
                          </a:solidFill>
                          <a:effectLst/>
                          <a:latin typeface="Muli Light" panose="020B060402020202020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de</a:t>
                      </a:r>
                      <a:r>
                        <a:rPr lang="fr-FR" sz="1400" b="0" spc="-115" dirty="0">
                          <a:solidFill>
                            <a:srgbClr val="000000"/>
                          </a:solidFill>
                          <a:effectLst/>
                          <a:latin typeface="Muli Light" panose="020B060402020202020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400" b="0" dirty="0">
                          <a:solidFill>
                            <a:srgbClr val="000000"/>
                          </a:solidFill>
                          <a:effectLst/>
                          <a:latin typeface="Muli Light" panose="020B060402020202020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l'entité</a:t>
                      </a:r>
                      <a:r>
                        <a:rPr lang="fr-FR" sz="1400" b="0" spc="-145" dirty="0">
                          <a:solidFill>
                            <a:srgbClr val="000000"/>
                          </a:solidFill>
                          <a:effectLst/>
                          <a:latin typeface="Muli Light" panose="020B060402020202020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400" b="0" dirty="0">
                          <a:solidFill>
                            <a:srgbClr val="000000"/>
                          </a:solidFill>
                          <a:effectLst/>
                          <a:latin typeface="Muli Light" panose="020B060402020202020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peut</a:t>
                      </a:r>
                      <a:r>
                        <a:rPr lang="fr-FR" sz="1400" b="0" spc="-125" dirty="0">
                          <a:solidFill>
                            <a:srgbClr val="000000"/>
                          </a:solidFill>
                          <a:effectLst/>
                          <a:latin typeface="Muli Light" panose="020B060402020202020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400" b="0" dirty="0">
                          <a:solidFill>
                            <a:srgbClr val="000000"/>
                          </a:solidFill>
                          <a:effectLst/>
                          <a:latin typeface="Muli Light" panose="020B060402020202020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ne</a:t>
                      </a:r>
                      <a:r>
                        <a:rPr lang="fr-FR" sz="1400" b="0" spc="-120" dirty="0">
                          <a:solidFill>
                            <a:srgbClr val="000000"/>
                          </a:solidFill>
                          <a:effectLst/>
                          <a:latin typeface="Muli Light" panose="020B060402020202020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400" b="0" dirty="0">
                          <a:solidFill>
                            <a:srgbClr val="000000"/>
                          </a:solidFill>
                          <a:effectLst/>
                          <a:latin typeface="Muli Light" panose="020B060402020202020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pas</a:t>
                      </a:r>
                      <a:r>
                        <a:rPr lang="fr-FR" sz="1400" b="0" spc="-120" dirty="0">
                          <a:solidFill>
                            <a:srgbClr val="000000"/>
                          </a:solidFill>
                          <a:effectLst/>
                          <a:latin typeface="Muli Light" panose="020B060402020202020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400" b="0" dirty="0">
                          <a:solidFill>
                            <a:srgbClr val="000000"/>
                          </a:solidFill>
                          <a:effectLst/>
                          <a:latin typeface="Muli Light" panose="020B060402020202020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participer</a:t>
                      </a:r>
                      <a:r>
                        <a:rPr lang="fr-FR" sz="1400" b="0" spc="-135" dirty="0">
                          <a:solidFill>
                            <a:srgbClr val="000000"/>
                          </a:solidFill>
                          <a:effectLst/>
                          <a:latin typeface="Muli Light" panose="020B060402020202020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400" b="0" dirty="0">
                          <a:solidFill>
                            <a:srgbClr val="000000"/>
                          </a:solidFill>
                          <a:effectLst/>
                          <a:latin typeface="Muli Light" panose="020B060402020202020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ou</a:t>
                      </a:r>
                      <a:r>
                        <a:rPr lang="fr-FR" sz="1400" b="0" spc="-120" dirty="0">
                          <a:solidFill>
                            <a:srgbClr val="000000"/>
                          </a:solidFill>
                          <a:effectLst/>
                          <a:latin typeface="Muli Light" panose="020B060402020202020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400" b="0" dirty="0">
                          <a:solidFill>
                            <a:srgbClr val="000000"/>
                          </a:solidFill>
                          <a:effectLst/>
                          <a:latin typeface="Muli Light" panose="020B060402020202020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participer</a:t>
                      </a:r>
                      <a:r>
                        <a:rPr lang="fr-FR" sz="1400" b="0" spc="-130" dirty="0">
                          <a:solidFill>
                            <a:srgbClr val="000000"/>
                          </a:solidFill>
                          <a:effectLst/>
                          <a:latin typeface="Muli Light" panose="020B060402020202020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400" b="0" dirty="0">
                          <a:solidFill>
                            <a:srgbClr val="000000"/>
                          </a:solidFill>
                          <a:effectLst/>
                          <a:latin typeface="Muli Light" panose="020B060402020202020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fr-FR" sz="1400" b="0" spc="-120" dirty="0">
                          <a:solidFill>
                            <a:srgbClr val="000000"/>
                          </a:solidFill>
                          <a:effectLst/>
                          <a:latin typeface="Muli Light" panose="020B060402020202020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400" b="0" dirty="0">
                          <a:solidFill>
                            <a:srgbClr val="000000"/>
                          </a:solidFill>
                          <a:effectLst/>
                          <a:latin typeface="Muli Light" panose="020B060402020202020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fois</a:t>
                      </a:r>
                      <a:r>
                        <a:rPr lang="fr-FR" sz="1400" b="0" spc="-120" dirty="0">
                          <a:solidFill>
                            <a:srgbClr val="000000"/>
                          </a:solidFill>
                          <a:effectLst/>
                          <a:latin typeface="Muli Light" panose="020B060402020202020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400" b="0" dirty="0">
                          <a:solidFill>
                            <a:srgbClr val="000000"/>
                          </a:solidFill>
                          <a:effectLst/>
                          <a:latin typeface="Muli Light" panose="020B060402020202020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au</a:t>
                      </a:r>
                      <a:r>
                        <a:rPr lang="fr-FR" sz="1400" b="0" spc="-120" dirty="0">
                          <a:solidFill>
                            <a:srgbClr val="000000"/>
                          </a:solidFill>
                          <a:effectLst/>
                          <a:latin typeface="Muli Light" panose="020B060402020202020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400" b="0" dirty="0">
                          <a:solidFill>
                            <a:srgbClr val="000000"/>
                          </a:solidFill>
                          <a:effectLst/>
                          <a:latin typeface="Muli Light" panose="020B060402020202020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maximum</a:t>
                      </a:r>
                      <a:r>
                        <a:rPr lang="fr-FR" sz="1400" b="0" spc="-135" dirty="0">
                          <a:solidFill>
                            <a:srgbClr val="000000"/>
                          </a:solidFill>
                          <a:effectLst/>
                          <a:latin typeface="Muli Light" panose="020B060402020202020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400" b="0" dirty="0">
                          <a:solidFill>
                            <a:srgbClr val="000000"/>
                          </a:solidFill>
                          <a:effectLst/>
                          <a:latin typeface="Muli Light" panose="020B060402020202020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à</a:t>
                      </a:r>
                      <a:r>
                        <a:rPr lang="fr-FR" sz="1400" b="0" spc="-120" dirty="0">
                          <a:solidFill>
                            <a:srgbClr val="000000"/>
                          </a:solidFill>
                          <a:effectLst/>
                          <a:latin typeface="Muli Light" panose="020B060402020202020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400" b="0" dirty="0">
                          <a:solidFill>
                            <a:srgbClr val="000000"/>
                          </a:solidFill>
                          <a:effectLst/>
                          <a:latin typeface="Muli Light" panose="020B060402020202020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l'occurrence</a:t>
                      </a:r>
                      <a:r>
                        <a:rPr lang="fr-FR" sz="1400" b="0" spc="-150" dirty="0">
                          <a:solidFill>
                            <a:srgbClr val="000000"/>
                          </a:solidFill>
                          <a:effectLst/>
                          <a:latin typeface="Muli Light" panose="020B060402020202020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400" b="0" dirty="0">
                          <a:solidFill>
                            <a:srgbClr val="000000"/>
                          </a:solidFill>
                          <a:effectLst/>
                          <a:latin typeface="Muli Light" panose="020B060402020202020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d'association</a:t>
                      </a:r>
                      <a:endParaRPr lang="fr-FR" sz="1100" b="0" dirty="0">
                        <a:effectLst/>
                        <a:latin typeface="Muli Light" panose="020B060402020202020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51046"/>
                  </a:ext>
                </a:extLst>
              </a:tr>
              <a:tr h="49333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805">
                        <a:spcBef>
                          <a:spcPts val="310"/>
                        </a:spcBef>
                        <a:spcAft>
                          <a:spcPts val="0"/>
                        </a:spcAft>
                      </a:pPr>
                      <a:r>
                        <a:rPr lang="fr-FR" sz="1400" b="0" dirty="0">
                          <a:effectLst/>
                          <a:latin typeface="Muli Light" panose="020B060402020202020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Une occurrence de l'entité participe une et une seule fois à l'occurrence d'association</a:t>
                      </a:r>
                      <a:endParaRPr lang="fr-FR" sz="1100" b="0" dirty="0">
                        <a:effectLst/>
                        <a:latin typeface="Muli Light" panose="020B060402020202020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30052841"/>
                  </a:ext>
                </a:extLst>
              </a:tr>
              <a:tr h="49333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805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fr-FR" sz="1400" b="0" dirty="0">
                          <a:effectLst/>
                          <a:latin typeface="Muli Light" panose="020B060402020202020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Une occurrence peut ne pas participer ou pa</a:t>
                      </a:r>
                      <a:r>
                        <a:rPr lang="fr-FR" sz="1400" b="0" dirty="0">
                          <a:solidFill>
                            <a:srgbClr val="000000"/>
                          </a:solidFill>
                          <a:effectLst/>
                          <a:latin typeface="Muli Light" panose="020B060402020202020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rticiper plusieurs fois à l'occurrence d'association</a:t>
                      </a:r>
                      <a:endParaRPr lang="fr-FR" sz="1100" b="0" dirty="0">
                        <a:effectLst/>
                        <a:latin typeface="Muli Light" panose="020B060402020202020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06588902"/>
                  </a:ext>
                </a:extLst>
              </a:tr>
              <a:tr h="68861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1,N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uli Light" panose="020B0604020202020204" charset="0"/>
                          <a:ea typeface="+mn-ea"/>
                          <a:cs typeface="+mn-cs"/>
                          <a:sym typeface="Arial"/>
                        </a:rPr>
                        <a:t>Une occurrence participe au moins 1 fois à l'association ou participer plusieurs fois à l'association</a:t>
                      </a:r>
                      <a:endParaRPr lang="fr-FR" sz="1100" b="0" i="0" dirty="0">
                        <a:effectLst/>
                        <a:latin typeface="Muli Light" panose="020B060402020202020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91375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391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817789-B6DE-40FB-917A-E69BFEE5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50" y="205975"/>
            <a:ext cx="6510532" cy="520166"/>
          </a:xfrm>
        </p:spPr>
        <p:txBody>
          <a:bodyPr/>
          <a:lstStyle/>
          <a:p>
            <a:pPr algn="ctr"/>
            <a:br>
              <a:rPr lang="fr-FR" sz="1400" dirty="0"/>
            </a:br>
            <a:br>
              <a:rPr lang="fr-FR" dirty="0"/>
            </a:br>
            <a:r>
              <a:rPr lang="fr-FR" dirty="0"/>
              <a:t>Q</a:t>
            </a:r>
            <a:r>
              <a:rPr lang="fr-FR" sz="2400" dirty="0"/>
              <a:t>UELQUES EXEMPLES DE CARDINALITES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500BA8-410D-4583-8EFE-9E8249A9C6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27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E2B08D-6A59-4724-BC9F-9A40AD936179}"/>
              </a:ext>
            </a:extLst>
          </p:cNvPr>
          <p:cNvSpPr/>
          <p:nvPr/>
        </p:nvSpPr>
        <p:spPr>
          <a:xfrm>
            <a:off x="1004046" y="1172349"/>
            <a:ext cx="1174377" cy="1597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B7976E-90CF-43C5-ACAB-35D39AEB6AD5}"/>
              </a:ext>
            </a:extLst>
          </p:cNvPr>
          <p:cNvSpPr/>
          <p:nvPr/>
        </p:nvSpPr>
        <p:spPr>
          <a:xfrm>
            <a:off x="1021975" y="1172349"/>
            <a:ext cx="1138517" cy="439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AUTEUR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0AE48F-9232-4EEB-8E99-BFD3B30A33F2}"/>
              </a:ext>
            </a:extLst>
          </p:cNvPr>
          <p:cNvSpPr/>
          <p:nvPr/>
        </p:nvSpPr>
        <p:spPr>
          <a:xfrm>
            <a:off x="5611904" y="1172349"/>
            <a:ext cx="1174377" cy="1597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0B99EC-1046-4265-A62F-C49D7A541BCE}"/>
              </a:ext>
            </a:extLst>
          </p:cNvPr>
          <p:cNvSpPr/>
          <p:nvPr/>
        </p:nvSpPr>
        <p:spPr>
          <a:xfrm>
            <a:off x="5611904" y="1172349"/>
            <a:ext cx="1174377" cy="439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LIVRE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7FF9FF0-93D8-403A-A889-2FB869E3BF21}"/>
              </a:ext>
            </a:extLst>
          </p:cNvPr>
          <p:cNvSpPr/>
          <p:nvPr/>
        </p:nvSpPr>
        <p:spPr>
          <a:xfrm>
            <a:off x="3236257" y="1711139"/>
            <a:ext cx="1317812" cy="5201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Ecrire</a:t>
            </a:r>
          </a:p>
          <a:p>
            <a:pPr algn="ctr"/>
            <a:r>
              <a:rPr lang="fr-FR" dirty="0"/>
              <a:t>Prix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C5C0253-8173-4580-9875-C5DC532CF269}"/>
              </a:ext>
            </a:extLst>
          </p:cNvPr>
          <p:cNvCxnSpPr>
            <a:stCxn id="7" idx="1"/>
            <a:endCxn id="9" idx="6"/>
          </p:cNvCxnSpPr>
          <p:nvPr/>
        </p:nvCxnSpPr>
        <p:spPr>
          <a:xfrm flipH="1">
            <a:off x="4554069" y="1971222"/>
            <a:ext cx="105783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7D7D22D-C295-4941-B458-306D9FD7DD4C}"/>
              </a:ext>
            </a:extLst>
          </p:cNvPr>
          <p:cNvCxnSpPr/>
          <p:nvPr/>
        </p:nvCxnSpPr>
        <p:spPr>
          <a:xfrm flipH="1">
            <a:off x="2178423" y="1979173"/>
            <a:ext cx="105783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8E62528-AE5E-4ADF-83DB-5E429BE119AF}"/>
              </a:ext>
            </a:extLst>
          </p:cNvPr>
          <p:cNvCxnSpPr>
            <a:stCxn id="9" idx="6"/>
            <a:endCxn id="9" idx="2"/>
          </p:cNvCxnSpPr>
          <p:nvPr/>
        </p:nvCxnSpPr>
        <p:spPr>
          <a:xfrm flipH="1">
            <a:off x="3236257" y="1971222"/>
            <a:ext cx="1317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3C4606EB-1E0D-4544-97F5-3B8C08DED98B}"/>
              </a:ext>
            </a:extLst>
          </p:cNvPr>
          <p:cNvSpPr txBox="1"/>
          <p:nvPr/>
        </p:nvSpPr>
        <p:spPr>
          <a:xfrm>
            <a:off x="955968" y="3248216"/>
            <a:ext cx="71962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Muli Light" panose="020B0604020202020204" charset="0"/>
              </a:rPr>
              <a:t>Cardinalité 0,N :</a:t>
            </a:r>
          </a:p>
          <a:p>
            <a:r>
              <a:rPr lang="fr-FR" sz="1600" dirty="0">
                <a:solidFill>
                  <a:schemeClr val="bg1"/>
                </a:solidFill>
                <a:latin typeface="Muli Light" panose="020B0604020202020204" charset="0"/>
              </a:rPr>
              <a:t>Un auteur peut ne pas écrire de livre au minimum ou N livres au maximum</a:t>
            </a:r>
          </a:p>
          <a:p>
            <a:r>
              <a:rPr lang="fr-FR" sz="1600" dirty="0">
                <a:solidFill>
                  <a:schemeClr val="bg1"/>
                </a:solidFill>
                <a:latin typeface="Muli Light" panose="020B0604020202020204" charset="0"/>
              </a:rPr>
              <a:t> </a:t>
            </a:r>
          </a:p>
          <a:p>
            <a:r>
              <a:rPr lang="fr-FR" sz="1600" dirty="0">
                <a:solidFill>
                  <a:schemeClr val="bg1"/>
                </a:solidFill>
                <a:latin typeface="Muli Light" panose="020B0604020202020204" charset="0"/>
              </a:rPr>
              <a:t>Cardinalité 1,N</a:t>
            </a:r>
          </a:p>
          <a:p>
            <a:r>
              <a:rPr lang="fr-FR" sz="1600" dirty="0">
                <a:solidFill>
                  <a:schemeClr val="bg1"/>
                </a:solidFill>
                <a:latin typeface="Muli Light" panose="020B0604020202020204" charset="0"/>
              </a:rPr>
              <a:t>Un livre peut être écrit par un auteur au minimum ou plusieurs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2EE8FBF-9F25-4C44-BB83-D7918ADB5F10}"/>
              </a:ext>
            </a:extLst>
          </p:cNvPr>
          <p:cNvSpPr txBox="1"/>
          <p:nvPr/>
        </p:nvSpPr>
        <p:spPr>
          <a:xfrm>
            <a:off x="2300255" y="1663445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  <a:r>
              <a:rPr lang="fr-FR" b="1" dirty="0">
                <a:solidFill>
                  <a:schemeClr val="bg1"/>
                </a:solidFill>
                <a:latin typeface="Muli Light" panose="020B0604020202020204" charset="0"/>
              </a:rPr>
              <a:t>0 , 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CD933D3-E6C4-4880-B0F5-94D206EE8E7A}"/>
              </a:ext>
            </a:extLst>
          </p:cNvPr>
          <p:cNvSpPr txBox="1"/>
          <p:nvPr/>
        </p:nvSpPr>
        <p:spPr>
          <a:xfrm>
            <a:off x="4877403" y="1663444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  <a:r>
              <a:rPr lang="fr-FR" b="1" dirty="0">
                <a:solidFill>
                  <a:schemeClr val="bg1"/>
                </a:solidFill>
                <a:latin typeface="Muli Light" panose="020B0604020202020204" charset="0"/>
              </a:rPr>
              <a:t>1 , N</a:t>
            </a:r>
          </a:p>
        </p:txBody>
      </p:sp>
    </p:spTree>
    <p:extLst>
      <p:ext uri="{BB962C8B-B14F-4D97-AF65-F5344CB8AC3E}">
        <p14:creationId xmlns:p14="http://schemas.microsoft.com/office/powerpoint/2010/main" val="2082193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500BA8-410D-4583-8EFE-9E8249A9C6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28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E2B08D-6A59-4724-BC9F-9A40AD936179}"/>
              </a:ext>
            </a:extLst>
          </p:cNvPr>
          <p:cNvSpPr/>
          <p:nvPr/>
        </p:nvSpPr>
        <p:spPr>
          <a:xfrm>
            <a:off x="860612" y="1172349"/>
            <a:ext cx="1317811" cy="1597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B7976E-90CF-43C5-ACAB-35D39AEB6AD5}"/>
              </a:ext>
            </a:extLst>
          </p:cNvPr>
          <p:cNvSpPr/>
          <p:nvPr/>
        </p:nvSpPr>
        <p:spPr>
          <a:xfrm>
            <a:off x="860613" y="1172349"/>
            <a:ext cx="1299880" cy="439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PERSONNE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0AE48F-9232-4EEB-8E99-BFD3B30A33F2}"/>
              </a:ext>
            </a:extLst>
          </p:cNvPr>
          <p:cNvSpPr/>
          <p:nvPr/>
        </p:nvSpPr>
        <p:spPr>
          <a:xfrm>
            <a:off x="5611904" y="1172349"/>
            <a:ext cx="1174377" cy="1597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0B99EC-1046-4265-A62F-C49D7A541BCE}"/>
              </a:ext>
            </a:extLst>
          </p:cNvPr>
          <p:cNvSpPr/>
          <p:nvPr/>
        </p:nvSpPr>
        <p:spPr>
          <a:xfrm>
            <a:off x="5611904" y="1172349"/>
            <a:ext cx="1174377" cy="439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VOITURE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7FF9FF0-93D8-403A-A889-2FB869E3BF21}"/>
              </a:ext>
            </a:extLst>
          </p:cNvPr>
          <p:cNvSpPr/>
          <p:nvPr/>
        </p:nvSpPr>
        <p:spPr>
          <a:xfrm>
            <a:off x="3236257" y="1711139"/>
            <a:ext cx="1317812" cy="5201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Avoir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C5C0253-8173-4580-9875-C5DC532CF269}"/>
              </a:ext>
            </a:extLst>
          </p:cNvPr>
          <p:cNvCxnSpPr>
            <a:stCxn id="7" idx="1"/>
            <a:endCxn id="9" idx="6"/>
          </p:cNvCxnSpPr>
          <p:nvPr/>
        </p:nvCxnSpPr>
        <p:spPr>
          <a:xfrm flipH="1">
            <a:off x="4554069" y="1971222"/>
            <a:ext cx="105783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7D7D22D-C295-4941-B458-306D9FD7DD4C}"/>
              </a:ext>
            </a:extLst>
          </p:cNvPr>
          <p:cNvCxnSpPr/>
          <p:nvPr/>
        </p:nvCxnSpPr>
        <p:spPr>
          <a:xfrm flipH="1">
            <a:off x="2178423" y="1979173"/>
            <a:ext cx="105783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3FCFAFA7-E773-415F-9546-DC77AD6D4E95}"/>
              </a:ext>
            </a:extLst>
          </p:cNvPr>
          <p:cNvSpPr txBox="1"/>
          <p:nvPr/>
        </p:nvSpPr>
        <p:spPr>
          <a:xfrm>
            <a:off x="2300255" y="1663445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  <a:r>
              <a:rPr lang="fr-FR" b="1" dirty="0">
                <a:solidFill>
                  <a:schemeClr val="bg1"/>
                </a:solidFill>
                <a:latin typeface="Muli Light" panose="020B0604020202020204" charset="0"/>
              </a:rPr>
              <a:t>0 , 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3D67B59-0F1A-4C1E-925E-AEC6742E9E0E}"/>
              </a:ext>
            </a:extLst>
          </p:cNvPr>
          <p:cNvSpPr txBox="1"/>
          <p:nvPr/>
        </p:nvSpPr>
        <p:spPr>
          <a:xfrm>
            <a:off x="4877403" y="1671396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  <a:r>
              <a:rPr lang="fr-FR" b="1" dirty="0">
                <a:solidFill>
                  <a:schemeClr val="bg1"/>
                </a:solidFill>
                <a:latin typeface="Muli Light" panose="020B0604020202020204" charset="0"/>
              </a:rPr>
              <a:t>1 , 1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C4327B3-7FCD-41AE-978A-09F604AE1339}"/>
              </a:ext>
            </a:extLst>
          </p:cNvPr>
          <p:cNvSpPr txBox="1"/>
          <p:nvPr/>
        </p:nvSpPr>
        <p:spPr>
          <a:xfrm>
            <a:off x="1510553" y="3367833"/>
            <a:ext cx="52661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Muli Light" panose="020B0604020202020204" charset="0"/>
              </a:rPr>
              <a:t>Cardinalité 0,n</a:t>
            </a:r>
          </a:p>
          <a:p>
            <a:r>
              <a:rPr lang="fr-FR" sz="1600" dirty="0">
                <a:solidFill>
                  <a:schemeClr val="bg1"/>
                </a:solidFill>
                <a:latin typeface="Muli Light" panose="020B0604020202020204" charset="0"/>
              </a:rPr>
              <a:t>Une personne peut avoir aucune ou plusieurs voitures</a:t>
            </a:r>
          </a:p>
          <a:p>
            <a:endParaRPr lang="fr-FR" sz="1600" dirty="0">
              <a:solidFill>
                <a:schemeClr val="bg1"/>
              </a:solidFill>
              <a:latin typeface="Muli Light" panose="020B0604020202020204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Muli Light" panose="020B0604020202020204" charset="0"/>
              </a:rPr>
              <a:t>Cardinalité 1,1</a:t>
            </a:r>
          </a:p>
          <a:p>
            <a:r>
              <a:rPr lang="fr-FR" sz="1600" dirty="0">
                <a:solidFill>
                  <a:schemeClr val="bg1"/>
                </a:solidFill>
                <a:latin typeface="Muli Light" panose="020B0604020202020204" charset="0"/>
              </a:rPr>
              <a:t>Une voiture a un seul et unique propriétaire</a:t>
            </a:r>
          </a:p>
        </p:txBody>
      </p:sp>
    </p:spTree>
    <p:extLst>
      <p:ext uri="{BB962C8B-B14F-4D97-AF65-F5344CB8AC3E}">
        <p14:creationId xmlns:p14="http://schemas.microsoft.com/office/powerpoint/2010/main" val="4013761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500BA8-410D-4583-8EFE-9E8249A9C6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29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E2B08D-6A59-4724-BC9F-9A40AD936179}"/>
              </a:ext>
            </a:extLst>
          </p:cNvPr>
          <p:cNvSpPr/>
          <p:nvPr/>
        </p:nvSpPr>
        <p:spPr>
          <a:xfrm>
            <a:off x="788894" y="1172349"/>
            <a:ext cx="1389529" cy="1597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B7976E-90CF-43C5-ACAB-35D39AEB6AD5}"/>
              </a:ext>
            </a:extLst>
          </p:cNvPr>
          <p:cNvSpPr/>
          <p:nvPr/>
        </p:nvSpPr>
        <p:spPr>
          <a:xfrm>
            <a:off x="788894" y="1172349"/>
            <a:ext cx="1371599" cy="439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ENSEIGNANT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0AE48F-9232-4EEB-8E99-BFD3B30A33F2}"/>
              </a:ext>
            </a:extLst>
          </p:cNvPr>
          <p:cNvSpPr/>
          <p:nvPr/>
        </p:nvSpPr>
        <p:spPr>
          <a:xfrm>
            <a:off x="5611904" y="1172349"/>
            <a:ext cx="1174377" cy="1597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0B99EC-1046-4265-A62F-C49D7A541BCE}"/>
              </a:ext>
            </a:extLst>
          </p:cNvPr>
          <p:cNvSpPr/>
          <p:nvPr/>
        </p:nvSpPr>
        <p:spPr>
          <a:xfrm>
            <a:off x="5611904" y="1172349"/>
            <a:ext cx="1174377" cy="439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COURS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7FF9FF0-93D8-403A-A889-2FB869E3BF21}"/>
              </a:ext>
            </a:extLst>
          </p:cNvPr>
          <p:cNvSpPr/>
          <p:nvPr/>
        </p:nvSpPr>
        <p:spPr>
          <a:xfrm>
            <a:off x="3236257" y="1711139"/>
            <a:ext cx="1317812" cy="5201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Donner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C5C0253-8173-4580-9875-C5DC532CF269}"/>
              </a:ext>
            </a:extLst>
          </p:cNvPr>
          <p:cNvCxnSpPr>
            <a:stCxn id="7" idx="1"/>
            <a:endCxn id="9" idx="6"/>
          </p:cNvCxnSpPr>
          <p:nvPr/>
        </p:nvCxnSpPr>
        <p:spPr>
          <a:xfrm flipH="1">
            <a:off x="4554069" y="1971222"/>
            <a:ext cx="105783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7D7D22D-C295-4941-B458-306D9FD7DD4C}"/>
              </a:ext>
            </a:extLst>
          </p:cNvPr>
          <p:cNvCxnSpPr/>
          <p:nvPr/>
        </p:nvCxnSpPr>
        <p:spPr>
          <a:xfrm flipH="1">
            <a:off x="2178423" y="1979173"/>
            <a:ext cx="105783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3FCFAFA7-E773-415F-9546-DC77AD6D4E95}"/>
              </a:ext>
            </a:extLst>
          </p:cNvPr>
          <p:cNvSpPr txBox="1"/>
          <p:nvPr/>
        </p:nvSpPr>
        <p:spPr>
          <a:xfrm>
            <a:off x="2300255" y="1663445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  <a:r>
              <a:rPr lang="fr-FR" b="1" dirty="0">
                <a:solidFill>
                  <a:schemeClr val="bg1"/>
                </a:solidFill>
                <a:latin typeface="Muli Light" panose="020B0604020202020204" charset="0"/>
              </a:rPr>
              <a:t>0 , 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3D67B59-0F1A-4C1E-925E-AEC6742E9E0E}"/>
              </a:ext>
            </a:extLst>
          </p:cNvPr>
          <p:cNvSpPr txBox="1"/>
          <p:nvPr/>
        </p:nvSpPr>
        <p:spPr>
          <a:xfrm>
            <a:off x="4877403" y="1671396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  <a:r>
              <a:rPr lang="fr-FR" b="1" dirty="0">
                <a:solidFill>
                  <a:schemeClr val="bg1"/>
                </a:solidFill>
                <a:latin typeface="Muli Light" panose="020B0604020202020204" charset="0"/>
              </a:rPr>
              <a:t>0 , 1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C4327B3-7FCD-41AE-978A-09F604AE1339}"/>
              </a:ext>
            </a:extLst>
          </p:cNvPr>
          <p:cNvSpPr txBox="1"/>
          <p:nvPr/>
        </p:nvSpPr>
        <p:spPr>
          <a:xfrm>
            <a:off x="1510553" y="3367833"/>
            <a:ext cx="60131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Muli Light" panose="020B0604020202020204" charset="0"/>
              </a:rPr>
              <a:t>Cardinalité 0,N</a:t>
            </a:r>
          </a:p>
          <a:p>
            <a:r>
              <a:rPr lang="fr-FR" sz="1600" dirty="0">
                <a:solidFill>
                  <a:schemeClr val="bg1"/>
                </a:solidFill>
                <a:latin typeface="Muli Light" panose="020B0604020202020204" charset="0"/>
              </a:rPr>
              <a:t>Un enseignant peut donner aucun cours ou plusieurs cours</a:t>
            </a:r>
          </a:p>
          <a:p>
            <a:endParaRPr lang="fr-FR" sz="1600" dirty="0">
              <a:solidFill>
                <a:schemeClr val="bg1"/>
              </a:solidFill>
              <a:latin typeface="Muli Light" panose="020B0604020202020204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Muli Light" panose="020B0604020202020204" charset="0"/>
              </a:rPr>
              <a:t>Cardinalité 1,1</a:t>
            </a:r>
          </a:p>
          <a:p>
            <a:r>
              <a:rPr lang="fr-FR" sz="1600" dirty="0">
                <a:solidFill>
                  <a:schemeClr val="bg1"/>
                </a:solidFill>
                <a:latin typeface="Muli Light" panose="020B0604020202020204" charset="0"/>
              </a:rPr>
              <a:t>Un cours peut êtres dispensé par aucun ou par un enseignant</a:t>
            </a:r>
          </a:p>
        </p:txBody>
      </p:sp>
    </p:spTree>
    <p:extLst>
      <p:ext uri="{BB962C8B-B14F-4D97-AF65-F5344CB8AC3E}">
        <p14:creationId xmlns:p14="http://schemas.microsoft.com/office/powerpoint/2010/main" val="260803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D5BEF93-4A4F-439E-B493-51C318C00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306" y="636493"/>
            <a:ext cx="8247529" cy="4016189"/>
          </a:xfrm>
        </p:spPr>
        <p:txBody>
          <a:bodyPr/>
          <a:lstStyle/>
          <a:p>
            <a:pPr marL="76200" indent="0">
              <a:buNone/>
            </a:pPr>
            <a:r>
              <a:rPr lang="fr-FR" b="1" dirty="0"/>
              <a:t>Cette méthode s'inscrit selon une démarche progressive comprenant trois cycles principaux: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accent4"/>
                </a:solidFill>
              </a:rPr>
              <a:t>Le cycle de vie :</a:t>
            </a:r>
          </a:p>
          <a:p>
            <a:pPr marL="76200" indent="0">
              <a:buNone/>
            </a:pPr>
            <a:r>
              <a:rPr lang="fr-FR" sz="1800" dirty="0"/>
              <a:t>Grâce à un ensemble de documents précis , il est possible de maitriser la chronologie des opérations à réaliser en terme d'objectifs fonctionnels, administratifs et financiers.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accent4"/>
                </a:solidFill>
              </a:rPr>
              <a:t>Le cycle de décision:</a:t>
            </a:r>
          </a:p>
          <a:p>
            <a:pPr marL="76200" indent="0">
              <a:buNone/>
            </a:pPr>
            <a:r>
              <a:rPr lang="fr-FR" sz="1800" dirty="0"/>
              <a:t>Des étapes de réalisation sont mises en place afin de comprendre, vérifier et valider le bon déroulement de l'implémentation du système d'information.</a:t>
            </a:r>
          </a:p>
        </p:txBody>
      </p:sp>
    </p:spTree>
    <p:extLst>
      <p:ext uri="{BB962C8B-B14F-4D97-AF65-F5344CB8AC3E}">
        <p14:creationId xmlns:p14="http://schemas.microsoft.com/office/powerpoint/2010/main" val="3760504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500BA8-410D-4583-8EFE-9E8249A9C6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30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E2B08D-6A59-4724-BC9F-9A40AD936179}"/>
              </a:ext>
            </a:extLst>
          </p:cNvPr>
          <p:cNvSpPr/>
          <p:nvPr/>
        </p:nvSpPr>
        <p:spPr>
          <a:xfrm>
            <a:off x="788894" y="1172349"/>
            <a:ext cx="1389529" cy="1597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B7976E-90CF-43C5-ACAB-35D39AEB6AD5}"/>
              </a:ext>
            </a:extLst>
          </p:cNvPr>
          <p:cNvSpPr/>
          <p:nvPr/>
        </p:nvSpPr>
        <p:spPr>
          <a:xfrm>
            <a:off x="788894" y="1172349"/>
            <a:ext cx="1371599" cy="439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EQUIPE HAND-BALL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0AE48F-9232-4EEB-8E99-BFD3B30A33F2}"/>
              </a:ext>
            </a:extLst>
          </p:cNvPr>
          <p:cNvSpPr/>
          <p:nvPr/>
        </p:nvSpPr>
        <p:spPr>
          <a:xfrm>
            <a:off x="5611904" y="1172349"/>
            <a:ext cx="1174377" cy="1597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0B99EC-1046-4265-A62F-C49D7A541BCE}"/>
              </a:ext>
            </a:extLst>
          </p:cNvPr>
          <p:cNvSpPr/>
          <p:nvPr/>
        </p:nvSpPr>
        <p:spPr>
          <a:xfrm>
            <a:off x="5611904" y="1172349"/>
            <a:ext cx="1174377" cy="439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JOUEUR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7FF9FF0-93D8-403A-A889-2FB869E3BF21}"/>
              </a:ext>
            </a:extLst>
          </p:cNvPr>
          <p:cNvSpPr/>
          <p:nvPr/>
        </p:nvSpPr>
        <p:spPr>
          <a:xfrm>
            <a:off x="3182471" y="1711139"/>
            <a:ext cx="1443316" cy="5201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Composer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C5C0253-8173-4580-9875-C5DC532CF269}"/>
              </a:ext>
            </a:extLst>
          </p:cNvPr>
          <p:cNvCxnSpPr>
            <a:cxnSpLocks/>
            <a:stCxn id="7" idx="1"/>
            <a:endCxn id="9" idx="6"/>
          </p:cNvCxnSpPr>
          <p:nvPr/>
        </p:nvCxnSpPr>
        <p:spPr>
          <a:xfrm flipH="1">
            <a:off x="4625787" y="1971222"/>
            <a:ext cx="98611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7D7D22D-C295-4941-B458-306D9FD7DD4C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2178425" y="1971222"/>
            <a:ext cx="1004046" cy="795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3FCFAFA7-E773-415F-9546-DC77AD6D4E95}"/>
              </a:ext>
            </a:extLst>
          </p:cNvPr>
          <p:cNvSpPr txBox="1"/>
          <p:nvPr/>
        </p:nvSpPr>
        <p:spPr>
          <a:xfrm>
            <a:off x="2300255" y="1663445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  <a:r>
              <a:rPr lang="fr-FR" b="1" dirty="0">
                <a:solidFill>
                  <a:schemeClr val="bg1"/>
                </a:solidFill>
                <a:latin typeface="Muli Light" panose="020B0604020202020204" charset="0"/>
              </a:rPr>
              <a:t>0 , 7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3D67B59-0F1A-4C1E-925E-AEC6742E9E0E}"/>
              </a:ext>
            </a:extLst>
          </p:cNvPr>
          <p:cNvSpPr txBox="1"/>
          <p:nvPr/>
        </p:nvSpPr>
        <p:spPr>
          <a:xfrm>
            <a:off x="4877403" y="1671396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  <a:r>
              <a:rPr lang="fr-FR" b="1" dirty="0">
                <a:solidFill>
                  <a:schemeClr val="bg1"/>
                </a:solidFill>
                <a:latin typeface="Muli Light" panose="020B0604020202020204" charset="0"/>
              </a:rPr>
              <a:t>1 , 1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C4327B3-7FCD-41AE-978A-09F604AE1339}"/>
              </a:ext>
            </a:extLst>
          </p:cNvPr>
          <p:cNvSpPr txBox="1"/>
          <p:nvPr/>
        </p:nvSpPr>
        <p:spPr>
          <a:xfrm>
            <a:off x="788894" y="3030178"/>
            <a:ext cx="72122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Muli Light" panose="020B0604020202020204" charset="0"/>
              </a:rPr>
              <a:t>Cardinalité 0,7</a:t>
            </a:r>
          </a:p>
          <a:p>
            <a:r>
              <a:rPr lang="fr-FR" sz="1600" dirty="0">
                <a:solidFill>
                  <a:schemeClr val="bg1"/>
                </a:solidFill>
                <a:latin typeface="Muli Light" panose="020B0604020202020204" charset="0"/>
              </a:rPr>
              <a:t>Une équipe de hand-ball peut avoir aucun joueur ou 7 joueurs au maximum</a:t>
            </a:r>
          </a:p>
          <a:p>
            <a:endParaRPr lang="fr-FR" sz="1600" dirty="0">
              <a:solidFill>
                <a:schemeClr val="bg1"/>
              </a:solidFill>
              <a:latin typeface="Muli Light" panose="020B0604020202020204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Muli Light" panose="020B0604020202020204" charset="0"/>
              </a:rPr>
              <a:t>Cardinalité 1,1</a:t>
            </a:r>
          </a:p>
          <a:p>
            <a:r>
              <a:rPr lang="fr-FR" sz="1600" dirty="0">
                <a:solidFill>
                  <a:schemeClr val="bg1"/>
                </a:solidFill>
                <a:latin typeface="Muli Light" panose="020B0604020202020204" charset="0"/>
              </a:rPr>
              <a:t>Un joueur fait partie d’une et une seule équipe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C8748DB-951C-413B-B0C0-72AA81822097}"/>
              </a:ext>
            </a:extLst>
          </p:cNvPr>
          <p:cNvSpPr txBox="1"/>
          <p:nvPr/>
        </p:nvSpPr>
        <p:spPr>
          <a:xfrm>
            <a:off x="2004410" y="450601"/>
            <a:ext cx="3995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CAS PARTICULIER: les cardinalités bornées</a:t>
            </a:r>
          </a:p>
        </p:txBody>
      </p:sp>
    </p:spTree>
    <p:extLst>
      <p:ext uri="{BB962C8B-B14F-4D97-AF65-F5344CB8AC3E}">
        <p14:creationId xmlns:p14="http://schemas.microsoft.com/office/powerpoint/2010/main" val="515342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97FB45-C27B-4C9A-87A7-905BC2134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Jmerise</a:t>
            </a:r>
          </a:p>
        </p:txBody>
      </p:sp>
    </p:spTree>
    <p:extLst>
      <p:ext uri="{BB962C8B-B14F-4D97-AF65-F5344CB8AC3E}">
        <p14:creationId xmlns:p14="http://schemas.microsoft.com/office/powerpoint/2010/main" val="314381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C1CA16-15F3-40BC-9F52-EEF685D0C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49" y="417250"/>
            <a:ext cx="8101811" cy="4097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accent4"/>
                </a:solidFill>
              </a:rPr>
              <a:t>Le cycle d'abstraction</a:t>
            </a:r>
            <a:r>
              <a:rPr lang="fr-FR" dirty="0"/>
              <a:t>: </a:t>
            </a:r>
            <a:r>
              <a:rPr lang="fr-FR" sz="1600" dirty="0"/>
              <a:t>C'est au cours de ce cycle qu'une séparation est effectuée entre les données et les traitements. Ce cycle comprend trois niveaux :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6ED468-8B68-446B-BA8E-2D79776128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8D18E09-16EE-4FDA-85DF-35B283D23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354" y="1545951"/>
            <a:ext cx="6934200" cy="305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14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0B35CC38-0B95-402C-8351-DB6727157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091" y="1313895"/>
            <a:ext cx="5968580" cy="1837730"/>
          </a:xfrm>
        </p:spPr>
        <p:txBody>
          <a:bodyPr/>
          <a:lstStyle/>
          <a:p>
            <a:r>
              <a:rPr lang="fr-FR" sz="3600" dirty="0"/>
              <a:t>LE MODÈLE CONCEPTUEL DE DONNES (MCD)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EC0E51-C31B-4BD0-99C7-C64079CEE220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08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08574C4-FD3C-410B-8E18-03EFA1216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50" y="284085"/>
            <a:ext cx="6014400" cy="437810"/>
          </a:xfrm>
        </p:spPr>
        <p:txBody>
          <a:bodyPr/>
          <a:lstStyle/>
          <a:p>
            <a:pPr algn="ctr"/>
            <a:r>
              <a:rPr lang="fr-FR" sz="2400" dirty="0"/>
              <a:t>DEFINITION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D5BEF93-4A4F-439E-B493-51C318C00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825623"/>
            <a:ext cx="8426824" cy="4033792"/>
          </a:xfrm>
        </p:spPr>
        <p:txBody>
          <a:bodyPr/>
          <a:lstStyle/>
          <a:p>
            <a:pPr marL="76200" indent="0">
              <a:buNone/>
            </a:pPr>
            <a:r>
              <a:rPr lang="fr-FR" sz="1800" dirty="0"/>
              <a:t>Le modèle conceptuel de données (anciennement modèle entité-association) est une représentation statique du système d'information d'une entreprise.</a:t>
            </a:r>
          </a:p>
          <a:p>
            <a:pPr marL="76200" indent="0">
              <a:buNone/>
            </a:pPr>
            <a:r>
              <a:rPr lang="fr-FR" sz="1800" dirty="0"/>
              <a:t>Il a pour but de schématiser de façon claire et cohérente, l'organisation des données que manipule une entreprise et les relations entre celles-ci.</a:t>
            </a:r>
          </a:p>
          <a:p>
            <a:pPr marL="76200" indent="0">
              <a:buNone/>
            </a:pPr>
            <a:r>
              <a:rPr lang="fr-FR" dirty="0"/>
              <a:t>Sa représentation se compose :</a:t>
            </a:r>
          </a:p>
          <a:p>
            <a:pPr lvl="8"/>
            <a:r>
              <a:rPr lang="fr-FR" dirty="0"/>
              <a:t>D'entités</a:t>
            </a:r>
          </a:p>
          <a:p>
            <a:pPr lvl="8"/>
            <a:r>
              <a:rPr lang="fr-FR" dirty="0"/>
              <a:t>De propriétés</a:t>
            </a:r>
          </a:p>
          <a:p>
            <a:pPr lvl="8"/>
            <a:r>
              <a:rPr lang="fr-FR" dirty="0"/>
              <a:t>D'associations</a:t>
            </a:r>
          </a:p>
          <a:p>
            <a:pPr lvl="8"/>
            <a:r>
              <a:rPr lang="fr-FR" dirty="0"/>
              <a:t>De cardinalités</a:t>
            </a:r>
          </a:p>
        </p:txBody>
      </p:sp>
    </p:spTree>
    <p:extLst>
      <p:ext uri="{BB962C8B-B14F-4D97-AF65-F5344CB8AC3E}">
        <p14:creationId xmlns:p14="http://schemas.microsoft.com/office/powerpoint/2010/main" val="204959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77FAE5-5F44-4D2E-AE8A-F01A01011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50" y="205975"/>
            <a:ext cx="6014400" cy="595870"/>
          </a:xfrm>
        </p:spPr>
        <p:txBody>
          <a:bodyPr/>
          <a:lstStyle/>
          <a:p>
            <a:pPr algn="ctr"/>
            <a:r>
              <a:rPr lang="fr-FR" dirty="0"/>
              <a:t>L'ENTITE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2EDC61-51FF-426A-BCFD-131EF6CBC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983" y="801845"/>
            <a:ext cx="7900034" cy="37981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1600" dirty="0"/>
              <a:t>Une entité (ou classe d'entité) est une représentation abstraite d'un objet matériel ou immatériel du monde réel.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600" dirty="0"/>
              <a:t>Elle se schématise par un rectangle en deux parties :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1600" dirty="0"/>
              <a:t>La première partie contient le nom de l'entité.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1600" dirty="0"/>
              <a:t>La seconde partie contient les propriétés (ou attributs) de l'entité.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600" b="1" dirty="0"/>
              <a:t>Exemple:</a:t>
            </a:r>
          </a:p>
          <a:p>
            <a:pPr marL="7620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2E8625-613B-42A0-BC0E-F49780D43C7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22017" y="4749900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8857C8-1409-4419-9AD4-90C84B1F83D3}"/>
              </a:ext>
            </a:extLst>
          </p:cNvPr>
          <p:cNvSpPr/>
          <p:nvPr/>
        </p:nvSpPr>
        <p:spPr>
          <a:xfrm>
            <a:off x="6260430" y="2420660"/>
            <a:ext cx="1756104" cy="2179315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 err="1">
                <a:latin typeface="Lexend Deca" panose="020B0604020202020204" charset="0"/>
                <a:cs typeface="Lexend Deca" panose="020B0604020202020204" charset="0"/>
              </a:rPr>
              <a:t>N°Auteur</a:t>
            </a:r>
            <a:endParaRPr lang="fr-FR" b="1" dirty="0">
              <a:latin typeface="Lexend Deca" panose="020B0604020202020204" charset="0"/>
              <a:cs typeface="Lexend Deca" panose="020B0604020202020204" charset="0"/>
            </a:endParaRPr>
          </a:p>
          <a:p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Nom</a:t>
            </a:r>
          </a:p>
          <a:p>
            <a:r>
              <a:rPr lang="fr-FR" b="1" dirty="0" err="1">
                <a:latin typeface="Lexend Deca" panose="020B0604020202020204" charset="0"/>
                <a:cs typeface="Lexend Deca" panose="020B0604020202020204" charset="0"/>
              </a:rPr>
              <a:t>Prenom</a:t>
            </a:r>
            <a:endParaRPr lang="fr-FR" b="1" dirty="0">
              <a:latin typeface="Lexend Deca" panose="020B0604020202020204" charset="0"/>
              <a:cs typeface="Lexend Deca" panose="020B0604020202020204" charset="0"/>
            </a:endParaRPr>
          </a:p>
          <a:p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Date de naissance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65C0A77C-1F20-487A-9658-C57453BAA608}"/>
              </a:ext>
            </a:extLst>
          </p:cNvPr>
          <p:cNvSpPr/>
          <p:nvPr/>
        </p:nvSpPr>
        <p:spPr>
          <a:xfrm>
            <a:off x="6260431" y="2420660"/>
            <a:ext cx="1756103" cy="44883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/>
              <a:t>  </a:t>
            </a:r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ACTEUR</a:t>
            </a:r>
            <a:r>
              <a:rPr lang="fr-FR" dirty="0"/>
              <a:t>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99B748-7ABB-44C6-B3D8-59EEB59664DE}"/>
              </a:ext>
            </a:extLst>
          </p:cNvPr>
          <p:cNvSpPr/>
          <p:nvPr/>
        </p:nvSpPr>
        <p:spPr>
          <a:xfrm>
            <a:off x="2910587" y="2794026"/>
            <a:ext cx="2487036" cy="603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        </a:t>
            </a:r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Nom de l’entité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38A845D-D906-4961-8B75-D6417CC8A2FC}"/>
              </a:ext>
            </a:extLst>
          </p:cNvPr>
          <p:cNvSpPr/>
          <p:nvPr/>
        </p:nvSpPr>
        <p:spPr>
          <a:xfrm>
            <a:off x="3126049" y="2966353"/>
            <a:ext cx="381741" cy="3040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708127-111A-4CCE-978C-5CF41E730F98}"/>
              </a:ext>
            </a:extLst>
          </p:cNvPr>
          <p:cNvSpPr/>
          <p:nvPr/>
        </p:nvSpPr>
        <p:spPr>
          <a:xfrm>
            <a:off x="2910588" y="3664254"/>
            <a:ext cx="2487035" cy="603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             </a:t>
            </a:r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Propriétés de l’entité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CC06400D-2582-43A2-9ABF-B3648600A510}"/>
              </a:ext>
            </a:extLst>
          </p:cNvPr>
          <p:cNvSpPr/>
          <p:nvPr/>
        </p:nvSpPr>
        <p:spPr>
          <a:xfrm>
            <a:off x="3126049" y="3799533"/>
            <a:ext cx="381741" cy="3040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358B572-1CAD-4D5B-89F5-B06809596D97}"/>
              </a:ext>
            </a:extLst>
          </p:cNvPr>
          <p:cNvSpPr/>
          <p:nvPr/>
        </p:nvSpPr>
        <p:spPr>
          <a:xfrm>
            <a:off x="7374221" y="2501602"/>
            <a:ext cx="381741" cy="3040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0E7F3D6E-3A7B-44A4-8762-56A4D93B65C0}"/>
              </a:ext>
            </a:extLst>
          </p:cNvPr>
          <p:cNvSpPr/>
          <p:nvPr/>
        </p:nvSpPr>
        <p:spPr>
          <a:xfrm>
            <a:off x="7505541" y="3270367"/>
            <a:ext cx="381741" cy="3040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55824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A6DB1EA-075F-42EC-8915-002F51BC6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50" y="97654"/>
            <a:ext cx="6014400" cy="531596"/>
          </a:xfrm>
        </p:spPr>
        <p:txBody>
          <a:bodyPr/>
          <a:lstStyle/>
          <a:p>
            <a:pPr algn="ctr"/>
            <a:r>
              <a:rPr lang="fr-FR" dirty="0"/>
              <a:t>PROPRIETE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77CD87-34D2-45D9-9A76-E1C05C84E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49" y="763479"/>
            <a:ext cx="8098230" cy="41014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Une propriété (ou attribut) est une donnée élémentaire (ou atomique) qui: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1800" dirty="0"/>
              <a:t>Est un élément distinctif d'une entité et qui participe à l'identification d'un objet du monde réel.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1800" dirty="0"/>
              <a:t>Peut enrichir une association </a:t>
            </a:r>
            <a:r>
              <a:rPr lang="fr-FR" sz="1800"/>
              <a:t>(CF diapositive </a:t>
            </a:r>
            <a:r>
              <a:rPr lang="fr-FR" sz="1800" dirty="0"/>
              <a:t>suivante).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fr-FR" sz="2000" b="1" dirty="0"/>
              <a:t>Exemple:</a:t>
            </a:r>
          </a:p>
          <a:p>
            <a:pPr marL="76200" lvl="0" indent="0">
              <a:buNone/>
            </a:pPr>
            <a:endParaRPr lang="fr-FR" sz="2000" b="1" dirty="0"/>
          </a:p>
          <a:p>
            <a:pPr marL="76200" indent="0">
              <a:buNone/>
            </a:pP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D687EDA-FA31-4671-B5DC-20B520859E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C04A29-C2F1-46CB-BB26-3E8756884DCC}"/>
              </a:ext>
            </a:extLst>
          </p:cNvPr>
          <p:cNvSpPr/>
          <p:nvPr/>
        </p:nvSpPr>
        <p:spPr>
          <a:xfrm>
            <a:off x="2999514" y="2708278"/>
            <a:ext cx="1724886" cy="1818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b="1" dirty="0">
              <a:latin typeface="Lexend Deca" panose="020B0604020202020204" charset="0"/>
              <a:cs typeface="Lexend Deca" panose="020B0604020202020204" charset="0"/>
            </a:endParaRPr>
          </a:p>
          <a:p>
            <a:r>
              <a:rPr lang="fr-FR" b="1" dirty="0" err="1">
                <a:latin typeface="Lexend Deca" panose="020B0604020202020204" charset="0"/>
                <a:cs typeface="Lexend Deca" panose="020B0604020202020204" charset="0"/>
              </a:rPr>
              <a:t>N°auteur</a:t>
            </a:r>
            <a:endParaRPr lang="fr-FR" b="1" dirty="0">
              <a:latin typeface="Lexend Deca" panose="020B0604020202020204" charset="0"/>
              <a:cs typeface="Lexend Deca" panose="020B0604020202020204" charset="0"/>
            </a:endParaRPr>
          </a:p>
          <a:p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Nom</a:t>
            </a:r>
          </a:p>
          <a:p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Prénom</a:t>
            </a:r>
          </a:p>
          <a:p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Date de naissance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17C26A-CD5B-428D-B01D-6041EFFAAB17}"/>
              </a:ext>
            </a:extLst>
          </p:cNvPr>
          <p:cNvSpPr/>
          <p:nvPr/>
        </p:nvSpPr>
        <p:spPr>
          <a:xfrm>
            <a:off x="2999513" y="2708278"/>
            <a:ext cx="1703295" cy="40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Lexend Deca" panose="020B0604020202020204" charset="0"/>
                <a:cs typeface="Lexend Deca" panose="020B0604020202020204" charset="0"/>
              </a:rPr>
              <a:t>AUTEUR</a:t>
            </a:r>
          </a:p>
        </p:txBody>
      </p:sp>
      <p:sp>
        <p:nvSpPr>
          <p:cNvPr id="7" name="Accolade fermante 6">
            <a:extLst>
              <a:ext uri="{FF2B5EF4-FFF2-40B4-BE49-F238E27FC236}">
                <a16:creationId xmlns:a16="http://schemas.microsoft.com/office/drawing/2014/main" id="{10D664C0-926A-4410-A615-FCCC70D65782}"/>
              </a:ext>
            </a:extLst>
          </p:cNvPr>
          <p:cNvSpPr/>
          <p:nvPr/>
        </p:nvSpPr>
        <p:spPr>
          <a:xfrm>
            <a:off x="4734378" y="3111690"/>
            <a:ext cx="394447" cy="14149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E3D6F34-6AE8-4152-9B8A-06A587E5059B}"/>
              </a:ext>
            </a:extLst>
          </p:cNvPr>
          <p:cNvSpPr txBox="1"/>
          <p:nvPr/>
        </p:nvSpPr>
        <p:spPr>
          <a:xfrm>
            <a:off x="5300830" y="3665291"/>
            <a:ext cx="2779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  <a:latin typeface="Lexend Deca" panose="020B0604020202020204" charset="0"/>
                <a:cs typeface="Lexend Deca" panose="020B0604020202020204" charset="0"/>
              </a:rPr>
              <a:t>Propriétés de l’entité AUTEUR</a:t>
            </a:r>
          </a:p>
        </p:txBody>
      </p:sp>
    </p:spTree>
    <p:extLst>
      <p:ext uri="{BB962C8B-B14F-4D97-AF65-F5344CB8AC3E}">
        <p14:creationId xmlns:p14="http://schemas.microsoft.com/office/powerpoint/2010/main" val="1342344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FD51A606-7461-462F-9ECE-FDCA3086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50" y="205975"/>
            <a:ext cx="6014400" cy="504239"/>
          </a:xfrm>
        </p:spPr>
        <p:txBody>
          <a:bodyPr/>
          <a:lstStyle/>
          <a:p>
            <a:pPr algn="ctr"/>
            <a:r>
              <a:rPr lang="fr-FR" dirty="0"/>
              <a:t>PROPRIETE IDENTFIANT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BAA96B-D049-4A0F-8A73-F459E4B3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49" y="710213"/>
            <a:ext cx="8448735" cy="4039637"/>
          </a:xfrm>
        </p:spPr>
        <p:txBody>
          <a:bodyPr/>
          <a:lstStyle/>
          <a:p>
            <a:pPr marL="76200" indent="0">
              <a:buNone/>
            </a:pPr>
            <a:endParaRPr lang="fr-FR" sz="1400" b="1" dirty="0">
              <a:latin typeface="Muli Light" panose="020B06040202020202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1600" dirty="0">
                <a:latin typeface="Muli Light" panose="020B0604020202020204" charset="0"/>
              </a:rPr>
              <a:t>Une entité comprend, en général, plusieurs propriétés dont une, que l'on qualifie d'identifiant (ou clé d'entité).</a:t>
            </a:r>
          </a:p>
          <a:p>
            <a:pPr marL="76200" indent="0">
              <a:buNone/>
            </a:pPr>
            <a:r>
              <a:rPr lang="fr-FR" sz="1400" b="1" dirty="0">
                <a:latin typeface="Muli Light" panose="020B0604020202020204" charset="0"/>
              </a:rPr>
              <a:t>Une propriété identifiant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1400" dirty="0">
                <a:latin typeface="Muli Light" panose="020B0604020202020204" charset="0"/>
              </a:rPr>
              <a:t>Se place en tête de liste des propriétés de l'entité.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1400" dirty="0">
                <a:latin typeface="Muli Light" panose="020B0604020202020204" charset="0"/>
              </a:rPr>
              <a:t>Doit obligatoirement avoir une valeur et celle-ci doit être unique et généralement</a:t>
            </a:r>
          </a:p>
          <a:p>
            <a:pPr marL="76200" indent="0">
              <a:buNone/>
            </a:pPr>
            <a:r>
              <a:rPr lang="fr-FR" sz="1400" b="1" dirty="0">
                <a:latin typeface="Muli Light" panose="020B0604020202020204" charset="0"/>
              </a:rPr>
              <a:t> </a:t>
            </a:r>
            <a:r>
              <a:rPr lang="fr-FR" sz="1400" dirty="0">
                <a:latin typeface="Muli Light" panose="020B0604020202020204" charset="0"/>
              </a:rPr>
              <a:t>soulignée.</a:t>
            </a:r>
          </a:p>
          <a:p>
            <a:pPr marL="76200" indent="0">
              <a:buNone/>
            </a:pPr>
            <a:endParaRPr lang="fr-FR" sz="1200" b="1" dirty="0">
              <a:latin typeface="Muli Light" panose="020B0604020202020204" charset="0"/>
            </a:endParaRPr>
          </a:p>
          <a:p>
            <a:pPr marL="76200" indent="0">
              <a:buNone/>
            </a:pPr>
            <a:r>
              <a:rPr lang="fr-FR" sz="1200" b="1" dirty="0">
                <a:latin typeface="Muli Light" panose="020B0604020202020204" charset="0"/>
              </a:rPr>
              <a:t> </a:t>
            </a:r>
            <a:r>
              <a:rPr lang="fr-FR" sz="1600" b="1" dirty="0">
                <a:latin typeface="Muli Light" panose="020B0604020202020204" charset="0"/>
              </a:rPr>
              <a:t>Exemple :</a:t>
            </a:r>
          </a:p>
          <a:p>
            <a:pPr marL="76200" indent="0">
              <a:buNone/>
            </a:pPr>
            <a:endParaRPr lang="fr-FR" sz="1400" b="1" dirty="0"/>
          </a:p>
          <a:p>
            <a:pPr marL="76200" indent="0">
              <a:buNone/>
            </a:pPr>
            <a:r>
              <a:rPr lang="fr-FR" dirty="0"/>
              <a:t>                                                                           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A81F04-3B03-4A7B-BA14-09358E3D67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F85EA3-905E-4A61-886A-33980083B21F}"/>
              </a:ext>
            </a:extLst>
          </p:cNvPr>
          <p:cNvSpPr/>
          <p:nvPr/>
        </p:nvSpPr>
        <p:spPr>
          <a:xfrm>
            <a:off x="3977195" y="2571750"/>
            <a:ext cx="1926454" cy="2026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err="1"/>
              <a:t>N°auteur</a:t>
            </a:r>
            <a:endParaRPr lang="fr-FR" dirty="0"/>
          </a:p>
          <a:p>
            <a:r>
              <a:rPr lang="fr-FR" dirty="0"/>
              <a:t>Nom</a:t>
            </a:r>
          </a:p>
          <a:p>
            <a:r>
              <a:rPr lang="fr-FR" dirty="0"/>
              <a:t>Prénom</a:t>
            </a:r>
          </a:p>
          <a:p>
            <a:r>
              <a:rPr lang="fr-FR" dirty="0"/>
              <a:t>Date de naissance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C4AF3-9801-4CE0-A59D-2ED05E905DB5}"/>
              </a:ext>
            </a:extLst>
          </p:cNvPr>
          <p:cNvSpPr/>
          <p:nvPr/>
        </p:nvSpPr>
        <p:spPr>
          <a:xfrm>
            <a:off x="3977194" y="2571749"/>
            <a:ext cx="1902041" cy="5042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AUTEUR</a:t>
            </a:r>
            <a:endParaRPr lang="fr-FR" dirty="0"/>
          </a:p>
        </p:txBody>
      </p:sp>
      <p:sp>
        <p:nvSpPr>
          <p:cNvPr id="15" name="Accolade fermante 14">
            <a:extLst>
              <a:ext uri="{FF2B5EF4-FFF2-40B4-BE49-F238E27FC236}">
                <a16:creationId xmlns:a16="http://schemas.microsoft.com/office/drawing/2014/main" id="{387C67A3-E0CC-4239-9198-ACC0F35A8D37}"/>
              </a:ext>
            </a:extLst>
          </p:cNvPr>
          <p:cNvSpPr/>
          <p:nvPr/>
        </p:nvSpPr>
        <p:spPr>
          <a:xfrm>
            <a:off x="5952475" y="3075989"/>
            <a:ext cx="275208" cy="1522644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FE1D87-00F4-4676-A014-CC637AE8BE6E}"/>
              </a:ext>
            </a:extLst>
          </p:cNvPr>
          <p:cNvSpPr/>
          <p:nvPr/>
        </p:nvSpPr>
        <p:spPr>
          <a:xfrm>
            <a:off x="6276510" y="3577701"/>
            <a:ext cx="2801600" cy="393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82C06"/>
                </a:solidFill>
              </a:rPr>
              <a:t>Propriétés de l’entité AUTEUR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F5DEC40-CCC5-4B19-8441-83138985CD30}"/>
              </a:ext>
            </a:extLst>
          </p:cNvPr>
          <p:cNvCxnSpPr/>
          <p:nvPr/>
        </p:nvCxnSpPr>
        <p:spPr>
          <a:xfrm flipV="1">
            <a:off x="2971798" y="3313894"/>
            <a:ext cx="1029810" cy="3018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B0CBBDC8-6740-469F-B4B4-354800FC5871}"/>
              </a:ext>
            </a:extLst>
          </p:cNvPr>
          <p:cNvCxnSpPr/>
          <p:nvPr/>
        </p:nvCxnSpPr>
        <p:spPr>
          <a:xfrm>
            <a:off x="4065973" y="3355759"/>
            <a:ext cx="87444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22FFBC1-DB7F-40D0-A5F1-6FA1859F251A}"/>
              </a:ext>
            </a:extLst>
          </p:cNvPr>
          <p:cNvSpPr/>
          <p:nvPr/>
        </p:nvSpPr>
        <p:spPr>
          <a:xfrm>
            <a:off x="660691" y="3633124"/>
            <a:ext cx="2752774" cy="408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82C06"/>
                </a:solidFill>
              </a:rPr>
              <a:t>Identifiant de l’entité AUTEUR</a:t>
            </a:r>
          </a:p>
        </p:txBody>
      </p:sp>
    </p:spTree>
    <p:extLst>
      <p:ext uri="{BB962C8B-B14F-4D97-AF65-F5344CB8AC3E}">
        <p14:creationId xmlns:p14="http://schemas.microsoft.com/office/powerpoint/2010/main" val="2547872257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1742</Words>
  <Application>Microsoft Office PowerPoint</Application>
  <PresentationFormat>Affichage à l'écran (16:9)</PresentationFormat>
  <Paragraphs>345</Paragraphs>
  <Slides>31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7" baseType="lpstr">
      <vt:lpstr>Muli Light</vt:lpstr>
      <vt:lpstr>Wingdings</vt:lpstr>
      <vt:lpstr>Arial</vt:lpstr>
      <vt:lpstr>Lexend Deca</vt:lpstr>
      <vt:lpstr>Muli ExtraBold</vt:lpstr>
      <vt:lpstr>Aliena template</vt:lpstr>
      <vt:lpstr>LE MODELE CONCEPTUEL DE DONNES (MCD)</vt:lpstr>
      <vt:lpstr>     QU'EST-CE QUE MERISE.</vt:lpstr>
      <vt:lpstr>Présentation PowerPoint</vt:lpstr>
      <vt:lpstr>Présentation PowerPoint</vt:lpstr>
      <vt:lpstr>LE MODÈLE CONCEPTUEL DE DONNES (MCD)</vt:lpstr>
      <vt:lpstr>DEFINITION</vt:lpstr>
      <vt:lpstr>L'ENTITE</vt:lpstr>
      <vt:lpstr>PROPRIETE</vt:lpstr>
      <vt:lpstr>PROPRIETE IDENTFIANT</vt:lpstr>
      <vt:lpstr>ASSOCIATION</vt:lpstr>
      <vt:lpstr>Exemple</vt:lpstr>
      <vt:lpstr>   ASSOCIATION PORTEUSE DE DONNEES</vt:lpstr>
      <vt:lpstr>Exemple</vt:lpstr>
      <vt:lpstr>LES DIFFERENTS TYPES D'ASSOCIATIONS</vt:lpstr>
      <vt:lpstr>ASSOCIATION UN A UN</vt:lpstr>
      <vt:lpstr>Présentation PowerPoint</vt:lpstr>
      <vt:lpstr>ASSOCIATION UN A PLUSIEURS</vt:lpstr>
      <vt:lpstr>Présentation PowerPoint</vt:lpstr>
      <vt:lpstr>Exemple</vt:lpstr>
      <vt:lpstr>ASSOCIATION PLUSIEURS A PLUSIEURS</vt:lpstr>
      <vt:lpstr>Présentation PowerPoint</vt:lpstr>
      <vt:lpstr>Présentation PowerPoint</vt:lpstr>
      <vt:lpstr>LES CARDINALITES</vt:lpstr>
      <vt:lpstr>Présentation PowerPoint</vt:lpstr>
      <vt:lpstr>Les différents type de cardinalités</vt:lpstr>
      <vt:lpstr>Valeurs possibles dans un MCD</vt:lpstr>
      <vt:lpstr>  QUELQUES EXEMPLES DE CARDINALITES</vt:lpstr>
      <vt:lpstr>Présentation PowerPoint</vt:lpstr>
      <vt:lpstr>Présentation PowerPoint</vt:lpstr>
      <vt:lpstr>Présentation PowerPoint</vt:lpstr>
      <vt:lpstr>Jmerise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MODELE CONCEPTUEL DE DONNES (MCD)</dc:title>
  <dc:creator>stagiaire acs</dc:creator>
  <cp:lastModifiedBy>admin</cp:lastModifiedBy>
  <cp:revision>76</cp:revision>
  <dcterms:modified xsi:type="dcterms:W3CDTF">2019-11-21T07:40:56Z</dcterms:modified>
</cp:coreProperties>
</file>