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Trocchi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‹N°›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C'est une façon d'écrire du SASS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Ensuite c'est le même principe pour la multiplication avec * la division / et la soustraction -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d'avoir</a:t>
            </a:r>
            <a:r>
              <a:rPr lang="en-US" dirty="0"/>
              <a:t> un code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propre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de </a:t>
            </a:r>
            <a:r>
              <a:rPr lang="en-US" dirty="0" err="1"/>
              <a:t>gagner</a:t>
            </a:r>
            <a:r>
              <a:rPr lang="en-US" dirty="0"/>
              <a:t> de la place.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Prenons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mettre</a:t>
            </a:r>
            <a:r>
              <a:rPr lang="en-US" dirty="0"/>
              <a:t> le 2019 copyright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souligner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le &amp; </a:t>
            </a:r>
            <a:r>
              <a:rPr lang="en-US" dirty="0" err="1"/>
              <a:t>va</a:t>
            </a:r>
            <a:r>
              <a:rPr lang="en-US" dirty="0"/>
              <a:t> prendre </a:t>
            </a:r>
            <a:r>
              <a:rPr lang="en-US" dirty="0" err="1"/>
              <a:t>sont</a:t>
            </a:r>
            <a:r>
              <a:rPr lang="en-US" dirty="0"/>
              <a:t> parent </a:t>
            </a:r>
            <a:r>
              <a:rPr lang="en-US" dirty="0" err="1"/>
              <a:t>directe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Ecrire du Sass avec la méthode Sass.</a:t>
            </a:r>
          </a:p>
          <a:p>
            <a:pPr lvl="0"/>
            <a:r>
              <a:rPr lang="en-US"/>
              <a:t>Comme vous pouvez le voir il n'y a pas d'accolade ni de point virgule.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La plus utilisé en ce moment.</a:t>
            </a:r>
          </a:p>
          <a:p>
            <a:pPr lvl="0"/>
            <a:r>
              <a:rPr lang="en-US"/>
              <a:t>Cette méthode utilise des accolades est des points virgule. </a:t>
            </a:r>
          </a:p>
          <a:p>
            <a:pPr lvl="0"/>
            <a:r>
              <a:rPr lang="en-US"/>
              <a:t>On peut imbriqué les selecteurs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1er point on utilise des accolades on utilise des points virgules.</a:t>
            </a:r>
          </a:p>
          <a:p>
            <a:pPr lvl="0"/>
            <a:r>
              <a:rPr lang="en-US"/>
              <a:t>Intégration : Si on veut utiliser la méthode SASS on doit enlever toute les accolades or avec SCSS pas besoin vu qu'on utilise déjà les accolades et point virgules en CSS.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Car l'intégration est meilleur avec du CSS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Car l'intégration est meilleur avec du CSS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9314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Pour l'installation en ligne de commande il faudra d'abord ouvrir un invite de commande ou CMD.</a:t>
            </a:r>
          </a:p>
          <a:p>
            <a:pPr lvl="0"/>
            <a:endParaRPr lang="en-US"/>
          </a:p>
          <a:p>
            <a:pPr lvl="0"/>
            <a:r>
              <a:rPr lang="en-US"/>
              <a:t>https://rubyinstaller.org/downloads/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Deuxième méthode cela évite de retaper la commande plusieurs fois les deux point c'est pour indiquer la séparation entre les deux fichiers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Les variables sont là pour simplifier et éviter de modifier tout la page css. </a:t>
            </a:r>
          </a:p>
          <a:p>
            <a:pPr lvl="0"/>
            <a:endParaRPr lang="en-US"/>
          </a:p>
          <a:p>
            <a:pPr lvl="0"/>
            <a:r>
              <a:rPr lang="en-US"/>
              <a:t>Le mot d'ordre c'est DRY : Dont' Repeat Yourself : trad : ne te répète pas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5054" t="5429" r="6003" b="542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04729" y="2503207"/>
            <a:ext cx="13078543" cy="5280587"/>
            <a:chOff x="0" y="0"/>
            <a:chExt cx="17438057" cy="7040782"/>
          </a:xfrm>
        </p:grpSpPr>
        <p:sp>
          <p:nvSpPr>
            <p:cNvPr id="3" name="TextBox 3"/>
            <p:cNvSpPr txBox="1"/>
            <p:nvPr/>
          </p:nvSpPr>
          <p:spPr>
            <a:xfrm>
              <a:off x="0" y="2553340"/>
              <a:ext cx="17438057" cy="2223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50"/>
                </a:lnSpc>
              </a:pPr>
              <a:r>
                <a:rPr lang="en-US" sz="11500" b="1" spc="1299">
                  <a:solidFill>
                    <a:srgbClr val="F2FAFF"/>
                  </a:solidFill>
                  <a:latin typeface="Roboto Condensed"/>
                </a:rPr>
                <a:t>SASS &amp; SCSS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75133" y="6345457"/>
              <a:ext cx="15087792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50"/>
                </a:lnSpc>
              </a:pPr>
              <a:r>
                <a:rPr lang="en-US" sz="3000" spc="75" dirty="0" err="1">
                  <a:solidFill>
                    <a:srgbClr val="F2FAFF"/>
                  </a:solidFill>
                  <a:latin typeface="Roboto"/>
                </a:rPr>
                <a:t>Présentation</a:t>
              </a:r>
              <a:r>
                <a:rPr lang="en-US" sz="3000" spc="75" dirty="0">
                  <a:solidFill>
                    <a:srgbClr val="F2FAFF"/>
                  </a:solidFill>
                  <a:latin typeface="Roboto"/>
                </a:rPr>
                <a:t> : </a:t>
              </a:r>
              <a:r>
                <a:rPr lang="en-US" sz="3000" spc="75" dirty="0" err="1">
                  <a:solidFill>
                    <a:srgbClr val="F2FAFF"/>
                  </a:solidFill>
                  <a:latin typeface="Roboto"/>
                </a:rPr>
                <a:t>Lemesle</a:t>
              </a:r>
              <a:r>
                <a:rPr lang="en-US" sz="3000" spc="75" dirty="0">
                  <a:solidFill>
                    <a:srgbClr val="F2FAFF"/>
                  </a:solidFill>
                  <a:latin typeface="Roboto"/>
                </a:rPr>
                <a:t> Johnny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75133" y="-95250"/>
              <a:ext cx="15087792" cy="882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55"/>
                </a:lnSpc>
              </a:pPr>
              <a:r>
                <a:rPr lang="en-US" sz="3900" b="1" spc="409">
                  <a:solidFill>
                    <a:srgbClr val="F2FAFF"/>
                  </a:solidFill>
                  <a:latin typeface="Roboto"/>
                </a:rPr>
                <a:t>PRÉSENTATION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1509557" y="1412571"/>
              <a:ext cx="14457395" cy="110090"/>
            </a:xfrm>
            <a:prstGeom prst="rect">
              <a:avLst/>
            </a:prstGeom>
            <a:solidFill>
              <a:srgbClr val="F2FAFF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1509557" y="5597886"/>
              <a:ext cx="14457395" cy="110090"/>
            </a:xfrm>
            <a:prstGeom prst="rect">
              <a:avLst/>
            </a:prstGeom>
            <a:solidFill>
              <a:srgbClr val="F2FAFF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43390" b="43390"/>
          <a:stretch>
            <a:fillRect/>
          </a:stretch>
        </p:blipFill>
        <p:spPr>
          <a:xfrm>
            <a:off x="-148670" y="-164078"/>
            <a:ext cx="18585340" cy="16398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75710" y="9624131"/>
            <a:ext cx="16507453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1500" spc="157">
                <a:solidFill>
                  <a:srgbClr val="244357"/>
                </a:solidFill>
                <a:latin typeface="Roboto"/>
              </a:rPr>
              <a:t>Pixelast | Design and Tech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2343475"/>
            <a:ext cx="6145329" cy="2379184"/>
            <a:chOff x="0" y="28575"/>
            <a:chExt cx="8193772" cy="3172246"/>
          </a:xfrm>
        </p:grpSpPr>
        <p:sp>
          <p:nvSpPr>
            <p:cNvPr id="5" name="TextBox 5"/>
            <p:cNvSpPr txBox="1"/>
            <p:nvPr/>
          </p:nvSpPr>
          <p:spPr>
            <a:xfrm>
              <a:off x="0" y="28575"/>
              <a:ext cx="8193772" cy="1078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214"/>
                </a:lnSpc>
                <a:spcBef>
                  <a:spcPct val="0"/>
                </a:spcBef>
              </a:pPr>
              <a:r>
                <a:rPr lang="en-US" sz="5500" b="1" i="0" spc="577" dirty="0">
                  <a:solidFill>
                    <a:srgbClr val="244357"/>
                  </a:solidFill>
                  <a:latin typeface="Roboto Condensed"/>
                </a:rPr>
                <a:t>INSTALLATION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319963"/>
              <a:ext cx="7342776" cy="1880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473"/>
                </a:lnSpc>
                <a:spcBef>
                  <a:spcPct val="0"/>
                </a:spcBef>
              </a:pPr>
              <a:r>
                <a:rPr lang="en-US" sz="4600" b="1" i="0" spc="114" dirty="0">
                  <a:solidFill>
                    <a:srgbClr val="244357"/>
                  </a:solidFill>
                  <a:latin typeface="Roboto Condensed"/>
                </a:rPr>
                <a:t>INSTALLE EN LIGNE DE COMMANDE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793006" y="2926748"/>
            <a:ext cx="814267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Roboto"/>
              </a:rPr>
              <a:t>Installer Ruby (sans devkit)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36766" y="5067300"/>
            <a:ext cx="1389891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Roboto"/>
              </a:rPr>
              <a:t>Ensuite installer Sass en ligne de commande avec cette commande 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36766" y="5864940"/>
            <a:ext cx="13898910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oboto"/>
              </a:rPr>
              <a:t>gem install sass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43390" b="43390"/>
          <a:stretch>
            <a:fillRect/>
          </a:stretch>
        </p:blipFill>
        <p:spPr>
          <a:xfrm>
            <a:off x="-148670" y="-164078"/>
            <a:ext cx="18585340" cy="16398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75710" y="9624131"/>
            <a:ext cx="16507453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1500" spc="157">
                <a:solidFill>
                  <a:srgbClr val="244357"/>
                </a:solidFill>
                <a:latin typeface="Roboto"/>
              </a:rPr>
              <a:t>Pixelast | Design and Tech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2343475"/>
            <a:ext cx="6145329" cy="3084505"/>
            <a:chOff x="0" y="28575"/>
            <a:chExt cx="8193772" cy="4112674"/>
          </a:xfrm>
        </p:grpSpPr>
        <p:sp>
          <p:nvSpPr>
            <p:cNvPr id="5" name="TextBox 5"/>
            <p:cNvSpPr txBox="1"/>
            <p:nvPr/>
          </p:nvSpPr>
          <p:spPr>
            <a:xfrm>
              <a:off x="0" y="28575"/>
              <a:ext cx="8193772" cy="1078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214"/>
                </a:lnSpc>
                <a:spcBef>
                  <a:spcPct val="0"/>
                </a:spcBef>
              </a:pPr>
              <a:r>
                <a:rPr lang="en-US" sz="5500" b="1" i="0" spc="577" dirty="0">
                  <a:solidFill>
                    <a:srgbClr val="244357"/>
                  </a:solidFill>
                  <a:latin typeface="Roboto Condensed"/>
                </a:rPr>
                <a:t>NOTION DE BASE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319963"/>
              <a:ext cx="7342776" cy="28212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473"/>
                </a:lnSpc>
                <a:spcBef>
                  <a:spcPct val="0"/>
                </a:spcBef>
              </a:pPr>
              <a:r>
                <a:rPr lang="en-US" sz="4600" b="1" i="0" spc="114" dirty="0">
                  <a:solidFill>
                    <a:srgbClr val="244357"/>
                  </a:solidFill>
                  <a:latin typeface="Roboto Condensed"/>
                </a:rPr>
                <a:t>FAIRE LA TRANSFORMATION DU SCSS EN CSS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793006" y="3751291"/>
            <a:ext cx="8142670" cy="111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000000"/>
                </a:solidFill>
                <a:latin typeface="Roboto"/>
              </a:rPr>
              <a:t>Commande</a:t>
            </a:r>
            <a:r>
              <a:rPr lang="en-US" sz="3200" dirty="0">
                <a:solidFill>
                  <a:srgbClr val="000000"/>
                </a:solidFill>
                <a:latin typeface="Roboto"/>
              </a:rPr>
              <a:t> : sass “</a:t>
            </a:r>
            <a:r>
              <a:rPr lang="en-US" sz="3200" dirty="0" err="1">
                <a:solidFill>
                  <a:srgbClr val="000000"/>
                </a:solidFill>
                <a:latin typeface="Roboto"/>
              </a:rPr>
              <a:t>Chemin</a:t>
            </a:r>
            <a:r>
              <a:rPr lang="en-US" sz="3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</a:rPr>
              <a:t>absolue</a:t>
            </a:r>
            <a:r>
              <a:rPr lang="en-US" sz="3200" dirty="0">
                <a:solidFill>
                  <a:srgbClr val="000000"/>
                </a:solidFill>
                <a:latin typeface="Roboto"/>
              </a:rPr>
              <a:t>” c:/etc... et “</a:t>
            </a:r>
            <a:r>
              <a:rPr lang="en-US" sz="3200" dirty="0" err="1">
                <a:solidFill>
                  <a:srgbClr val="000000"/>
                </a:solidFill>
                <a:latin typeface="Roboto"/>
              </a:rPr>
              <a:t>chemin</a:t>
            </a:r>
            <a:r>
              <a:rPr lang="en-US" sz="3200" dirty="0">
                <a:solidFill>
                  <a:srgbClr val="000000"/>
                </a:solidFill>
                <a:latin typeface="Roboto"/>
              </a:rPr>
              <a:t> de destination” </a:t>
            </a:r>
            <a:r>
              <a:rPr lang="en-US" sz="3200" dirty="0" err="1">
                <a:solidFill>
                  <a:srgbClr val="000000"/>
                </a:solidFill>
                <a:latin typeface="Roboto"/>
              </a:rPr>
              <a:t>absolue</a:t>
            </a:r>
            <a:r>
              <a:rPr lang="en-US" sz="3200" dirty="0">
                <a:solidFill>
                  <a:srgbClr val="000000"/>
                </a:solidFill>
                <a:latin typeface="Roboto"/>
              </a:rPr>
              <a:t> c:/etc...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793006" y="2926748"/>
            <a:ext cx="8589994" cy="596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Roboto"/>
              </a:rPr>
              <a:t>Première </a:t>
            </a:r>
            <a:r>
              <a:rPr lang="en-US" sz="3600" dirty="0" err="1">
                <a:solidFill>
                  <a:srgbClr val="000000"/>
                </a:solidFill>
                <a:latin typeface="Roboto"/>
              </a:rPr>
              <a:t>méthode</a:t>
            </a:r>
            <a:r>
              <a:rPr lang="en-US" sz="3600" dirty="0">
                <a:solidFill>
                  <a:srgbClr val="000000"/>
                </a:solidFill>
                <a:latin typeface="Roboto"/>
              </a:rPr>
              <a:t> (à faire au tout début) 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60285" y="5842583"/>
            <a:ext cx="8142670" cy="59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000000"/>
                </a:solidFill>
                <a:latin typeface="Roboto"/>
              </a:rPr>
              <a:t>Deuxième</a:t>
            </a:r>
            <a:r>
              <a:rPr lang="en-US" sz="36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Roboto"/>
              </a:rPr>
              <a:t>méthode</a:t>
            </a:r>
            <a:r>
              <a:rPr lang="en-US" sz="3600" dirty="0">
                <a:solidFill>
                  <a:srgbClr val="000000"/>
                </a:solidFill>
                <a:latin typeface="Roboto"/>
              </a:rPr>
              <a:t>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93006" y="6634047"/>
            <a:ext cx="8589994" cy="1112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000000"/>
                </a:solidFill>
                <a:latin typeface="Roboto"/>
              </a:rPr>
              <a:t>Commande</a:t>
            </a:r>
            <a:r>
              <a:rPr lang="en-US" sz="3200" dirty="0">
                <a:solidFill>
                  <a:srgbClr val="000000"/>
                </a:solidFill>
                <a:latin typeface="Roboto"/>
              </a:rPr>
              <a:t> : sass --watch “</a:t>
            </a:r>
            <a:r>
              <a:rPr lang="en-US" sz="3200" dirty="0" err="1">
                <a:solidFill>
                  <a:srgbClr val="000000"/>
                </a:solidFill>
                <a:latin typeface="Roboto"/>
              </a:rPr>
              <a:t>chemin</a:t>
            </a:r>
            <a:r>
              <a:rPr lang="en-US" sz="3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</a:rPr>
              <a:t>absolue</a:t>
            </a:r>
            <a:r>
              <a:rPr lang="en-US" sz="3200" dirty="0">
                <a:solidFill>
                  <a:srgbClr val="000000"/>
                </a:solidFill>
                <a:latin typeface="Roboto"/>
              </a:rPr>
              <a:t>” du </a:t>
            </a:r>
            <a:r>
              <a:rPr lang="en-US" sz="3200" dirty="0" err="1">
                <a:solidFill>
                  <a:srgbClr val="000000"/>
                </a:solidFill>
                <a:latin typeface="Roboto"/>
              </a:rPr>
              <a:t>fichier</a:t>
            </a:r>
            <a:r>
              <a:rPr lang="en-US" sz="3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</a:rPr>
              <a:t>scss</a:t>
            </a:r>
            <a:r>
              <a:rPr lang="en-US" sz="3200" dirty="0">
                <a:solidFill>
                  <a:srgbClr val="000000"/>
                </a:solidFill>
                <a:latin typeface="Roboto"/>
              </a:rPr>
              <a:t> : “</a:t>
            </a:r>
            <a:r>
              <a:rPr lang="en-US" sz="3200" dirty="0" err="1">
                <a:solidFill>
                  <a:srgbClr val="000000"/>
                </a:solidFill>
                <a:latin typeface="Roboto"/>
              </a:rPr>
              <a:t>chemin</a:t>
            </a:r>
            <a:r>
              <a:rPr lang="en-US" sz="3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</a:rPr>
              <a:t>absolue</a:t>
            </a:r>
            <a:r>
              <a:rPr lang="en-US" sz="3200" dirty="0">
                <a:solidFill>
                  <a:srgbClr val="000000"/>
                </a:solidFill>
                <a:latin typeface="Roboto"/>
              </a:rPr>
              <a:t>” du </a:t>
            </a:r>
            <a:r>
              <a:rPr lang="en-US" sz="3200" dirty="0" err="1">
                <a:solidFill>
                  <a:srgbClr val="000000"/>
                </a:solidFill>
                <a:latin typeface="Roboto"/>
              </a:rPr>
              <a:t>fichier</a:t>
            </a:r>
            <a:r>
              <a:rPr lang="en-US" sz="3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</a:rPr>
              <a:t>css</a:t>
            </a:r>
            <a:endParaRPr lang="en-US" sz="3200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5725334"/>
            <a:ext cx="4586680" cy="224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oboto"/>
              </a:rPr>
              <a:t>Sachez qu'il existe des GUI ou logiciel avec interface graphique (Scout-app, koala, etc...)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43390" b="43390"/>
          <a:stretch>
            <a:fillRect/>
          </a:stretch>
        </p:blipFill>
        <p:spPr>
          <a:xfrm>
            <a:off x="-148670" y="-164078"/>
            <a:ext cx="18585340" cy="16398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75710" y="9624131"/>
            <a:ext cx="16507453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1500" spc="157">
                <a:solidFill>
                  <a:srgbClr val="244357"/>
                </a:solidFill>
                <a:latin typeface="Roboto"/>
              </a:rPr>
              <a:t>Pixelast | Design and Tech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2343475"/>
            <a:ext cx="6145329" cy="2379184"/>
            <a:chOff x="0" y="28575"/>
            <a:chExt cx="8193772" cy="3172246"/>
          </a:xfrm>
        </p:grpSpPr>
        <p:sp>
          <p:nvSpPr>
            <p:cNvPr id="5" name="TextBox 5"/>
            <p:cNvSpPr txBox="1"/>
            <p:nvPr/>
          </p:nvSpPr>
          <p:spPr>
            <a:xfrm>
              <a:off x="0" y="28575"/>
              <a:ext cx="8193772" cy="1078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214"/>
                </a:lnSpc>
                <a:spcBef>
                  <a:spcPct val="0"/>
                </a:spcBef>
              </a:pPr>
              <a:r>
                <a:rPr lang="en-US" sz="5500" b="1" i="0" spc="577" dirty="0">
                  <a:solidFill>
                    <a:srgbClr val="244357"/>
                  </a:solidFill>
                  <a:latin typeface="Roboto Condensed"/>
                </a:rPr>
                <a:t>NOTION DE BASE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319963"/>
              <a:ext cx="7342776" cy="1880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473"/>
                </a:lnSpc>
                <a:spcBef>
                  <a:spcPct val="0"/>
                </a:spcBef>
              </a:pPr>
              <a:r>
                <a:rPr lang="en-US" sz="4600" b="1" i="0" spc="114" dirty="0">
                  <a:solidFill>
                    <a:srgbClr val="244357"/>
                  </a:solidFill>
                  <a:latin typeface="Roboto Condensed"/>
                </a:rPr>
                <a:t>CRÉE UNE VARIABLE EN SCSS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273908" y="2433063"/>
            <a:ext cx="8142670" cy="541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oboto"/>
              </a:rPr>
              <a:t>"$nomDeLaVariable :  valeur;"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11573" y="3506005"/>
            <a:ext cx="2451627" cy="596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000000"/>
                </a:solidFill>
                <a:latin typeface="Roboto"/>
              </a:rPr>
              <a:t>Exemple</a:t>
            </a:r>
            <a:r>
              <a:rPr lang="en-US" sz="3600" dirty="0">
                <a:solidFill>
                  <a:srgbClr val="000000"/>
                </a:solidFill>
                <a:latin typeface="Roboto"/>
              </a:rPr>
              <a:t> :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53400" y="4915403"/>
            <a:ext cx="6697361" cy="29461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43390" b="43390"/>
          <a:stretch>
            <a:fillRect/>
          </a:stretch>
        </p:blipFill>
        <p:spPr>
          <a:xfrm>
            <a:off x="-148670" y="-164078"/>
            <a:ext cx="18585340" cy="16398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75710" y="9624131"/>
            <a:ext cx="16507453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1500" spc="157">
                <a:solidFill>
                  <a:srgbClr val="244357"/>
                </a:solidFill>
                <a:latin typeface="Roboto"/>
              </a:rPr>
              <a:t>Pixelast | Design and Tech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2343475"/>
            <a:ext cx="6145329" cy="2379184"/>
            <a:chOff x="0" y="28575"/>
            <a:chExt cx="8193772" cy="3172246"/>
          </a:xfrm>
        </p:grpSpPr>
        <p:sp>
          <p:nvSpPr>
            <p:cNvPr id="5" name="TextBox 5"/>
            <p:cNvSpPr txBox="1"/>
            <p:nvPr/>
          </p:nvSpPr>
          <p:spPr>
            <a:xfrm>
              <a:off x="0" y="28575"/>
              <a:ext cx="8193772" cy="1078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214"/>
                </a:lnSpc>
                <a:spcBef>
                  <a:spcPct val="0"/>
                </a:spcBef>
              </a:pPr>
              <a:r>
                <a:rPr lang="en-US" sz="5500" b="1" i="0" spc="577" dirty="0">
                  <a:solidFill>
                    <a:srgbClr val="244357"/>
                  </a:solidFill>
                  <a:latin typeface="Roboto Condensed"/>
                </a:rPr>
                <a:t>NOTION DE BASE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319963"/>
              <a:ext cx="7342776" cy="1880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473"/>
                </a:lnSpc>
                <a:spcBef>
                  <a:spcPct val="0"/>
                </a:spcBef>
              </a:pPr>
              <a:r>
                <a:rPr lang="en-US" sz="4600" b="1" i="0" spc="114" dirty="0">
                  <a:solidFill>
                    <a:srgbClr val="244357"/>
                  </a:solidFill>
                  <a:latin typeface="Roboto Condensed"/>
                </a:rPr>
                <a:t>OPÉRATIONS SIMPLES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719528" y="2245844"/>
            <a:ext cx="1934021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Roboto"/>
              </a:rPr>
              <a:t>Additions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19528" y="3525055"/>
            <a:ext cx="5363062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"/>
              </a:rPr>
              <a:t>Il est tout à fait possible de faire des additions entre les mêmes unités de calcul, par exemple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4265" y="5544069"/>
            <a:ext cx="1599947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rocchi"/>
              </a:rPr>
              <a:t>Il est également tout à fait envisageable d'additionner les chaînes de caractères, voici plusieurs exemples.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93354" y="6388132"/>
            <a:ext cx="11901292" cy="1524546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7981281"/>
            <a:ext cx="16230600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oboto"/>
              </a:rPr>
              <a:t>L'unique chose à retenir est qu'il faut toujours utiliser des guillemets si vous voulez qu'il y en est aussi dans votre résultat. C'est un procédé qui s'appelle la concaténation.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43390" b="43390"/>
          <a:stretch>
            <a:fillRect/>
          </a:stretch>
        </p:blipFill>
        <p:spPr>
          <a:xfrm>
            <a:off x="-148670" y="-164078"/>
            <a:ext cx="18585340" cy="16398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75710" y="9624131"/>
            <a:ext cx="16507453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1500" spc="157">
                <a:solidFill>
                  <a:srgbClr val="244357"/>
                </a:solidFill>
                <a:latin typeface="Roboto"/>
              </a:rPr>
              <a:t>Pixelast | Design and Tech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2343475"/>
            <a:ext cx="6145329" cy="1673862"/>
            <a:chOff x="0" y="28575"/>
            <a:chExt cx="8193772" cy="2231816"/>
          </a:xfrm>
        </p:grpSpPr>
        <p:sp>
          <p:nvSpPr>
            <p:cNvPr id="5" name="TextBox 5"/>
            <p:cNvSpPr txBox="1"/>
            <p:nvPr/>
          </p:nvSpPr>
          <p:spPr>
            <a:xfrm>
              <a:off x="0" y="28575"/>
              <a:ext cx="8193772" cy="1078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214"/>
                </a:lnSpc>
                <a:spcBef>
                  <a:spcPct val="0"/>
                </a:spcBef>
              </a:pPr>
              <a:r>
                <a:rPr lang="en-US" sz="5500" b="1" i="0" spc="577" dirty="0">
                  <a:solidFill>
                    <a:srgbClr val="244357"/>
                  </a:solidFill>
                  <a:latin typeface="Roboto Condensed"/>
                </a:rPr>
                <a:t>NOTION DE BASE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319963"/>
              <a:ext cx="7342776" cy="940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473"/>
                </a:lnSpc>
                <a:spcBef>
                  <a:spcPct val="0"/>
                </a:spcBef>
              </a:pPr>
              <a:r>
                <a:rPr lang="en-US" sz="4600" b="1" i="0" spc="114" dirty="0">
                  <a:solidFill>
                    <a:srgbClr val="244357"/>
                  </a:solidFill>
                  <a:latin typeface="Roboto Condensed"/>
                </a:rPr>
                <a:t>L'IMBRICATION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146104" y="4019743"/>
            <a:ext cx="10164538" cy="50188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43390" b="43390"/>
          <a:stretch>
            <a:fillRect/>
          </a:stretch>
        </p:blipFill>
        <p:spPr>
          <a:xfrm>
            <a:off x="-148670" y="-164078"/>
            <a:ext cx="18585340" cy="16398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75710" y="9624131"/>
            <a:ext cx="16507453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1500" spc="157">
                <a:solidFill>
                  <a:srgbClr val="244357"/>
                </a:solidFill>
                <a:latin typeface="Roboto"/>
              </a:rPr>
              <a:t>Pixelast | Design and Tech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2343475"/>
            <a:ext cx="6145329" cy="1673862"/>
            <a:chOff x="0" y="28575"/>
            <a:chExt cx="8193772" cy="2231816"/>
          </a:xfrm>
        </p:grpSpPr>
        <p:sp>
          <p:nvSpPr>
            <p:cNvPr id="5" name="TextBox 5"/>
            <p:cNvSpPr txBox="1"/>
            <p:nvPr/>
          </p:nvSpPr>
          <p:spPr>
            <a:xfrm>
              <a:off x="0" y="28575"/>
              <a:ext cx="8193772" cy="1078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214"/>
                </a:lnSpc>
                <a:spcBef>
                  <a:spcPct val="0"/>
                </a:spcBef>
              </a:pPr>
              <a:r>
                <a:rPr lang="en-US" sz="5500" b="1" i="0" spc="577" dirty="0">
                  <a:solidFill>
                    <a:srgbClr val="244357"/>
                  </a:solidFill>
                  <a:latin typeface="Roboto Condensed"/>
                </a:rPr>
                <a:t>NOTION DE BASE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319963"/>
              <a:ext cx="7342776" cy="940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473"/>
                </a:lnSpc>
                <a:spcBef>
                  <a:spcPct val="0"/>
                </a:spcBef>
              </a:pPr>
              <a:r>
                <a:rPr lang="en-US" sz="4600" b="1" i="0" spc="114" dirty="0">
                  <a:solidFill>
                    <a:srgbClr val="244357"/>
                  </a:solidFill>
                  <a:latin typeface="Roboto Condensed"/>
                </a:rPr>
                <a:t>L'OPÉRATEUR &amp;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61077" y="3700794"/>
            <a:ext cx="9414498" cy="54069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43390" b="43390"/>
          <a:stretch>
            <a:fillRect/>
          </a:stretch>
        </p:blipFill>
        <p:spPr>
          <a:xfrm>
            <a:off x="-148670" y="-164078"/>
            <a:ext cx="18585340" cy="16398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75710" y="9624131"/>
            <a:ext cx="16507453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1500" spc="157">
                <a:solidFill>
                  <a:srgbClr val="244357"/>
                </a:solidFill>
                <a:latin typeface="Roboto"/>
              </a:rPr>
              <a:t>Pixelast | Design and Tech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71336" y="4757103"/>
            <a:ext cx="6145329" cy="801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14"/>
              </a:lnSpc>
              <a:spcBef>
                <a:spcPct val="0"/>
              </a:spcBef>
            </a:pPr>
            <a:r>
              <a:rPr lang="en-US" sz="5500" b="1" i="0" spc="577" dirty="0">
                <a:solidFill>
                  <a:srgbClr val="244357"/>
                </a:solidFill>
                <a:latin typeface="Roboto Condensed"/>
              </a:rPr>
              <a:t>FIN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71336" y="5804863"/>
            <a:ext cx="6145329" cy="801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14"/>
              </a:lnSpc>
              <a:spcBef>
                <a:spcPct val="0"/>
              </a:spcBef>
            </a:pPr>
            <a:r>
              <a:rPr lang="en-US" sz="5500" b="1" i="0" spc="577" dirty="0">
                <a:solidFill>
                  <a:srgbClr val="244357"/>
                </a:solidFill>
                <a:latin typeface="Roboto Condensed"/>
              </a:rPr>
              <a:t>SASS (SCSS)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3" r="1311" b="84570"/>
          <a:stretch>
            <a:fillRect/>
          </a:stretch>
        </p:blipFill>
        <p:spPr>
          <a:xfrm>
            <a:off x="-154358" y="-164078"/>
            <a:ext cx="18596716" cy="163786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2322044"/>
            <a:ext cx="6145329" cy="2575059"/>
            <a:chOff x="0" y="0"/>
            <a:chExt cx="8193772" cy="3433412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"/>
              <a:ext cx="8193772" cy="21194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14"/>
                </a:lnSpc>
              </a:pPr>
              <a:r>
                <a:rPr lang="en-US" sz="5500" b="1" spc="577">
                  <a:solidFill>
                    <a:srgbClr val="244357"/>
                  </a:solidFill>
                  <a:latin typeface="Roboto Condensed"/>
                </a:rPr>
                <a:t>SIGNIFICATION DE SASS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511223"/>
              <a:ext cx="7342776" cy="92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44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75710" y="9624131"/>
            <a:ext cx="16507453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1500" spc="157">
                <a:solidFill>
                  <a:srgbClr val="244357"/>
                </a:solidFill>
                <a:latin typeface="Roboto"/>
              </a:rPr>
              <a:t>Pixelast | Design and Tech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b="494"/>
          <a:stretch>
            <a:fillRect/>
          </a:stretch>
        </p:blipFill>
        <p:spPr>
          <a:xfrm>
            <a:off x="225898" y="158846"/>
            <a:ext cx="3708198" cy="114766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29004" y="2179169"/>
            <a:ext cx="4934796" cy="5065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b="1" dirty="0" err="1">
                <a:solidFill>
                  <a:srgbClr val="000000"/>
                </a:solidFill>
                <a:latin typeface="Roboto"/>
              </a:rPr>
              <a:t>S</a:t>
            </a:r>
            <a:r>
              <a:rPr lang="en-US" sz="7200" dirty="0" err="1">
                <a:solidFill>
                  <a:srgbClr val="000000"/>
                </a:solidFill>
                <a:latin typeface="Roboto"/>
              </a:rPr>
              <a:t>yntacticaly</a:t>
            </a:r>
            <a:endParaRPr lang="en-US" sz="7200" dirty="0">
              <a:solidFill>
                <a:srgbClr val="000000"/>
              </a:solidFill>
              <a:latin typeface="Roboto"/>
            </a:endParaRPr>
          </a:p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000000"/>
                </a:solidFill>
                <a:latin typeface="Roboto"/>
              </a:rPr>
              <a:t>A</a:t>
            </a:r>
            <a:r>
              <a:rPr lang="en-US" sz="7200" dirty="0">
                <a:solidFill>
                  <a:srgbClr val="000000"/>
                </a:solidFill>
                <a:latin typeface="Roboto"/>
              </a:rPr>
              <a:t>wesome</a:t>
            </a:r>
          </a:p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000000"/>
                </a:solidFill>
                <a:latin typeface="Roboto"/>
              </a:rPr>
              <a:t>S</a:t>
            </a:r>
            <a:r>
              <a:rPr lang="en-US" sz="7200" dirty="0">
                <a:solidFill>
                  <a:srgbClr val="000000"/>
                </a:solidFill>
                <a:latin typeface="Roboto"/>
              </a:rPr>
              <a:t>tyle</a:t>
            </a:r>
          </a:p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000000"/>
                </a:solidFill>
                <a:latin typeface="Roboto"/>
              </a:rPr>
              <a:t>S</a:t>
            </a:r>
            <a:r>
              <a:rPr lang="en-US" sz="7200" dirty="0">
                <a:solidFill>
                  <a:srgbClr val="000000"/>
                </a:solidFill>
                <a:latin typeface="Roboto"/>
              </a:rPr>
              <a:t>heets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56011" y="4516236"/>
            <a:ext cx="5675989" cy="4256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43390" b="43390"/>
          <a:stretch>
            <a:fillRect/>
          </a:stretch>
        </p:blipFill>
        <p:spPr>
          <a:xfrm>
            <a:off x="-148670" y="-164078"/>
            <a:ext cx="18585340" cy="16398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75710" y="9624131"/>
            <a:ext cx="16507453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1500" spc="157">
                <a:solidFill>
                  <a:srgbClr val="244357"/>
                </a:solidFill>
                <a:latin typeface="Roboto"/>
              </a:rPr>
              <a:t>Pixelast | Design and Tech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71336" y="4757103"/>
            <a:ext cx="6145329" cy="801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14"/>
              </a:lnSpc>
              <a:spcBef>
                <a:spcPct val="0"/>
              </a:spcBef>
            </a:pPr>
            <a:r>
              <a:rPr lang="en-US" sz="5500" b="1" i="0" spc="577" dirty="0">
                <a:solidFill>
                  <a:srgbClr val="244357"/>
                </a:solidFill>
                <a:latin typeface="Roboto Condensed"/>
              </a:rPr>
              <a:t>ET SCSS ALORS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43390" b="43390"/>
          <a:stretch>
            <a:fillRect/>
          </a:stretch>
        </p:blipFill>
        <p:spPr>
          <a:xfrm>
            <a:off x="-148670" y="-164078"/>
            <a:ext cx="18585340" cy="16398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75710" y="9624131"/>
            <a:ext cx="16507453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1500" spc="157">
                <a:solidFill>
                  <a:srgbClr val="244357"/>
                </a:solidFill>
                <a:latin typeface="Roboto"/>
              </a:rPr>
              <a:t>Pixelast | Design and Tech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350619"/>
            <a:ext cx="6145329" cy="158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14"/>
              </a:lnSpc>
              <a:spcBef>
                <a:spcPct val="0"/>
              </a:spcBef>
            </a:pPr>
            <a:r>
              <a:rPr lang="en-US" sz="5500" b="1" i="0" spc="577" dirty="0">
                <a:solidFill>
                  <a:srgbClr val="244357"/>
                </a:solidFill>
                <a:latin typeface="Roboto Condensed"/>
              </a:rPr>
              <a:t>PREMIÈRE MÉTHODE : SASS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l="4075"/>
          <a:stretch>
            <a:fillRect/>
          </a:stretch>
        </p:blipFill>
        <p:spPr>
          <a:xfrm>
            <a:off x="8223250" y="4152900"/>
            <a:ext cx="7921602" cy="46412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43390" b="43390"/>
          <a:stretch>
            <a:fillRect/>
          </a:stretch>
        </p:blipFill>
        <p:spPr>
          <a:xfrm>
            <a:off x="-148670" y="-164078"/>
            <a:ext cx="18585340" cy="16398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75710" y="9624131"/>
            <a:ext cx="16507453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1500" spc="157">
                <a:solidFill>
                  <a:srgbClr val="244357"/>
                </a:solidFill>
                <a:latin typeface="Roboto"/>
              </a:rPr>
              <a:t>Pixelast | Design and Tech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350619"/>
            <a:ext cx="6145329" cy="158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14"/>
              </a:lnSpc>
              <a:spcBef>
                <a:spcPct val="0"/>
              </a:spcBef>
            </a:pPr>
            <a:r>
              <a:rPr lang="en-US" sz="5500" b="1" i="0" spc="577" dirty="0">
                <a:solidFill>
                  <a:srgbClr val="244357"/>
                </a:solidFill>
                <a:latin typeface="Roboto Condensed"/>
              </a:rPr>
              <a:t>DEUXIÈME MÉTHODE : SCSS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819322" y="4417501"/>
            <a:ext cx="11700408" cy="4840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865" b="786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794" y="9303378"/>
            <a:ext cx="18952535" cy="1359061"/>
            <a:chOff x="0" y="0"/>
            <a:chExt cx="25270047" cy="1812081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270047" cy="1812081"/>
            </a:xfrm>
            <a:prstGeom prst="rect">
              <a:avLst/>
            </a:prstGeom>
            <a:solidFill>
              <a:srgbClr val="43C3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664271" y="443545"/>
              <a:ext cx="12510338" cy="352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175"/>
                </a:lnSpc>
              </a:pPr>
              <a:r>
                <a:rPr lang="en-US" sz="1500" spc="157">
                  <a:solidFill>
                    <a:srgbClr val="244357"/>
                  </a:solidFill>
                  <a:latin typeface="Roboto"/>
                </a:rPr>
                <a:t>Pixelast | Design and Tech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52998" y="1277586"/>
            <a:ext cx="10782004" cy="78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0"/>
              </a:lnSpc>
            </a:pPr>
            <a:r>
              <a:rPr lang="en-US" sz="5000" b="1" spc="250">
                <a:solidFill>
                  <a:srgbClr val="244357"/>
                </a:solidFill>
                <a:latin typeface="Roboto"/>
              </a:rPr>
              <a:t>Les Avantages de Sass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20008" y="3604895"/>
            <a:ext cx="11491392" cy="2953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Roboto"/>
              </a:rPr>
              <a:t>- Une </a:t>
            </a:r>
            <a:r>
              <a:rPr lang="en-US" sz="5600" dirty="0" err="1">
                <a:solidFill>
                  <a:srgbClr val="000000"/>
                </a:solidFill>
                <a:latin typeface="Roboto"/>
              </a:rPr>
              <a:t>syntaxe</a:t>
            </a:r>
            <a:r>
              <a:rPr lang="en-US" sz="5600" dirty="0">
                <a:solidFill>
                  <a:srgbClr val="000000"/>
                </a:solidFill>
                <a:latin typeface="Roboto"/>
              </a:rPr>
              <a:t> concise</a:t>
            </a:r>
          </a:p>
          <a:p>
            <a:pPr>
              <a:lnSpc>
                <a:spcPts val="784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Roboto"/>
              </a:rPr>
              <a:t>- Facile à lire</a:t>
            </a:r>
          </a:p>
          <a:p>
            <a:pPr>
              <a:lnSpc>
                <a:spcPts val="7839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Roboto"/>
              </a:rPr>
              <a:t>- Plus de </a:t>
            </a:r>
            <a:r>
              <a:rPr lang="en-US" sz="5600" dirty="0" err="1">
                <a:solidFill>
                  <a:srgbClr val="000000"/>
                </a:solidFill>
                <a:latin typeface="Roboto"/>
              </a:rPr>
              <a:t>problème</a:t>
            </a:r>
            <a:r>
              <a:rPr lang="en-US" sz="5600" dirty="0">
                <a:solidFill>
                  <a:srgbClr val="000000"/>
                </a:solidFill>
                <a:latin typeface="Roboto"/>
              </a:rPr>
              <a:t> de point virgules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7865" b="786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794" y="9303378"/>
            <a:ext cx="18952535" cy="1359061"/>
            <a:chOff x="0" y="0"/>
            <a:chExt cx="25270047" cy="1812081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270047" cy="1812081"/>
            </a:xfrm>
            <a:prstGeom prst="rect">
              <a:avLst/>
            </a:prstGeom>
            <a:solidFill>
              <a:srgbClr val="43C3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664271" y="443545"/>
              <a:ext cx="12510338" cy="352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175"/>
                </a:lnSpc>
              </a:pPr>
              <a:r>
                <a:rPr lang="en-US" sz="1500" spc="157">
                  <a:solidFill>
                    <a:srgbClr val="244357"/>
                  </a:solidFill>
                  <a:latin typeface="Roboto"/>
                </a:rPr>
                <a:t>Pixelast | Design and Tech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52998" y="1277586"/>
            <a:ext cx="10782004" cy="78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0"/>
              </a:lnSpc>
            </a:pPr>
            <a:r>
              <a:rPr lang="en-US" sz="5000" b="1" spc="250">
                <a:solidFill>
                  <a:srgbClr val="244357"/>
                </a:solidFill>
                <a:latin typeface="Roboto"/>
              </a:rPr>
              <a:t>Les Avantages de Scss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0285" y="2614295"/>
            <a:ext cx="16687430" cy="3943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Roboto"/>
              </a:rPr>
              <a:t>- Syntaxe plus précise</a:t>
            </a:r>
          </a:p>
          <a:p>
            <a:pPr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Roboto"/>
              </a:rPr>
              <a:t>- Encourage à écrire proprement</a:t>
            </a:r>
          </a:p>
          <a:p>
            <a:pPr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Roboto"/>
              </a:rPr>
              <a:t>- L'intégration est largement plus facile avec du CSS</a:t>
            </a:r>
          </a:p>
          <a:p>
            <a:pPr>
              <a:lnSpc>
                <a:spcPts val="7839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Roboto"/>
              </a:rPr>
              <a:t>- Nous connaissons déjà CSS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7865" b="786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794" y="9303378"/>
            <a:ext cx="18952535" cy="1359061"/>
            <a:chOff x="0" y="0"/>
            <a:chExt cx="25270047" cy="1812081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270047" cy="1812081"/>
            </a:xfrm>
            <a:prstGeom prst="rect">
              <a:avLst/>
            </a:prstGeom>
            <a:solidFill>
              <a:srgbClr val="43C3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664271" y="443545"/>
              <a:ext cx="12510338" cy="352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175"/>
                </a:lnSpc>
              </a:pPr>
              <a:r>
                <a:rPr lang="en-US" sz="1500" spc="157">
                  <a:solidFill>
                    <a:srgbClr val="244357"/>
                  </a:solidFill>
                  <a:latin typeface="Roboto"/>
                </a:rPr>
                <a:t>Pixelast | Design and Tech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52998" y="1277586"/>
            <a:ext cx="10782004" cy="78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0"/>
              </a:lnSpc>
            </a:pPr>
            <a:r>
              <a:rPr lang="en-US" sz="5000" b="1" spc="250">
                <a:solidFill>
                  <a:srgbClr val="244357"/>
                </a:solidFill>
                <a:latin typeface="Roboto"/>
              </a:rPr>
              <a:t>Quel méthode choisir 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7865" b="786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794" y="9303378"/>
            <a:ext cx="18952535" cy="1359061"/>
            <a:chOff x="0" y="0"/>
            <a:chExt cx="25270047" cy="1812081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270047" cy="1812081"/>
            </a:xfrm>
            <a:prstGeom prst="rect">
              <a:avLst/>
            </a:prstGeom>
            <a:solidFill>
              <a:srgbClr val="43C3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664271" y="443545"/>
              <a:ext cx="12510338" cy="352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175"/>
                </a:lnSpc>
              </a:pPr>
              <a:r>
                <a:rPr lang="en-US" sz="1500" spc="157">
                  <a:solidFill>
                    <a:srgbClr val="244357"/>
                  </a:solidFill>
                  <a:latin typeface="Roboto"/>
                </a:rPr>
                <a:t>Pixelast | Design and Tech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52998" y="1277586"/>
            <a:ext cx="10782004" cy="78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0"/>
              </a:lnSpc>
            </a:pPr>
            <a:r>
              <a:rPr lang="en-US" sz="5000" b="1" spc="250">
                <a:solidFill>
                  <a:srgbClr val="244357"/>
                </a:solidFill>
                <a:latin typeface="Roboto"/>
              </a:rPr>
              <a:t>Quel méthode choisir 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0285" y="4595495"/>
            <a:ext cx="16687430" cy="97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Roboto"/>
              </a:rPr>
              <a:t>La réponse est SCSS</a:t>
            </a:r>
          </a:p>
        </p:txBody>
      </p:sp>
    </p:spTree>
    <p:extLst>
      <p:ext uri="{BB962C8B-B14F-4D97-AF65-F5344CB8AC3E}">
        <p14:creationId xmlns:p14="http://schemas.microsoft.com/office/powerpoint/2010/main" val="338542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629</Words>
  <Application>Microsoft Office PowerPoint</Application>
  <PresentationFormat>Personnalisé</PresentationFormat>
  <Paragraphs>114</Paragraphs>
  <Slides>16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Roboto Condensed</vt:lpstr>
      <vt:lpstr>Calibri</vt:lpstr>
      <vt:lpstr>Roboto</vt:lpstr>
      <vt:lpstr>Arial</vt:lpstr>
      <vt:lpstr>Trocchi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cp:lastModifiedBy>Tuniq</cp:lastModifiedBy>
  <cp:revision>2</cp:revision>
  <dcterms:created xsi:type="dcterms:W3CDTF">2006-08-16T00:00:00Z</dcterms:created>
  <dcterms:modified xsi:type="dcterms:W3CDTF">2019-10-27T19:23:07Z</dcterms:modified>
  <dc:identifier>DADopGYc8UY</dc:identifier>
</cp:coreProperties>
</file>