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12"/>
  </p:notesMasterIdLst>
  <p:sldIdLst>
    <p:sldId id="256" r:id="rId5"/>
    <p:sldId id="258" r:id="rId6"/>
    <p:sldId id="259" r:id="rId7"/>
    <p:sldId id="270" r:id="rId8"/>
    <p:sldId id="312" r:id="rId9"/>
    <p:sldId id="313" r:id="rId10"/>
    <p:sldId id="31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5DE"/>
    <a:srgbClr val="DCA7EE"/>
    <a:srgbClr val="AF93B8"/>
    <a:srgbClr val="68BBF6"/>
    <a:srgbClr val="FFB093"/>
    <a:srgbClr val="FFB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C474B-40AF-42FC-A55C-0408825E07A4}">
  <a:tblStyle styleId="{22FC474B-40AF-42FC-A55C-0408825E0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2AE83138-1877-1CB1-F869-028E1C2F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>
            <a:extLst>
              <a:ext uri="{FF2B5EF4-FFF2-40B4-BE49-F238E27FC236}">
                <a16:creationId xmlns:a16="http://schemas.microsoft.com/office/drawing/2014/main" id="{C5D2B24F-C874-1BE0-EE4C-208DF21F0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>
            <a:extLst>
              <a:ext uri="{FF2B5EF4-FFF2-40B4-BE49-F238E27FC236}">
                <a16:creationId xmlns:a16="http://schemas.microsoft.com/office/drawing/2014/main" id="{5F3368D8-0110-C8E3-A471-74ABF58FB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7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97510" y="9455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800"/>
            </a:pPr>
            <a:r>
              <a:rPr lang="en-GB" sz="3200" dirty="0">
                <a:latin typeface="Calibri"/>
                <a:ea typeface="Calibri"/>
                <a:cs typeface="Calibri"/>
              </a:rPr>
              <a:t>Complexity Question Detection</a:t>
            </a:r>
            <a:br>
              <a:rPr lang="ro-RO" sz="3200" dirty="0">
                <a:latin typeface="Calibri"/>
                <a:ea typeface="Calibri"/>
                <a:cs typeface="Calibri"/>
              </a:rPr>
            </a:br>
            <a:r>
              <a:rPr lang="en-GB" sz="2800" dirty="0">
                <a:latin typeface="Calibri"/>
                <a:ea typeface="Calibri"/>
                <a:cs typeface="Calibri"/>
              </a:rPr>
              <a:t>Intermediate presentation</a:t>
            </a:r>
            <a:endParaRPr lang="en-GB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13784" y="2596089"/>
            <a:ext cx="6095613" cy="1426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Author: Andrada-Ioana Cojocaru</a:t>
            </a:r>
          </a:p>
          <a:p>
            <a:pPr algn="ctr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Thesis advisor:</a:t>
            </a:r>
            <a:b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 err="1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Ș.L.dr.ing</a:t>
            </a: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. </a:t>
            </a:r>
            <a:r>
              <a:rPr lang="ro-RO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</a:t>
            </a:r>
            <a:r>
              <a:rPr lang="en-GB" sz="1600" dirty="0" err="1"/>
              <a:t>tefan</a:t>
            </a:r>
            <a:r>
              <a:rPr lang="en-GB" sz="1600" dirty="0"/>
              <a:t> Ru</a:t>
            </a:r>
            <a:r>
              <a:rPr lang="ro-RO" dirty="0"/>
              <a:t>ș</a:t>
            </a:r>
            <a:r>
              <a:rPr lang="en-GB" sz="1600" dirty="0"/>
              <a:t>e</a:t>
            </a:r>
            <a:r>
              <a:rPr lang="ro-RO" sz="1600" dirty="0"/>
              <a:t>ț</a:t>
            </a:r>
            <a:r>
              <a:rPr lang="en-GB" sz="1600" dirty="0" err="1"/>
              <a:t>i</a:t>
            </a: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800"/>
            </a:pP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lvl="0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106409" y="2163488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6678493" y="2163488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6E58315F-520C-79C8-4644-FEE64864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1" y="3949811"/>
            <a:ext cx="1028700" cy="10287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4FA5AEA-7F72-1999-99E8-88AE7923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12" y="164989"/>
            <a:ext cx="1052079" cy="102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52104-7572-8473-79E5-ECDFA1DD3E09}"/>
              </a:ext>
            </a:extLst>
          </p:cNvPr>
          <p:cNvSpPr txBox="1"/>
          <p:nvPr/>
        </p:nvSpPr>
        <p:spPr>
          <a:xfrm>
            <a:off x="3037397" y="4630557"/>
            <a:ext cx="3578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Politehnica</a:t>
            </a: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Bucharest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35971-0052-DB87-D306-8F14118D2F80}"/>
              </a:ext>
            </a:extLst>
          </p:cNvPr>
          <p:cNvSpPr txBox="1"/>
          <p:nvPr/>
        </p:nvSpPr>
        <p:spPr>
          <a:xfrm>
            <a:off x="3637671" y="4107338"/>
            <a:ext cx="15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BUCHAREST​</a:t>
            </a:r>
            <a:b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</a:b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2024​</a:t>
            </a:r>
            <a:endParaRPr lang="en-RO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541485" y="2012302"/>
            <a:ext cx="259484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Presentation on this subject</a:t>
            </a:r>
            <a:r>
              <a:rPr lang="ro-RO" sz="1400" dirty="0">
                <a:latin typeface="Calibri"/>
                <a:ea typeface="Calibri"/>
                <a:cs typeface="Calibri"/>
              </a:rPr>
              <a:t> </a:t>
            </a:r>
            <a:r>
              <a:rPr lang="en-GB" sz="1400" dirty="0">
                <a:latin typeface="Calibri"/>
                <a:ea typeface="Calibri"/>
                <a:cs typeface="Calibri"/>
              </a:rPr>
              <a:t>in general.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results obtained.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conclusions of the project.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IBM Plex Mono"/>
              </a:rPr>
              <a:t>Conclusions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  <a:sym typeface="IBM Plex Mono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235695" y="423027"/>
            <a:ext cx="527840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Bloom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’s Taxonomy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779230" y="406580"/>
            <a:ext cx="968597" cy="635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519805" y="4601354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711880" y="114899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711880" y="479539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779230" y="60452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27804" y="67150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D2D2EC-0C7C-20BF-997A-DFBC6EE9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12" y="1802832"/>
            <a:ext cx="432718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the complexity of a question using the categories of Blooms taxonomy.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classificator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LLM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prompt engineering techniques to obtain the best results, using the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EduQG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dataset, that only contains data from 4 categories -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"Knowledge"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"Comprehension"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"Analysis"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ine 12" descr="O imagine care conține text, captură de ecran, Provizii generale, Font&#10;&#10;Descriere generată automat">
            <a:extLst>
              <a:ext uri="{FF2B5EF4-FFF2-40B4-BE49-F238E27FC236}">
                <a16:creationId xmlns:a16="http://schemas.microsoft.com/office/drawing/2014/main" id="{9ED27354-4DD0-4D90-A65B-D59C1421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64" y="1393682"/>
            <a:ext cx="4191849" cy="307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779793" y="1625752"/>
            <a:ext cx="3740187" cy="156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llama3.1:3b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llama3.2:70b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qwen2.5:1.5b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qwen2.5:1.32b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qwen2.5:1.72b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1573555" y="2749402"/>
            <a:ext cx="2492508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Best result</a:t>
            </a:r>
            <a:endParaRPr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4846350" y="1180844"/>
            <a:ext cx="3220793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List with verbs specific for every category</a:t>
            </a:r>
            <a:endParaRPr sz="1600"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1622161" y="1147185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Models</a:t>
            </a:r>
            <a:endParaRPr lang="en-US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870556" y="3227969"/>
            <a:ext cx="3685710" cy="106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llama3.1:70b </a:t>
            </a:r>
            <a:b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GB" dirty="0">
                <a:cs typeface="Arial"/>
                <a:sym typeface="Arial"/>
              </a:rPr>
              <a:t>F1 score = 0.6580</a:t>
            </a:r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4149969" y="2173163"/>
            <a:ext cx="4752871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3,397 multiple-choice questions, not every has the bloom </a:t>
            </a:r>
            <a:r>
              <a:rPr lang="en-GB" dirty="0" err="1">
                <a:solidFill>
                  <a:schemeClr val="tx1"/>
                </a:solidFill>
                <a:cs typeface="Arial"/>
                <a:sym typeface="Arial"/>
              </a:rPr>
              <a:t>tacxonomy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classification - unbalanced</a:t>
            </a:r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cs typeface="Arial"/>
                <a:sym typeface="Arial"/>
              </a:rPr>
              <a:t>Labeled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</a:t>
            </a:r>
            <a:r>
              <a:rPr lang="en-GB" b="1" dirty="0">
                <a:solidFill>
                  <a:schemeClr val="tx1"/>
                </a:solidFill>
                <a:cs typeface="Arial"/>
                <a:sym typeface="Arial"/>
              </a:rPr>
              <a:t>manually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for cognitive complexity based on Bloom’s Taxonomy.</a:t>
            </a:r>
          </a:p>
        </p:txBody>
      </p:sp>
      <p:sp>
        <p:nvSpPr>
          <p:cNvPr id="498" name="Google Shape;49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9600" y="356918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717210" y="477557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02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3479522" y="59072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5306352" y="78666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688775" y="105052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688775" y="52865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EA56177-9DEF-2CC9-F412-E933A03B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37397"/>
            <a:ext cx="34951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F1 score = 0.6289</a:t>
            </a:r>
          </a:p>
        </p:txBody>
      </p:sp>
      <p:sp>
        <p:nvSpPr>
          <p:cNvPr id="15" name="Google Shape;496;p43">
            <a:extLst>
              <a:ext uri="{FF2B5EF4-FFF2-40B4-BE49-F238E27FC236}">
                <a16:creationId xmlns:a16="http://schemas.microsoft.com/office/drawing/2014/main" id="{A3FD7FD9-FE7C-3013-8406-059C8CCF9EE8}"/>
              </a:ext>
            </a:extLst>
          </p:cNvPr>
          <p:cNvSpPr txBox="1">
            <a:spLocks/>
          </p:cNvSpPr>
          <p:nvPr/>
        </p:nvSpPr>
        <p:spPr>
          <a:xfrm>
            <a:off x="5230262" y="2100352"/>
            <a:ext cx="2561513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Set de date - </a:t>
            </a:r>
            <a:r>
              <a:rPr lang="en-GB" dirty="0" err="1"/>
              <a:t>EduQG</a:t>
            </a:r>
            <a:endParaRPr lang="en-GB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488B93E-23CC-5D60-2184-14061861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05" y="3452634"/>
            <a:ext cx="3477110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89080FEB-F5C5-52B4-B508-9508699B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>
            <a:extLst>
              <a:ext uri="{FF2B5EF4-FFF2-40B4-BE49-F238E27FC236}">
                <a16:creationId xmlns:a16="http://schemas.microsoft.com/office/drawing/2014/main" id="{C515EA67-0968-1BD7-6CA4-20CF4D6DD0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333" y="1661819"/>
            <a:ext cx="3740187" cy="156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BERT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based uncased</a:t>
            </a:r>
          </a:p>
          <a:p>
            <a:pPr>
              <a:lnSpc>
                <a:spcPts val="1425"/>
              </a:lnSpc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BERT large uncased</a:t>
            </a:r>
            <a:b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epochs – 3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Batch size – 64</a:t>
            </a: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GB" b="0" dirty="0" err="1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ptuna</a:t>
            </a:r>
            <a: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– hyperparameter optimization on BERT</a:t>
            </a: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F1 scores</a:t>
            </a:r>
            <a:b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DistilBERT</a:t>
            </a:r>
            <a:r>
              <a:rPr lang="en-GB" b="0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- 0.45</a:t>
            </a:r>
          </a:p>
          <a:p>
            <a:pPr>
              <a:lnSpc>
                <a:spcPts val="1425"/>
              </a:lnSpc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ROBERTA – 0.37</a:t>
            </a:r>
          </a:p>
          <a:p>
            <a:pPr>
              <a:lnSpc>
                <a:spcPts val="1425"/>
              </a:lnSpc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3 epochs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LSTM – 0.45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GRU – 0.34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5 epochs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0" name="Google Shape;490;p43">
            <a:extLst>
              <a:ext uri="{FF2B5EF4-FFF2-40B4-BE49-F238E27FC236}">
                <a16:creationId xmlns:a16="http://schemas.microsoft.com/office/drawing/2014/main" id="{E4D8856A-5119-1D89-B060-57E961A96D14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622161" y="1147185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Models</a:t>
            </a:r>
            <a:endParaRPr lang="en-US" dirty="0"/>
          </a:p>
        </p:txBody>
      </p:sp>
      <p:sp>
        <p:nvSpPr>
          <p:cNvPr id="498" name="Google Shape;498;p43">
            <a:extLst>
              <a:ext uri="{FF2B5EF4-FFF2-40B4-BE49-F238E27FC236}">
                <a16:creationId xmlns:a16="http://schemas.microsoft.com/office/drawing/2014/main" id="{20E99EE9-1A18-0638-A9D5-C8D6919688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A1C50205-5A38-A1C1-B4EB-1F80AFE5B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9600" y="356918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2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22694148-B1B5-CC6E-CB20-9C186CBFC4E9}"/>
              </a:ext>
            </a:extLst>
          </p:cNvPr>
          <p:cNvSpPr txBox="1">
            <a:spLocks/>
          </p:cNvSpPr>
          <p:nvPr/>
        </p:nvSpPr>
        <p:spPr>
          <a:xfrm>
            <a:off x="1717210" y="477557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02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3AF01DC2-A98A-6D0E-E75B-FF820F2E3E8C}"/>
              </a:ext>
            </a:extLst>
          </p:cNvPr>
          <p:cNvSpPr/>
          <p:nvPr/>
        </p:nvSpPr>
        <p:spPr>
          <a:xfrm>
            <a:off x="3479522" y="59072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5E940250-BD3C-B0D3-48E2-316BFECA3C56}"/>
              </a:ext>
            </a:extLst>
          </p:cNvPr>
          <p:cNvSpPr/>
          <p:nvPr/>
        </p:nvSpPr>
        <p:spPr>
          <a:xfrm>
            <a:off x="5306352" y="78666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5EBA8745-2732-149D-27BC-89E6AE095FE7}"/>
              </a:ext>
            </a:extLst>
          </p:cNvPr>
          <p:cNvCxnSpPr/>
          <p:nvPr/>
        </p:nvCxnSpPr>
        <p:spPr>
          <a:xfrm rot="10800000" flipH="1">
            <a:off x="1688775" y="105052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5DB25237-4829-9624-3952-9258F3B42B45}"/>
              </a:ext>
            </a:extLst>
          </p:cNvPr>
          <p:cNvCxnSpPr/>
          <p:nvPr/>
        </p:nvCxnSpPr>
        <p:spPr>
          <a:xfrm rot="10800000" flipH="1">
            <a:off x="1688775" y="52865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490;p43">
            <a:extLst>
              <a:ext uri="{FF2B5EF4-FFF2-40B4-BE49-F238E27FC236}">
                <a16:creationId xmlns:a16="http://schemas.microsoft.com/office/drawing/2014/main" id="{1AA47030-9434-E0D8-762A-FBCCEFE1FB14}"/>
              </a:ext>
            </a:extLst>
          </p:cNvPr>
          <p:cNvSpPr txBox="1">
            <a:spLocks/>
          </p:cNvSpPr>
          <p:nvPr/>
        </p:nvSpPr>
        <p:spPr>
          <a:xfrm>
            <a:off x="4297651" y="1159896"/>
            <a:ext cx="4057554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Ideas</a:t>
            </a:r>
            <a:endParaRPr lang="en-US" dirty="0"/>
          </a:p>
        </p:txBody>
      </p:sp>
      <p:sp>
        <p:nvSpPr>
          <p:cNvPr id="18" name="Google Shape;486;p43">
            <a:extLst>
              <a:ext uri="{FF2B5EF4-FFF2-40B4-BE49-F238E27FC236}">
                <a16:creationId xmlns:a16="http://schemas.microsoft.com/office/drawing/2014/main" id="{E43F7A3A-5125-734F-8D0F-F6861CEDB617}"/>
              </a:ext>
            </a:extLst>
          </p:cNvPr>
          <p:cNvSpPr txBox="1">
            <a:spLocks/>
          </p:cNvSpPr>
          <p:nvPr/>
        </p:nvSpPr>
        <p:spPr>
          <a:xfrm>
            <a:off x="4084145" y="1644119"/>
            <a:ext cx="4266684" cy="210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lnSpc>
                <a:spcPts val="1425"/>
              </a:lnSpc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- Split train test 80 20</a:t>
            </a:r>
            <a:b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BERT </a:t>
            </a: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F1 score 0.8282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accuracy 0.70 -&gt; every question was classified as Knowledge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- changed the train test for more data for training and select 5% data for test to have from every question type and balanced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now BERT f1 – 0.67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Computed based on the class distribution and normalized for balanced training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4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BF4F3D22-953D-0C2D-6D93-B9AB8C807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6" name="Google Shape;329;p32">
            <a:extLst>
              <a:ext uri="{FF2B5EF4-FFF2-40B4-BE49-F238E27FC236}">
                <a16:creationId xmlns:a16="http://schemas.microsoft.com/office/drawing/2014/main" id="{E974AA15-C950-9E9F-1678-E3FCD2CC292A}"/>
              </a:ext>
            </a:extLst>
          </p:cNvPr>
          <p:cNvSpPr txBox="1">
            <a:spLocks/>
          </p:cNvSpPr>
          <p:nvPr/>
        </p:nvSpPr>
        <p:spPr>
          <a:xfrm>
            <a:off x="2685807" y="365761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Conclusions </a:t>
            </a:r>
          </a:p>
        </p:txBody>
      </p:sp>
      <p:sp>
        <p:nvSpPr>
          <p:cNvPr id="17" name="Google Shape;331;p32">
            <a:extLst>
              <a:ext uri="{FF2B5EF4-FFF2-40B4-BE49-F238E27FC236}">
                <a16:creationId xmlns:a16="http://schemas.microsoft.com/office/drawing/2014/main" id="{FD63BA51-0C84-1DB6-10A6-CE9926C6FEA4}"/>
              </a:ext>
            </a:extLst>
          </p:cNvPr>
          <p:cNvSpPr txBox="1">
            <a:spLocks/>
          </p:cNvSpPr>
          <p:nvPr/>
        </p:nvSpPr>
        <p:spPr>
          <a:xfrm>
            <a:off x="1717210" y="477557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03</a:t>
            </a:r>
          </a:p>
        </p:txBody>
      </p:sp>
      <p:sp>
        <p:nvSpPr>
          <p:cNvPr id="18" name="Google Shape;335;p32">
            <a:extLst>
              <a:ext uri="{FF2B5EF4-FFF2-40B4-BE49-F238E27FC236}">
                <a16:creationId xmlns:a16="http://schemas.microsoft.com/office/drawing/2014/main" id="{857DD624-8307-E514-5CEF-F347B50E342F}"/>
              </a:ext>
            </a:extLst>
          </p:cNvPr>
          <p:cNvSpPr/>
          <p:nvPr/>
        </p:nvSpPr>
        <p:spPr>
          <a:xfrm>
            <a:off x="3198168" y="58635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36;p32">
            <a:extLst>
              <a:ext uri="{FF2B5EF4-FFF2-40B4-BE49-F238E27FC236}">
                <a16:creationId xmlns:a16="http://schemas.microsoft.com/office/drawing/2014/main" id="{1A4FF014-47FB-092E-22DE-8BBABF7D1B43}"/>
              </a:ext>
            </a:extLst>
          </p:cNvPr>
          <p:cNvSpPr/>
          <p:nvPr/>
        </p:nvSpPr>
        <p:spPr>
          <a:xfrm>
            <a:off x="5476144" y="78666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333;p32">
            <a:extLst>
              <a:ext uri="{FF2B5EF4-FFF2-40B4-BE49-F238E27FC236}">
                <a16:creationId xmlns:a16="http://schemas.microsoft.com/office/drawing/2014/main" id="{95E5D8BF-7BAF-DEB2-CC19-16B03E750BFD}"/>
              </a:ext>
            </a:extLst>
          </p:cNvPr>
          <p:cNvCxnSpPr/>
          <p:nvPr/>
        </p:nvCxnSpPr>
        <p:spPr>
          <a:xfrm rot="10800000" flipH="1">
            <a:off x="1688775" y="105052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" name="Google Shape;333;p32">
            <a:extLst>
              <a:ext uri="{FF2B5EF4-FFF2-40B4-BE49-F238E27FC236}">
                <a16:creationId xmlns:a16="http://schemas.microsoft.com/office/drawing/2014/main" id="{AB385830-DD5D-E910-A84B-BC1922A090C6}"/>
              </a:ext>
            </a:extLst>
          </p:cNvPr>
          <p:cNvCxnSpPr/>
          <p:nvPr/>
        </p:nvCxnSpPr>
        <p:spPr>
          <a:xfrm rot="10800000" flipH="1">
            <a:off x="1688775" y="52865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0CB48F86-7EEA-C1B0-D80E-D3078B8BFCE1}"/>
              </a:ext>
            </a:extLst>
          </p:cNvPr>
          <p:cNvSpPr txBox="1"/>
          <p:nvPr/>
        </p:nvSpPr>
        <p:spPr>
          <a:xfrm>
            <a:off x="924448" y="1623266"/>
            <a:ext cx="7023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</a:t>
            </a:r>
            <a:r>
              <a:rPr lang="en-GB" dirty="0" err="1"/>
              <a:t>EduQG</a:t>
            </a:r>
            <a:r>
              <a:rPr lang="en-GB" dirty="0"/>
              <a:t> is small and has unbalanced data for the 4 Bloom classes, more than 70</a:t>
            </a:r>
            <a:r>
              <a:rPr lang="en-GB"/>
              <a:t>% Remember.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tried to </a:t>
            </a: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compute based on the class distribution and normalized for balanced training, but the model did not learn the classification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tried different models: BERT, ROBERTA, </a:t>
            </a:r>
            <a:r>
              <a:rPr lang="en-GB" dirty="0" err="1"/>
              <a:t>DistilBERT</a:t>
            </a:r>
            <a:r>
              <a:rPr lang="en-GB" dirty="0"/>
              <a:t>, LSTM, GRU with different parameters, nothing worked as expected.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1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66E9F-C8DF-62C7-CC30-4BB2A87C6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799;p56">
            <a:extLst>
              <a:ext uri="{FF2B5EF4-FFF2-40B4-BE49-F238E27FC236}">
                <a16:creationId xmlns:a16="http://schemas.microsoft.com/office/drawing/2014/main" id="{48B4C8D6-2A4E-F80A-88E0-F5428ED39F2A}"/>
              </a:ext>
            </a:extLst>
          </p:cNvPr>
          <p:cNvSpPr txBox="1">
            <a:spLocks/>
          </p:cNvSpPr>
          <p:nvPr/>
        </p:nvSpPr>
        <p:spPr>
          <a:xfrm>
            <a:off x="2347900" y="95768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GB" sz="540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n-GB" sz="48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cxnSp>
        <p:nvCxnSpPr>
          <p:cNvPr id="5" name="Google Shape;802;p56">
            <a:extLst>
              <a:ext uri="{FF2B5EF4-FFF2-40B4-BE49-F238E27FC236}">
                <a16:creationId xmlns:a16="http://schemas.microsoft.com/office/drawing/2014/main" id="{BAD48A76-C82A-299E-3014-DAC3CDFDCED2}"/>
              </a:ext>
            </a:extLst>
          </p:cNvPr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803;p56">
            <a:extLst>
              <a:ext uri="{FF2B5EF4-FFF2-40B4-BE49-F238E27FC236}">
                <a16:creationId xmlns:a16="http://schemas.microsoft.com/office/drawing/2014/main" id="{059D1FB0-EFF0-0FD6-75B2-1D2D6B40C03D}"/>
              </a:ext>
            </a:extLst>
          </p:cNvPr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4;p56">
            <a:extLst>
              <a:ext uri="{FF2B5EF4-FFF2-40B4-BE49-F238E27FC236}">
                <a16:creationId xmlns:a16="http://schemas.microsoft.com/office/drawing/2014/main" id="{A8CA970E-EA0B-C0C1-A3AF-5C7FC669CE69}"/>
              </a:ext>
            </a:extLst>
          </p:cNvPr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0B830F74-58B1-2D98-B4A3-DBEE6316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28" y="458589"/>
            <a:ext cx="1082761" cy="1058700"/>
          </a:xfrm>
          <a:prstGeom prst="rect">
            <a:avLst/>
          </a:prstGeom>
        </p:spPr>
      </p:pic>
      <p:pic>
        <p:nvPicPr>
          <p:cNvPr id="11" name="Picture 10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06E52C1D-104A-5F43-EA9F-4535934D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2" y="545513"/>
            <a:ext cx="1058700" cy="105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3889C-9CFE-EBE6-0EB5-54B8582B98D2}"/>
              </a:ext>
            </a:extLst>
          </p:cNvPr>
          <p:cNvSpPr txBox="1"/>
          <p:nvPr/>
        </p:nvSpPr>
        <p:spPr>
          <a:xfrm>
            <a:off x="1889800" y="1717825"/>
            <a:ext cx="536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2"/>
                </a:solidFill>
                <a:latin typeface="Calibri" panose="020F0502020204030204" pitchFamily="34" charset="0"/>
                <a:ea typeface="Quicksand"/>
                <a:cs typeface="Calibri" panose="020F0502020204030204" pitchFamily="34" charset="0"/>
                <a:sym typeface="Quicksand"/>
              </a:rPr>
              <a:t>Do you have any questions?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D0F2A-42F5-0379-BE9D-310BAEB4AF77}"/>
              </a:ext>
            </a:extLst>
          </p:cNvPr>
          <p:cNvSpPr txBox="1"/>
          <p:nvPr/>
        </p:nvSpPr>
        <p:spPr>
          <a:xfrm>
            <a:off x="2816527" y="4079656"/>
            <a:ext cx="35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ro-RO" sz="1800" err="1">
                <a:latin typeface="Calibri" panose="020F0502020204030204" pitchFamily="34" charset="0"/>
                <a:cs typeface="Calibri" panose="020F0502020204030204" pitchFamily="34" charset="0"/>
              </a:rPr>
              <a:t>andrada.cojocaru@stud.acs.upb.ro</a:t>
            </a:r>
            <a:endParaRPr lang="ro-RO" sz="1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316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C5162AB0DB44687E53A8D2763773B" ma:contentTypeVersion="4" ma:contentTypeDescription="Create a new document." ma:contentTypeScope="" ma:versionID="438f3456053c3107156fe1dbe88b4cfb">
  <xsd:schema xmlns:xsd="http://www.w3.org/2001/XMLSchema" xmlns:xs="http://www.w3.org/2001/XMLSchema" xmlns:p="http://schemas.microsoft.com/office/2006/metadata/properties" xmlns:ns2="5555c717-aa83-45ad-b28a-fd7a0e2c8b38" targetNamespace="http://schemas.microsoft.com/office/2006/metadata/properties" ma:root="true" ma:fieldsID="e10e7e60b66b40cdf4fadd1845156e91" ns2:_="">
    <xsd:import namespace="5555c717-aa83-45ad-b28a-fd7a0e2c8b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c717-aa83-45ad-b28a-fd7a0e2c8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2C246-A3AA-4895-BBF0-27FED7B1871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46E2CEC-8397-4CD7-9434-9EB0ED8F9B81}">
  <ds:schemaRefs>
    <ds:schemaRef ds:uri="5555c717-aa83-45ad-b28a-fd7a0e2c8b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4E0ACD-10E7-4F0C-BBD3-F995C4CCB9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16092</TotalTime>
  <Words>407</Words>
  <Application>Microsoft Office PowerPoint</Application>
  <PresentationFormat>Expunere pe ecran (16:9)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Consolas</vt:lpstr>
      <vt:lpstr>Mulish</vt:lpstr>
      <vt:lpstr>Quicksand</vt:lpstr>
      <vt:lpstr>Elegant Bachelor Thesis by Slidesgo</vt:lpstr>
      <vt:lpstr>Complexity Question Detection Intermediate presentation</vt:lpstr>
      <vt:lpstr>Table of contents</vt:lpstr>
      <vt:lpstr>Complexity Question Detection using Bloom’s Taxonomy</vt:lpstr>
      <vt:lpstr>Results 1</vt:lpstr>
      <vt:lpstr>Results 2 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different Topic Modeling algorithms</dc:title>
  <cp:lastModifiedBy>Andrada-Ioana COJOCARU (116011)</cp:lastModifiedBy>
  <cp:revision>12</cp:revision>
  <dcterms:modified xsi:type="dcterms:W3CDTF">2025-01-19T17:48:17Z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0x010100F04C5162AB0DB44687E53A8D2763773B</vt:lpwstr>
  </property>
</Properties>
</file>