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13"/>
  </p:notesMasterIdLst>
  <p:sldIdLst>
    <p:sldId id="256" r:id="rId5"/>
    <p:sldId id="258" r:id="rId6"/>
    <p:sldId id="259" r:id="rId7"/>
    <p:sldId id="270" r:id="rId8"/>
    <p:sldId id="305" r:id="rId9"/>
    <p:sldId id="306" r:id="rId10"/>
    <p:sldId id="281" r:id="rId11"/>
    <p:sldId id="31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5DE"/>
    <a:srgbClr val="DCA7EE"/>
    <a:srgbClr val="AF93B8"/>
    <a:srgbClr val="68BBF6"/>
    <a:srgbClr val="FFB093"/>
    <a:srgbClr val="FFB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A73BC-270C-DCBA-457B-42791A29AE87}" v="20" dt="2024-07-01T18:22:18.333"/>
  </p1510:revLst>
</p1510:revInfo>
</file>

<file path=ppt/tableStyles.xml><?xml version="1.0" encoding="utf-8"?>
<a:tblStyleLst xmlns:a="http://schemas.openxmlformats.org/drawingml/2006/main" def="{22FC474B-40AF-42FC-A55C-0408825E07A4}">
  <a:tblStyle styleId="{22FC474B-40AF-42FC-A55C-0408825E0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48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81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7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1.icnlsp-1.34.pdf" TargetMode="External"/><Relationship Id="rId3" Type="http://schemas.openxmlformats.org/officeDocument/2006/relationships/hyperlink" Target="https://reunir.unir.net/bitstream/handle/123456789/14941/cognitive_evaluation_of_examinees_by_dynamic_question_set_generation_based_on_bloom%E2%80%99s_taxonomy_pre-print.pdf?sequence=2&amp;isAllowed=y" TargetMode="External"/><Relationship Id="rId7" Type="http://schemas.openxmlformats.org/officeDocument/2006/relationships/hyperlink" Target="https://www.cedtech.net/download/identification-of-cognitive-learning-complexity-of-assessment-questions-using-multi-class-text-834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mc.ncbi.nlm.nih.gov/articles/PMC7081997/" TargetMode="External"/><Relationship Id="rId5" Type="http://schemas.openxmlformats.org/officeDocument/2006/relationships/hyperlink" Target="https://pdfs.semanticscholar.org/a19d/c13fef60f87231c43c2bde9b4fb4f57359a0.pdf" TargetMode="External"/><Relationship Id="rId10" Type="http://schemas.openxmlformats.org/officeDocument/2006/relationships/hyperlink" Target="https://data.mendeley.com/datasets/w5zt9n6vsc/3" TargetMode="External"/><Relationship Id="rId4" Type="http://schemas.openxmlformats.org/officeDocument/2006/relationships/hyperlink" Target="https://ieeexplore.ieee.org/stamp/stamp.jsp?arnumber=10051840" TargetMode="External"/><Relationship Id="rId9" Type="http://schemas.openxmlformats.org/officeDocument/2006/relationships/hyperlink" Target="https://www.sciencedirect.com/science/article/pii/S235234092400082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97510" y="9455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800"/>
            </a:pPr>
            <a:r>
              <a:rPr lang="en-GB" sz="3200" dirty="0">
                <a:latin typeface="Calibri"/>
                <a:ea typeface="Calibri"/>
                <a:cs typeface="Calibri"/>
              </a:rPr>
              <a:t>Complexity Question Detection</a:t>
            </a:r>
            <a:br>
              <a:rPr lang="ro-RO" sz="3200" dirty="0">
                <a:latin typeface="Calibri"/>
                <a:ea typeface="Calibri"/>
                <a:cs typeface="Calibri"/>
              </a:rPr>
            </a:br>
            <a:r>
              <a:rPr lang="ro-RO" sz="2800" dirty="0">
                <a:latin typeface="Calibri"/>
                <a:ea typeface="Calibri"/>
                <a:cs typeface="Calibri"/>
              </a:rPr>
              <a:t>State of </a:t>
            </a:r>
            <a:r>
              <a:rPr lang="ro-RO" sz="2800" dirty="0" err="1">
                <a:latin typeface="Calibri"/>
                <a:ea typeface="Calibri"/>
                <a:cs typeface="Calibri"/>
              </a:rPr>
              <a:t>the</a:t>
            </a:r>
            <a:r>
              <a:rPr lang="ro-RO" sz="2800" dirty="0">
                <a:latin typeface="Calibri"/>
                <a:ea typeface="Calibri"/>
                <a:cs typeface="Calibri"/>
              </a:rPr>
              <a:t> </a:t>
            </a:r>
            <a:r>
              <a:rPr lang="ro-RO" sz="2800" dirty="0" err="1">
                <a:latin typeface="Calibri"/>
                <a:ea typeface="Calibri"/>
                <a:cs typeface="Calibri"/>
              </a:rPr>
              <a:t>art</a:t>
            </a:r>
            <a:endParaRPr lang="en-GB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13784" y="2596089"/>
            <a:ext cx="6095613" cy="1426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Author: Andrada-Ioana Cojocaru</a:t>
            </a:r>
          </a:p>
          <a:p>
            <a:pPr algn="ctr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Thesis advisor:</a:t>
            </a:r>
            <a:b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 err="1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Ș.L.dr.ing</a:t>
            </a: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. </a:t>
            </a:r>
            <a:r>
              <a:rPr lang="ro-RO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</a:t>
            </a:r>
            <a:r>
              <a:rPr lang="en-GB" sz="1600" dirty="0" err="1"/>
              <a:t>tefan</a:t>
            </a:r>
            <a:r>
              <a:rPr lang="en-GB" sz="1600" dirty="0"/>
              <a:t> Ru</a:t>
            </a:r>
            <a:r>
              <a:rPr lang="ro-RO" dirty="0"/>
              <a:t>ș</a:t>
            </a:r>
            <a:r>
              <a:rPr lang="en-GB" sz="1600" dirty="0"/>
              <a:t>e</a:t>
            </a:r>
            <a:r>
              <a:rPr lang="ro-RO" sz="1600" dirty="0"/>
              <a:t>ț</a:t>
            </a:r>
            <a:r>
              <a:rPr lang="en-GB" sz="1600" dirty="0" err="1"/>
              <a:t>i</a:t>
            </a: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800"/>
            </a:pP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lvl="0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3191631" y="214607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5693777" y="2163488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6E58315F-520C-79C8-4644-FEE64864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1" y="3949811"/>
            <a:ext cx="1028700" cy="10287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4FA5AEA-7F72-1999-99E8-88AE7923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12" y="164989"/>
            <a:ext cx="1052079" cy="102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52104-7572-8473-79E5-ECDFA1DD3E09}"/>
              </a:ext>
            </a:extLst>
          </p:cNvPr>
          <p:cNvSpPr txBox="1"/>
          <p:nvPr/>
        </p:nvSpPr>
        <p:spPr>
          <a:xfrm>
            <a:off x="3037397" y="4630557"/>
            <a:ext cx="3578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Politehnica</a:t>
            </a: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Bucharest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35971-0052-DB87-D306-8F14118D2F80}"/>
              </a:ext>
            </a:extLst>
          </p:cNvPr>
          <p:cNvSpPr txBox="1"/>
          <p:nvPr/>
        </p:nvSpPr>
        <p:spPr>
          <a:xfrm>
            <a:off x="3637671" y="4107338"/>
            <a:ext cx="15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BUCHAREST​</a:t>
            </a:r>
            <a:b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</a:b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2024​</a:t>
            </a:r>
            <a:endParaRPr lang="en-RO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541485" y="2012302"/>
            <a:ext cx="259484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Presentation on this subject</a:t>
            </a:r>
            <a:r>
              <a:rPr lang="ro-RO" sz="1400" dirty="0">
                <a:latin typeface="Calibri"/>
                <a:ea typeface="Calibri"/>
                <a:cs typeface="Calibri"/>
              </a:rPr>
              <a:t> </a:t>
            </a:r>
            <a:r>
              <a:rPr lang="en-GB" sz="1400" dirty="0">
                <a:latin typeface="Calibri"/>
                <a:ea typeface="Calibri"/>
                <a:cs typeface="Calibri"/>
              </a:rPr>
              <a:t>in general.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Description on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proposal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o-RO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  <a:sym typeface="IBM Plex Mono"/>
              </a:rPr>
              <a:t>Solution</a:t>
            </a:r>
            <a:r>
              <a:rPr lang="ro-RO" sz="2000" b="1" dirty="0">
                <a:latin typeface="Calibri" panose="020F0502020204030204" pitchFamily="34" charset="0"/>
                <a:cs typeface="Calibri" panose="020F0502020204030204" pitchFamily="34" charset="0"/>
                <a:sym typeface="IBM Plex Mono"/>
              </a:rPr>
              <a:t>s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  <a:sym typeface="IBM Plex Mono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235695" y="423027"/>
            <a:ext cx="527840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Bloom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’s Taxonomy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779230" y="406580"/>
            <a:ext cx="968597" cy="635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519805" y="4601354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711880" y="114899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711880" y="479539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779230" y="60452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27804" y="67150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D2D2EC-0C7C-20BF-997A-DFBC6EE9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12" y="1371945"/>
            <a:ext cx="432718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Young learners need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written texts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Current methods to assess question difficulty often rely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judgment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a mechanism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creating questions at varied difficulty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learning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matching questions to each child’s unique needs.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comprehension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challenge levels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fostering better engagement and learning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ine 12" descr="O imagine care conține text, captură de ecran, Provizii generale, Font&#10;&#10;Descriere generată automat">
            <a:extLst>
              <a:ext uri="{FF2B5EF4-FFF2-40B4-BE49-F238E27FC236}">
                <a16:creationId xmlns:a16="http://schemas.microsoft.com/office/drawing/2014/main" id="{9ED27354-4DD0-4D90-A65B-D59C1421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64" y="1393682"/>
            <a:ext cx="4191849" cy="307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779793" y="1625752"/>
            <a:ext cx="3740187" cy="156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dirty="0"/>
              <a:t>Curated by educational experts to evaluate kindergarten children’s comprehension.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dirty="0"/>
              <a:t>Annotations: </a:t>
            </a:r>
            <a:r>
              <a:rPr lang="en-GB" b="1" dirty="0"/>
              <a:t>Explicit, Implicit, </a:t>
            </a:r>
            <a:r>
              <a:rPr lang="en-GB" dirty="0"/>
              <a:t> </a:t>
            </a:r>
            <a:r>
              <a:rPr lang="en-GB" b="1" dirty="0"/>
              <a:t>Local, Summary</a:t>
            </a:r>
            <a:endParaRPr lang="en-GB" sz="1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1573555" y="2749402"/>
            <a:ext cx="2492508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Zaman et al. Dataset</a:t>
            </a:r>
            <a:endParaRPr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4846350" y="1180844"/>
            <a:ext cx="2417793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Kopp et al. Dataset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1622161" y="1147185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 err="1"/>
              <a:t>FairytaleQA</a:t>
            </a:r>
            <a:endParaRPr lang="en-US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834270" y="3166092"/>
            <a:ext cx="3685710" cy="106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dirty="0"/>
              <a:t>Dataset of Computer Science Course Queries from Students: Categorized </a:t>
            </a:r>
            <a:r>
              <a:rPr lang="en-GB" b="1" dirty="0"/>
              <a:t>automatically</a:t>
            </a:r>
            <a:r>
              <a:rPr lang="en-GB" dirty="0"/>
              <a:t> and Scored According to </a:t>
            </a:r>
            <a:r>
              <a:rPr lang="en-GB" b="1" dirty="0"/>
              <a:t>Bloom's Taxonomy</a:t>
            </a:r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4132267" y="3497689"/>
            <a:ext cx="4046275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3,397 multiple-choice questions.</a:t>
            </a:r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cs typeface="Arial"/>
                <a:sym typeface="Arial"/>
              </a:rPr>
              <a:t>Labeled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</a:t>
            </a:r>
            <a:r>
              <a:rPr lang="en-GB" b="1" dirty="0">
                <a:solidFill>
                  <a:schemeClr val="tx1"/>
                </a:solidFill>
                <a:cs typeface="Arial"/>
                <a:sym typeface="Arial"/>
              </a:rPr>
              <a:t>manually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for cognitive complexity based on Bloom’s Taxonomy.</a:t>
            </a:r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14"/>
          </p:nvPr>
        </p:nvSpPr>
        <p:spPr>
          <a:xfrm>
            <a:off x="4846350" y="2276352"/>
            <a:ext cx="21738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SQuAD</a:t>
            </a:r>
            <a:endParaRPr dirty="0"/>
          </a:p>
        </p:txBody>
      </p:sp>
      <p:sp>
        <p:nvSpPr>
          <p:cNvPr id="498" name="Google Shape;49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014" y="339896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717210" y="477557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02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3479522" y="59072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5306352" y="78666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688775" y="105052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688775" y="52865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EA56177-9DEF-2CC9-F412-E933A03B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29676"/>
            <a:ext cx="34951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30 texts, each 4–7 paragraphs.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4 Difficulty Levels: </a:t>
            </a:r>
            <a:r>
              <a:rPr lang="en-US" altLang="en-US" b="1" dirty="0">
                <a:solidFill>
                  <a:schemeClr val="dk1"/>
                </a:solidFill>
                <a:latin typeface="Mulish"/>
                <a:sym typeface="Mulish"/>
              </a:rPr>
              <a:t>Shallow to Deep</a:t>
            </a: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.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A532F64B-8ECC-B8ED-066C-8ECC3C3626EF}"/>
              </a:ext>
            </a:extLst>
          </p:cNvPr>
          <p:cNvSpPr txBox="1"/>
          <p:nvPr/>
        </p:nvSpPr>
        <p:spPr>
          <a:xfrm>
            <a:off x="4572000" y="2447097"/>
            <a:ext cx="3606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100,000+ questions from Wikipedia.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Only 770 questions with </a:t>
            </a:r>
            <a:r>
              <a:rPr lang="en-US" altLang="en-US" b="1" dirty="0">
                <a:solidFill>
                  <a:schemeClr val="dk1"/>
                </a:solidFill>
                <a:latin typeface="Mulish"/>
                <a:sym typeface="Mulish"/>
              </a:rPr>
              <a:t>specific keywords</a:t>
            </a:r>
            <a:endParaRPr lang="en-US" altLang="en-US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15" name="Google Shape;496;p43">
            <a:extLst>
              <a:ext uri="{FF2B5EF4-FFF2-40B4-BE49-F238E27FC236}">
                <a16:creationId xmlns:a16="http://schemas.microsoft.com/office/drawing/2014/main" id="{A3FD7FD9-FE7C-3013-8406-059C8CCF9EE8}"/>
              </a:ext>
            </a:extLst>
          </p:cNvPr>
          <p:cNvSpPr txBox="1">
            <a:spLocks/>
          </p:cNvSpPr>
          <p:nvPr/>
        </p:nvSpPr>
        <p:spPr>
          <a:xfrm>
            <a:off x="4846350" y="3358667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 err="1"/>
              <a:t>EduQC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subTitle" idx="2"/>
          </p:nvPr>
        </p:nvSpPr>
        <p:spPr>
          <a:xfrm>
            <a:off x="4976812" y="1616045"/>
            <a:ext cx="423062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GRU,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BiGRU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LSTM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Matrix G captures similarity with attention vectors.</a:t>
            </a:r>
            <a:endParaRPr lang="en-GB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5092852" y="1138217"/>
            <a:ext cx="3684459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Ruseti</a:t>
            </a:r>
            <a:r>
              <a:rPr lang="en-GB" dirty="0"/>
              <a:t> et al(Kopp et al. Dataset)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482729" y="1131875"/>
            <a:ext cx="3500278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 err="1"/>
              <a:t>Dutulescu</a:t>
            </a:r>
            <a:r>
              <a:rPr lang="en-GB" dirty="0"/>
              <a:t> et al (</a:t>
            </a:r>
            <a:r>
              <a:rPr lang="en-GB" dirty="0" err="1"/>
              <a:t>FairytaleQA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9300" y="374552"/>
            <a:ext cx="43420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solutions</a:t>
            </a:r>
            <a:endParaRPr dirty="0"/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677450" y="469843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03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2547916" y="67575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7028294" y="72136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677450" y="103964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760703" y="53199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" name="Google Shape;498;p43">
            <a:extLst>
              <a:ext uri="{FF2B5EF4-FFF2-40B4-BE49-F238E27FC236}">
                <a16:creationId xmlns:a16="http://schemas.microsoft.com/office/drawing/2014/main" id="{70599C24-C66B-8E7D-EEB0-2713F5B4A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797003" y="4611508"/>
            <a:ext cx="1549994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A89B1-38CB-2B55-1151-D19A5477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19" y="1508323"/>
            <a:ext cx="423062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Flan T5,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Qwen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1.5 (Hugging Face).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Zero-shot LLM to assess complexity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QA_loss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(cross-entropy).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Sequentially augment context;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QA_loss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indicates complexity by local minima and unnecessary context.</a:t>
            </a:r>
          </a:p>
        </p:txBody>
      </p:sp>
      <p:sp>
        <p:nvSpPr>
          <p:cNvPr id="4" name="Google Shape;490;p43">
            <a:extLst>
              <a:ext uri="{FF2B5EF4-FFF2-40B4-BE49-F238E27FC236}">
                <a16:creationId xmlns:a16="http://schemas.microsoft.com/office/drawing/2014/main" id="{4707C7A0-573C-C9A7-F099-7396E72F49B0}"/>
              </a:ext>
            </a:extLst>
          </p:cNvPr>
          <p:cNvSpPr txBox="1">
            <a:spLocks/>
          </p:cNvSpPr>
          <p:nvPr/>
        </p:nvSpPr>
        <p:spPr>
          <a:xfrm>
            <a:off x="523176" y="2928403"/>
            <a:ext cx="3500278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Ullrich et al (</a:t>
            </a:r>
            <a:r>
              <a:rPr lang="en-GB" dirty="0" err="1"/>
              <a:t>SQuAD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9" name="Google Shape;490;p43">
            <a:extLst>
              <a:ext uri="{FF2B5EF4-FFF2-40B4-BE49-F238E27FC236}">
                <a16:creationId xmlns:a16="http://schemas.microsoft.com/office/drawing/2014/main" id="{E374989E-DD9C-B178-4408-609161DE9E1B}"/>
              </a:ext>
            </a:extLst>
          </p:cNvPr>
          <p:cNvSpPr txBox="1">
            <a:spLocks/>
          </p:cNvSpPr>
          <p:nvPr/>
        </p:nvSpPr>
        <p:spPr>
          <a:xfrm>
            <a:off x="5092852" y="2922636"/>
            <a:ext cx="3500278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HADIFAR et al. (</a:t>
            </a:r>
            <a:r>
              <a:rPr lang="en-GB" dirty="0" err="1"/>
              <a:t>EduQG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19E80CF9-4D7F-8567-FA3F-B0A38F31542B}"/>
              </a:ext>
            </a:extLst>
          </p:cNvPr>
          <p:cNvSpPr txBox="1"/>
          <p:nvPr/>
        </p:nvSpPr>
        <p:spPr>
          <a:xfrm>
            <a:off x="482729" y="3426849"/>
            <a:ext cx="4089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3-layer MLP (64 units, 15 epochs, dropout 0.2).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Mulish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Outcome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Focused on term-based category classification. </a:t>
            </a:r>
          </a:p>
          <a:p>
            <a:endParaRPr lang="en-GB" dirty="0">
              <a:latin typeface="Mulish"/>
            </a:endParaRP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C3693816-E050-FC70-930E-2B0C9C6821FC}"/>
              </a:ext>
            </a:extLst>
          </p:cNvPr>
          <p:cNvSpPr txBox="1"/>
          <p:nvPr/>
        </p:nvSpPr>
        <p:spPr>
          <a:xfrm>
            <a:off x="4976812" y="3426849"/>
            <a:ext cx="3851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T5 with fine-tuning.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Batch size = 8, Total epochs = 10; Learning rate = 5e-5; max source length = 512, max target length = 48;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Optimizer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AdamW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with weight decay = 0.1, linear scheduler. </a:t>
            </a:r>
          </a:p>
          <a:p>
            <a:endParaRPr lang="en-GB" dirty="0"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9638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058" y="437932"/>
            <a:ext cx="46531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Our solution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677450" y="541184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03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2515926" y="79805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7174716" y="7533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760703" y="109617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760703" y="59655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498;p43">
            <a:extLst>
              <a:ext uri="{FF2B5EF4-FFF2-40B4-BE49-F238E27FC236}">
                <a16:creationId xmlns:a16="http://schemas.microsoft.com/office/drawing/2014/main" id="{515C299F-868C-6E7D-BF8C-A6AFB4656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797003" y="4611508"/>
            <a:ext cx="1549994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78D845CD-B735-6A70-A7F9-1BDFEEB39789}"/>
              </a:ext>
            </a:extLst>
          </p:cNvPr>
          <p:cNvSpPr txBox="1"/>
          <p:nvPr/>
        </p:nvSpPr>
        <p:spPr>
          <a:xfrm>
            <a:off x="1279677" y="1530737"/>
            <a:ext cx="65846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Use the </a:t>
            </a:r>
            <a:r>
              <a:rPr lang="en-US" altLang="en-US" b="1" dirty="0" err="1">
                <a:solidFill>
                  <a:schemeClr val="dk2"/>
                </a:solidFill>
                <a:latin typeface="Quicksand"/>
              </a:rPr>
              <a:t>EduQC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dataset with 3,397 multiple-choice questions annotated by Bloom’s Taxonomy.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Apply </a:t>
            </a:r>
            <a:r>
              <a:rPr lang="en-US" altLang="en-US" b="1" dirty="0">
                <a:solidFill>
                  <a:schemeClr val="dk2"/>
                </a:solidFill>
                <a:latin typeface="Quicksand"/>
              </a:rPr>
              <a:t>Chain-of-Thought Prompting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on a Large Language Model (</a:t>
            </a:r>
            <a:r>
              <a:rPr lang="en-US" altLang="en-US" b="1" dirty="0">
                <a:solidFill>
                  <a:schemeClr val="dk2"/>
                </a:solidFill>
                <a:latin typeface="Quicksand"/>
              </a:rPr>
              <a:t>LLM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Analyze responses to determine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number of steps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number of 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/>
            </a:endParaRP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FD90AEE0-F49C-5DC9-6FE2-17CB4642BE8F}"/>
              </a:ext>
            </a:extLst>
          </p:cNvPr>
          <p:cNvSpPr txBox="1"/>
          <p:nvPr/>
        </p:nvSpPr>
        <p:spPr>
          <a:xfrm>
            <a:off x="1279677" y="2642985"/>
            <a:ext cx="676849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Model Testing Process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Question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 Feed questions from </a:t>
            </a:r>
            <a:r>
              <a:rPr lang="en-US" altLang="en-US" dirty="0" err="1">
                <a:solidFill>
                  <a:schemeClr val="tx1"/>
                </a:solidFill>
                <a:latin typeface="Mulish"/>
                <a:sym typeface="Quicksand"/>
              </a:rPr>
              <a:t>EduQC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to the LLM with chain-of-thought prompting.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Classification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Compare model classification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EduQC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human annotations.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/>
              </a:rPr>
              <a:t> Adjust prompt to enhance performance for each Bloom’s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31132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418248" y="207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Bibliographical references</a:t>
            </a:r>
            <a:endParaRPr/>
          </a:p>
        </p:txBody>
      </p:sp>
      <p:sp>
        <p:nvSpPr>
          <p:cNvPr id="776" name="Google Shape;776;p54"/>
          <p:cNvSpPr txBox="1">
            <a:spLocks noGrp="1"/>
          </p:cNvSpPr>
          <p:nvPr>
            <p:ph type="subTitle" idx="1"/>
          </p:nvPr>
        </p:nvSpPr>
        <p:spPr>
          <a:xfrm>
            <a:off x="242316" y="682471"/>
            <a:ext cx="8823960" cy="401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https://reunir.unir.net/bitstream/handle/123456789/14941/cognitive_evaluation_of_examinees_by_dynamic_question_set_generation_based_on_bloom%E2%80%99s_taxonomy_pre-print.pdf?sequence=2&amp;isAllowed=y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https://ieeexplore.ieee.org/stamp/stamp.jsp?arnumber=10051840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https://pdfs.semanticscholar.org/a19d/c13fef60f87231c43c2bde9b4fb4f57359a0.pdf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https://pmc.ncbi.nlm.nih.gov/articles/PMC7081997/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https://www.cedtech.net/download/identification-of-cognitive-learning-complexity-of-assessment-questions-using-multi-class-text-8341.pdf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8"/>
              </a:rPr>
              <a:t>https://aclanthology.org/2021.icnlsp-1.34.pdf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https://www.sciencedirect.com/science/article/pii/S2352340924000829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https://data.mendeley.com/datasets/w5zt9n6vsc/3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39700" indent="0" algn="l">
              <a:buNone/>
            </a:pPr>
            <a:br>
              <a:rPr lang="en-GB" sz="1050" b="0" i="0" dirty="0">
                <a:solidFill>
                  <a:srgbClr val="49536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b="0" i="0" dirty="0">
              <a:solidFill>
                <a:srgbClr val="49536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br>
              <a:rPr lang="en-GB" sz="1050" b="0" i="0" dirty="0">
                <a:solidFill>
                  <a:srgbClr val="49536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b="0" i="0" dirty="0">
              <a:solidFill>
                <a:srgbClr val="49536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7" name="Google Shape;777;p5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66E9F-C8DF-62C7-CC30-4BB2A87C6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799;p56">
            <a:extLst>
              <a:ext uri="{FF2B5EF4-FFF2-40B4-BE49-F238E27FC236}">
                <a16:creationId xmlns:a16="http://schemas.microsoft.com/office/drawing/2014/main" id="{48B4C8D6-2A4E-F80A-88E0-F5428ED39F2A}"/>
              </a:ext>
            </a:extLst>
          </p:cNvPr>
          <p:cNvSpPr txBox="1">
            <a:spLocks/>
          </p:cNvSpPr>
          <p:nvPr/>
        </p:nvSpPr>
        <p:spPr>
          <a:xfrm>
            <a:off x="2347900" y="95768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GB" sz="540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n-GB" sz="48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cxnSp>
        <p:nvCxnSpPr>
          <p:cNvPr id="5" name="Google Shape;802;p56">
            <a:extLst>
              <a:ext uri="{FF2B5EF4-FFF2-40B4-BE49-F238E27FC236}">
                <a16:creationId xmlns:a16="http://schemas.microsoft.com/office/drawing/2014/main" id="{BAD48A76-C82A-299E-3014-DAC3CDFDCED2}"/>
              </a:ext>
            </a:extLst>
          </p:cNvPr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803;p56">
            <a:extLst>
              <a:ext uri="{FF2B5EF4-FFF2-40B4-BE49-F238E27FC236}">
                <a16:creationId xmlns:a16="http://schemas.microsoft.com/office/drawing/2014/main" id="{059D1FB0-EFF0-0FD6-75B2-1D2D6B40C03D}"/>
              </a:ext>
            </a:extLst>
          </p:cNvPr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4;p56">
            <a:extLst>
              <a:ext uri="{FF2B5EF4-FFF2-40B4-BE49-F238E27FC236}">
                <a16:creationId xmlns:a16="http://schemas.microsoft.com/office/drawing/2014/main" id="{A8CA970E-EA0B-C0C1-A3AF-5C7FC669CE69}"/>
              </a:ext>
            </a:extLst>
          </p:cNvPr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0B830F74-58B1-2D98-B4A3-DBEE6316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28" y="458589"/>
            <a:ext cx="1082761" cy="1058700"/>
          </a:xfrm>
          <a:prstGeom prst="rect">
            <a:avLst/>
          </a:prstGeom>
        </p:spPr>
      </p:pic>
      <p:pic>
        <p:nvPicPr>
          <p:cNvPr id="11" name="Picture 10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06E52C1D-104A-5F43-EA9F-4535934D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2" y="545513"/>
            <a:ext cx="1058700" cy="105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3889C-9CFE-EBE6-0EB5-54B8582B98D2}"/>
              </a:ext>
            </a:extLst>
          </p:cNvPr>
          <p:cNvSpPr txBox="1"/>
          <p:nvPr/>
        </p:nvSpPr>
        <p:spPr>
          <a:xfrm>
            <a:off x="1889800" y="1717825"/>
            <a:ext cx="536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2"/>
                </a:solidFill>
                <a:latin typeface="Calibri" panose="020F0502020204030204" pitchFamily="34" charset="0"/>
                <a:ea typeface="Quicksand"/>
                <a:cs typeface="Calibri" panose="020F0502020204030204" pitchFamily="34" charset="0"/>
                <a:sym typeface="Quicksand"/>
              </a:rPr>
              <a:t>Do you have any questions?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D0F2A-42F5-0379-BE9D-310BAEB4AF77}"/>
              </a:ext>
            </a:extLst>
          </p:cNvPr>
          <p:cNvSpPr txBox="1"/>
          <p:nvPr/>
        </p:nvSpPr>
        <p:spPr>
          <a:xfrm>
            <a:off x="2816527" y="4079656"/>
            <a:ext cx="35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ro-RO" sz="1800" err="1">
                <a:latin typeface="Calibri" panose="020F0502020204030204" pitchFamily="34" charset="0"/>
                <a:cs typeface="Calibri" panose="020F0502020204030204" pitchFamily="34" charset="0"/>
              </a:rPr>
              <a:t>andrada.cojocaru@stud.acs.upb.ro</a:t>
            </a:r>
            <a:endParaRPr lang="ro-RO" sz="1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316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C5162AB0DB44687E53A8D2763773B" ma:contentTypeVersion="4" ma:contentTypeDescription="Create a new document." ma:contentTypeScope="" ma:versionID="438f3456053c3107156fe1dbe88b4cfb">
  <xsd:schema xmlns:xsd="http://www.w3.org/2001/XMLSchema" xmlns:xs="http://www.w3.org/2001/XMLSchema" xmlns:p="http://schemas.microsoft.com/office/2006/metadata/properties" xmlns:ns2="5555c717-aa83-45ad-b28a-fd7a0e2c8b38" targetNamespace="http://schemas.microsoft.com/office/2006/metadata/properties" ma:root="true" ma:fieldsID="e10e7e60b66b40cdf4fadd1845156e91" ns2:_="">
    <xsd:import namespace="5555c717-aa83-45ad-b28a-fd7a0e2c8b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c717-aa83-45ad-b28a-fd7a0e2c8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F2C246-A3AA-4895-BBF0-27FED7B1871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74E0ACD-10E7-4F0C-BBD3-F995C4CCB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E2CEC-8397-4CD7-9434-9EB0ED8F9B81}">
  <ds:schemaRefs>
    <ds:schemaRef ds:uri="5555c717-aa83-45ad-b28a-fd7a0e2c8b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687</Words>
  <Application>Microsoft Office PowerPoint</Application>
  <PresentationFormat>Expunere pe ecran (16:9)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Mulish</vt:lpstr>
      <vt:lpstr>Nunito Light</vt:lpstr>
      <vt:lpstr>Quicksand</vt:lpstr>
      <vt:lpstr>Elegant Bachelor Thesis by Slidesgo</vt:lpstr>
      <vt:lpstr>Complexity Question Detection State of the art</vt:lpstr>
      <vt:lpstr>Table of contents</vt:lpstr>
      <vt:lpstr>Complexity Question Detection using Bloom’s Taxonomy</vt:lpstr>
      <vt:lpstr>Datasets </vt:lpstr>
      <vt:lpstr>Existing solutions</vt:lpstr>
      <vt:lpstr>Our solution</vt:lpstr>
      <vt:lpstr>Bibliographical references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different Topic Modeling algorithms</dc:title>
  <cp:lastModifiedBy>Andrada-Ioana COJOCARU (116011)</cp:lastModifiedBy>
  <cp:revision>5</cp:revision>
  <dcterms:modified xsi:type="dcterms:W3CDTF">2024-10-27T15:50:18Z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0x010100F04C5162AB0DB44687E53A8D2763773B</vt:lpwstr>
  </property>
</Properties>
</file>