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11"/>
  </p:notesMasterIdLst>
  <p:sldIdLst>
    <p:sldId id="256" r:id="rId5"/>
    <p:sldId id="258" r:id="rId6"/>
    <p:sldId id="259" r:id="rId7"/>
    <p:sldId id="270" r:id="rId8"/>
    <p:sldId id="305" r:id="rId9"/>
    <p:sldId id="31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5DE"/>
    <a:srgbClr val="DCA7EE"/>
    <a:srgbClr val="AF93B8"/>
    <a:srgbClr val="68BBF6"/>
    <a:srgbClr val="FFB093"/>
    <a:srgbClr val="FFB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C474B-40AF-42FC-A55C-0408825E07A4}">
  <a:tblStyle styleId="{22FC474B-40AF-42FC-A55C-0408825E0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48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7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597510" y="9455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 sz="1800"/>
            </a:pPr>
            <a:r>
              <a:rPr lang="en-GB" sz="3200" dirty="0">
                <a:latin typeface="Calibri"/>
                <a:ea typeface="Calibri"/>
                <a:cs typeface="Calibri"/>
              </a:rPr>
              <a:t>Complexity Question Detection</a:t>
            </a:r>
            <a:br>
              <a:rPr lang="ro-RO" sz="3200" dirty="0">
                <a:latin typeface="Calibri"/>
                <a:ea typeface="Calibri"/>
                <a:cs typeface="Calibri"/>
              </a:rPr>
            </a:br>
            <a:r>
              <a:rPr lang="en-GB" sz="2800" dirty="0">
                <a:latin typeface="Calibri"/>
                <a:ea typeface="Calibri"/>
                <a:cs typeface="Calibri"/>
              </a:rPr>
              <a:t>Intermediate presentation</a:t>
            </a:r>
            <a:endParaRPr lang="en-GB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513784" y="2596089"/>
            <a:ext cx="6095613" cy="1426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 sz="1800"/>
            </a:pP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Author: Andrada-Ioana Cojocaru</a:t>
            </a:r>
          </a:p>
          <a:p>
            <a:pPr algn="ctr">
              <a:defRPr sz="1800"/>
            </a:pP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algn="r">
              <a:defRPr sz="1800"/>
            </a:pP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Thesis advisor:</a:t>
            </a:r>
            <a:b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600" dirty="0" err="1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Ș.L.dr.ing</a:t>
            </a:r>
            <a:r>
              <a:rPr lang="en-GB" sz="1600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. </a:t>
            </a:r>
            <a:r>
              <a:rPr lang="ro-RO" dirty="0">
                <a:latin typeface="Calibri" panose="020F0502020204030204" pitchFamily="34" charset="0"/>
                <a:ea typeface="Calibri Light"/>
                <a:cs typeface="Calibri" panose="020F0502020204030204" pitchFamily="34" charset="0"/>
              </a:rPr>
              <a:t>Ș</a:t>
            </a:r>
            <a:r>
              <a:rPr lang="en-GB" sz="1600" dirty="0" err="1"/>
              <a:t>tefan</a:t>
            </a:r>
            <a:r>
              <a:rPr lang="en-GB" sz="1600" dirty="0"/>
              <a:t> Ru</a:t>
            </a:r>
            <a:r>
              <a:rPr lang="ro-RO" dirty="0"/>
              <a:t>ș</a:t>
            </a:r>
            <a:r>
              <a:rPr lang="en-GB" sz="1600" dirty="0"/>
              <a:t>e</a:t>
            </a:r>
            <a:r>
              <a:rPr lang="ro-RO" sz="1600" dirty="0"/>
              <a:t>ț</a:t>
            </a:r>
            <a:r>
              <a:rPr lang="en-GB" sz="1600" dirty="0" err="1"/>
              <a:t>i</a:t>
            </a: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algn="r">
              <a:defRPr sz="1800"/>
            </a:pPr>
            <a:b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 sz="1800"/>
            </a:pP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  <a:p>
            <a:pPr lvl="0">
              <a:defRPr sz="1800"/>
            </a:pPr>
            <a:endParaRPr lang="en-GB" sz="1600" dirty="0">
              <a:latin typeface="Calibri" panose="020F0502020204030204" pitchFamily="34" charset="0"/>
              <a:ea typeface="Calibri Light"/>
              <a:cs typeface="Calibri" panose="020F0502020204030204" pitchFamily="34" charset="0"/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106409" y="2163488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6678493" y="2163488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ircular logo with a building and text&#10;&#10;Description automatically generated">
            <a:extLst>
              <a:ext uri="{FF2B5EF4-FFF2-40B4-BE49-F238E27FC236}">
                <a16:creationId xmlns:a16="http://schemas.microsoft.com/office/drawing/2014/main" id="{6E58315F-520C-79C8-4644-FEE64864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1" y="3949811"/>
            <a:ext cx="1028700" cy="102870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4FA5AEA-7F72-1999-99E8-88AE7923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12" y="164989"/>
            <a:ext cx="1052079" cy="102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52104-7572-8473-79E5-ECDFA1DD3E09}"/>
              </a:ext>
            </a:extLst>
          </p:cNvPr>
          <p:cNvSpPr txBox="1"/>
          <p:nvPr/>
        </p:nvSpPr>
        <p:spPr>
          <a:xfrm>
            <a:off x="3037397" y="4630557"/>
            <a:ext cx="3578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GB" sz="16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GB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Politehnica</a:t>
            </a:r>
            <a:r>
              <a:rPr lang="en-GB" sz="16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Bucharest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35971-0052-DB87-D306-8F14118D2F80}"/>
              </a:ext>
            </a:extLst>
          </p:cNvPr>
          <p:cNvSpPr txBox="1"/>
          <p:nvPr/>
        </p:nvSpPr>
        <p:spPr>
          <a:xfrm>
            <a:off x="3637671" y="4107338"/>
            <a:ext cx="156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  <a:t>BUCHAREST​</a:t>
            </a:r>
            <a:b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</a:br>
            <a:r>
              <a:rPr lang="en-US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Mulish"/>
              </a:rPr>
              <a:t>2024​</a:t>
            </a:r>
            <a:endParaRPr lang="en-RO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Mulis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541485" y="2012302"/>
            <a:ext cx="259484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Presentation on this subject</a:t>
            </a:r>
            <a:r>
              <a:rPr lang="ro-RO" sz="1400" dirty="0">
                <a:latin typeface="Calibri"/>
                <a:ea typeface="Calibri"/>
                <a:cs typeface="Calibri"/>
              </a:rPr>
              <a:t> </a:t>
            </a:r>
            <a:r>
              <a:rPr lang="en-GB" sz="1400" dirty="0">
                <a:latin typeface="Calibri"/>
                <a:ea typeface="Calibri"/>
                <a:cs typeface="Calibri"/>
              </a:rPr>
              <a:t>in general.</a:t>
            </a:r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results obtained.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plan for the final presentation.</a:t>
            </a: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IBM Plex Mono"/>
              </a:rPr>
              <a:t>Future development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  <a:sym typeface="IBM Plex Mono"/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235695" y="423027"/>
            <a:ext cx="527840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ro-RO" sz="2400" dirty="0">
                <a:latin typeface="Calibri" panose="020F0502020204030204" pitchFamily="34" charset="0"/>
                <a:cs typeface="Calibri" panose="020F0502020204030204" pitchFamily="34" charset="0"/>
              </a:rPr>
              <a:t> Bloom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’s Taxonomy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779230" y="406580"/>
            <a:ext cx="968597" cy="635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519805" y="4601354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711880" y="114899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711880" y="479539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779230" y="60452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27804" y="67150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5D2D2EC-0C7C-20BF-997A-DFBC6EE9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12" y="1802832"/>
            <a:ext cx="432718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the complexity of a question using the categories of Blooms taxonomy.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classificator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using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LLM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prompt engineering techniques to obtain the best results, using the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EduQG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dataset, that only contains data from 4 categories -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"Knowledge"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"Comprehension"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"Analysis"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ine 12" descr="O imagine care conține text, captură de ecran, Provizii generale, Font&#10;&#10;Descriere generată automat">
            <a:extLst>
              <a:ext uri="{FF2B5EF4-FFF2-40B4-BE49-F238E27FC236}">
                <a16:creationId xmlns:a16="http://schemas.microsoft.com/office/drawing/2014/main" id="{9ED27354-4DD0-4D90-A65B-D59C1421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664" y="1393682"/>
            <a:ext cx="4191849" cy="3078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3"/>
          <p:cNvSpPr txBox="1">
            <a:spLocks noGrp="1"/>
          </p:cNvSpPr>
          <p:nvPr>
            <p:ph type="subTitle" idx="1"/>
          </p:nvPr>
        </p:nvSpPr>
        <p:spPr>
          <a:xfrm>
            <a:off x="779793" y="1625752"/>
            <a:ext cx="3740187" cy="156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llama3.1:70b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llama3.2:3b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qwen2.5:1.5b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3"/>
          </p:nvPr>
        </p:nvSpPr>
        <p:spPr>
          <a:xfrm>
            <a:off x="1573555" y="2749402"/>
            <a:ext cx="2492508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Best result</a:t>
            </a:r>
            <a:endParaRPr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4846350" y="1180844"/>
            <a:ext cx="3220793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List with verbs specific for every category</a:t>
            </a:r>
            <a:endParaRPr sz="1600"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1622161" y="1147185"/>
            <a:ext cx="2182500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Models</a:t>
            </a:r>
            <a:endParaRPr lang="en-US" dirty="0"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3"/>
          </p:nvPr>
        </p:nvSpPr>
        <p:spPr>
          <a:xfrm>
            <a:off x="870556" y="3227969"/>
            <a:ext cx="3685710" cy="106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llama3.1:70b </a:t>
            </a:r>
            <a:b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GB" dirty="0">
                <a:cs typeface="Arial"/>
                <a:sym typeface="Arial"/>
              </a:rPr>
              <a:t>F1 score = 0.6580</a:t>
            </a:r>
          </a:p>
        </p:txBody>
      </p:sp>
      <p:sp>
        <p:nvSpPr>
          <p:cNvPr id="492" name="Google Shape;492;p43"/>
          <p:cNvSpPr txBox="1">
            <a:spLocks noGrp="1"/>
          </p:cNvSpPr>
          <p:nvPr>
            <p:ph type="subTitle" idx="4"/>
          </p:nvPr>
        </p:nvSpPr>
        <p:spPr>
          <a:xfrm>
            <a:off x="4519980" y="3392498"/>
            <a:ext cx="4046275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3,397 multiple-choice questions.</a:t>
            </a:r>
          </a:p>
          <a:p>
            <a:pPr marL="7429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cs typeface="Arial"/>
                <a:sym typeface="Arial"/>
              </a:rPr>
              <a:t>Labeled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</a:t>
            </a:r>
            <a:r>
              <a:rPr lang="en-GB" b="1" dirty="0">
                <a:solidFill>
                  <a:schemeClr val="tx1"/>
                </a:solidFill>
                <a:cs typeface="Arial"/>
                <a:sym typeface="Arial"/>
              </a:rPr>
              <a:t>manually</a:t>
            </a:r>
            <a:r>
              <a:rPr lang="en-GB" dirty="0">
                <a:solidFill>
                  <a:schemeClr val="tx1"/>
                </a:solidFill>
                <a:cs typeface="Arial"/>
                <a:sym typeface="Arial"/>
              </a:rPr>
              <a:t> for cognitive complexity based on Bloom’s Taxonomy.</a:t>
            </a:r>
          </a:p>
        </p:txBody>
      </p:sp>
      <p:sp>
        <p:nvSpPr>
          <p:cNvPr id="498" name="Google Shape;498;p4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448900D-F0A6-FF86-78DD-854E74914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9600" y="356918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55E01F29-54F5-2A09-D1F8-35040A0D5B58}"/>
              </a:ext>
            </a:extLst>
          </p:cNvPr>
          <p:cNvSpPr txBox="1">
            <a:spLocks/>
          </p:cNvSpPr>
          <p:nvPr/>
        </p:nvSpPr>
        <p:spPr>
          <a:xfrm>
            <a:off x="1717210" y="477557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02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1C9E2C66-73AB-E2E3-71C6-B23D013F038D}"/>
              </a:ext>
            </a:extLst>
          </p:cNvPr>
          <p:cNvSpPr/>
          <p:nvPr/>
        </p:nvSpPr>
        <p:spPr>
          <a:xfrm>
            <a:off x="3479522" y="59072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98D35D3C-7B1E-1F41-79DD-0D53006B64A4}"/>
              </a:ext>
            </a:extLst>
          </p:cNvPr>
          <p:cNvSpPr/>
          <p:nvPr/>
        </p:nvSpPr>
        <p:spPr>
          <a:xfrm>
            <a:off x="5306352" y="78666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D2658357-ED97-EAD3-E98D-9E31DB00C634}"/>
              </a:ext>
            </a:extLst>
          </p:cNvPr>
          <p:cNvCxnSpPr/>
          <p:nvPr/>
        </p:nvCxnSpPr>
        <p:spPr>
          <a:xfrm rot="10800000" flipH="1">
            <a:off x="1688775" y="105052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F30288FB-CA01-D997-41EE-0897E8F35357}"/>
              </a:ext>
            </a:extLst>
          </p:cNvPr>
          <p:cNvCxnSpPr/>
          <p:nvPr/>
        </p:nvCxnSpPr>
        <p:spPr>
          <a:xfrm rot="10800000" flipH="1">
            <a:off x="1688775" y="52865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EA56177-9DEF-2CC9-F412-E933A03B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37397"/>
            <a:ext cx="34951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dk1"/>
                </a:solidFill>
                <a:latin typeface="Mulish"/>
                <a:sym typeface="Mulish"/>
              </a:rPr>
              <a:t>F1 score = 0.6289</a:t>
            </a:r>
          </a:p>
        </p:txBody>
      </p:sp>
      <p:sp>
        <p:nvSpPr>
          <p:cNvPr id="15" name="Google Shape;496;p43">
            <a:extLst>
              <a:ext uri="{FF2B5EF4-FFF2-40B4-BE49-F238E27FC236}">
                <a16:creationId xmlns:a16="http://schemas.microsoft.com/office/drawing/2014/main" id="{A3FD7FD9-FE7C-3013-8406-059C8CCF9EE8}"/>
              </a:ext>
            </a:extLst>
          </p:cNvPr>
          <p:cNvSpPr txBox="1">
            <a:spLocks/>
          </p:cNvSpPr>
          <p:nvPr/>
        </p:nvSpPr>
        <p:spPr>
          <a:xfrm>
            <a:off x="5644177" y="3191902"/>
            <a:ext cx="2173800" cy="442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 err="1"/>
              <a:t>EduQG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subTitle" idx="2"/>
          </p:nvPr>
        </p:nvSpPr>
        <p:spPr>
          <a:xfrm>
            <a:off x="4976812" y="1616045"/>
            <a:ext cx="4230627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For the faulty predictions modify the prompt to get the correct classification.</a:t>
            </a:r>
            <a:endParaRPr lang="en-GB" dirty="0"/>
          </a:p>
        </p:txBody>
      </p:sp>
      <p:sp>
        <p:nvSpPr>
          <p:cNvPr id="489" name="Google Shape;489;p43"/>
          <p:cNvSpPr txBox="1">
            <a:spLocks noGrp="1"/>
          </p:cNvSpPr>
          <p:nvPr>
            <p:ph type="subTitle" idx="8"/>
          </p:nvPr>
        </p:nvSpPr>
        <p:spPr>
          <a:xfrm>
            <a:off x="5092852" y="1138217"/>
            <a:ext cx="3684459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Modify prompt</a:t>
            </a:r>
            <a:endParaRPr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7"/>
          </p:nvPr>
        </p:nvSpPr>
        <p:spPr>
          <a:xfrm>
            <a:off x="663599" y="1137923"/>
            <a:ext cx="3500278" cy="4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Analyse faulty predictions</a:t>
            </a:r>
            <a:endParaRPr lang="en-US" dirty="0"/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C448900D-F0A6-FF86-78DD-854E74914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9300" y="374552"/>
            <a:ext cx="43420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development</a:t>
            </a:r>
            <a:endParaRPr dirty="0"/>
          </a:p>
        </p:txBody>
      </p:sp>
      <p:sp>
        <p:nvSpPr>
          <p:cNvPr id="6" name="Google Shape;331;p32">
            <a:extLst>
              <a:ext uri="{FF2B5EF4-FFF2-40B4-BE49-F238E27FC236}">
                <a16:creationId xmlns:a16="http://schemas.microsoft.com/office/drawing/2014/main" id="{55E01F29-54F5-2A09-D1F8-35040A0D5B58}"/>
              </a:ext>
            </a:extLst>
          </p:cNvPr>
          <p:cNvSpPr txBox="1">
            <a:spLocks/>
          </p:cNvSpPr>
          <p:nvPr/>
        </p:nvSpPr>
        <p:spPr>
          <a:xfrm>
            <a:off x="1677450" y="469843"/>
            <a:ext cx="968597" cy="63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lnSpc>
                <a:spcPct val="100000"/>
              </a:lnSpc>
              <a:buSzPts val="6000"/>
            </a:pPr>
            <a:r>
              <a:rPr lang="en" sz="3000" b="1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  <a:sym typeface="Quicksand"/>
              </a:rPr>
              <a:t>03</a:t>
            </a:r>
          </a:p>
        </p:txBody>
      </p:sp>
      <p:sp>
        <p:nvSpPr>
          <p:cNvPr id="7" name="Google Shape;335;p32">
            <a:extLst>
              <a:ext uri="{FF2B5EF4-FFF2-40B4-BE49-F238E27FC236}">
                <a16:creationId xmlns:a16="http://schemas.microsoft.com/office/drawing/2014/main" id="{1C9E2C66-73AB-E2E3-71C6-B23D013F038D}"/>
              </a:ext>
            </a:extLst>
          </p:cNvPr>
          <p:cNvSpPr/>
          <p:nvPr/>
        </p:nvSpPr>
        <p:spPr>
          <a:xfrm>
            <a:off x="2547916" y="67575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36;p32">
            <a:extLst>
              <a:ext uri="{FF2B5EF4-FFF2-40B4-BE49-F238E27FC236}">
                <a16:creationId xmlns:a16="http://schemas.microsoft.com/office/drawing/2014/main" id="{98D35D3C-7B1E-1F41-79DD-0D53006B64A4}"/>
              </a:ext>
            </a:extLst>
          </p:cNvPr>
          <p:cNvSpPr/>
          <p:nvPr/>
        </p:nvSpPr>
        <p:spPr>
          <a:xfrm>
            <a:off x="7028294" y="72136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333;p32">
            <a:extLst>
              <a:ext uri="{FF2B5EF4-FFF2-40B4-BE49-F238E27FC236}">
                <a16:creationId xmlns:a16="http://schemas.microsoft.com/office/drawing/2014/main" id="{D2658357-ED97-EAD3-E98D-9E31DB00C634}"/>
              </a:ext>
            </a:extLst>
          </p:cNvPr>
          <p:cNvCxnSpPr/>
          <p:nvPr/>
        </p:nvCxnSpPr>
        <p:spPr>
          <a:xfrm rot="10800000" flipH="1">
            <a:off x="1677450" y="103964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" name="Google Shape;333;p32">
            <a:extLst>
              <a:ext uri="{FF2B5EF4-FFF2-40B4-BE49-F238E27FC236}">
                <a16:creationId xmlns:a16="http://schemas.microsoft.com/office/drawing/2014/main" id="{F30288FB-CA01-D997-41EE-0897E8F35357}"/>
              </a:ext>
            </a:extLst>
          </p:cNvPr>
          <p:cNvCxnSpPr/>
          <p:nvPr/>
        </p:nvCxnSpPr>
        <p:spPr>
          <a:xfrm rot="10800000" flipH="1">
            <a:off x="1760703" y="53199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CasetăText 11">
            <a:extLst>
              <a:ext uri="{FF2B5EF4-FFF2-40B4-BE49-F238E27FC236}">
                <a16:creationId xmlns:a16="http://schemas.microsoft.com/office/drawing/2014/main" id="{FCC61BBA-53AB-9C9A-0110-E7DC8986A3F3}"/>
              </a:ext>
            </a:extLst>
          </p:cNvPr>
          <p:cNvSpPr txBox="1"/>
          <p:nvPr/>
        </p:nvSpPr>
        <p:spPr>
          <a:xfrm>
            <a:off x="295687" y="1660005"/>
            <a:ext cx="46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dirty="0">
                <a:solidFill>
                  <a:schemeClr val="dk1"/>
                </a:solidFill>
                <a:latin typeface="Mulish"/>
                <a:sym typeface="Mulish"/>
              </a:rPr>
              <a:t> Created a file with the faulty predictions and look at them to modify the prompt.</a:t>
            </a:r>
          </a:p>
        </p:txBody>
      </p:sp>
    </p:spTree>
    <p:extLst>
      <p:ext uri="{BB962C8B-B14F-4D97-AF65-F5344CB8AC3E}">
        <p14:creationId xmlns:p14="http://schemas.microsoft.com/office/powerpoint/2010/main" val="19638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66E9F-C8DF-62C7-CC30-4BB2A87C6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799;p56">
            <a:extLst>
              <a:ext uri="{FF2B5EF4-FFF2-40B4-BE49-F238E27FC236}">
                <a16:creationId xmlns:a16="http://schemas.microsoft.com/office/drawing/2014/main" id="{48B4C8D6-2A4E-F80A-88E0-F5428ED39F2A}"/>
              </a:ext>
            </a:extLst>
          </p:cNvPr>
          <p:cNvSpPr txBox="1">
            <a:spLocks/>
          </p:cNvSpPr>
          <p:nvPr/>
        </p:nvSpPr>
        <p:spPr>
          <a:xfrm>
            <a:off x="2347900" y="957689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GB" sz="5400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en-GB" sz="48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cxnSp>
        <p:nvCxnSpPr>
          <p:cNvPr id="5" name="Google Shape;802;p56">
            <a:extLst>
              <a:ext uri="{FF2B5EF4-FFF2-40B4-BE49-F238E27FC236}">
                <a16:creationId xmlns:a16="http://schemas.microsoft.com/office/drawing/2014/main" id="{BAD48A76-C82A-299E-3014-DAC3CDFDCED2}"/>
              </a:ext>
            </a:extLst>
          </p:cNvPr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803;p56">
            <a:extLst>
              <a:ext uri="{FF2B5EF4-FFF2-40B4-BE49-F238E27FC236}">
                <a16:creationId xmlns:a16="http://schemas.microsoft.com/office/drawing/2014/main" id="{059D1FB0-EFF0-0FD6-75B2-1D2D6B40C03D}"/>
              </a:ext>
            </a:extLst>
          </p:cNvPr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4;p56">
            <a:extLst>
              <a:ext uri="{FF2B5EF4-FFF2-40B4-BE49-F238E27FC236}">
                <a16:creationId xmlns:a16="http://schemas.microsoft.com/office/drawing/2014/main" id="{A8CA970E-EA0B-C0C1-A3AF-5C7FC669CE69}"/>
              </a:ext>
            </a:extLst>
          </p:cNvPr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0B830F74-58B1-2D98-B4A3-DBEE6316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28" y="458589"/>
            <a:ext cx="1082761" cy="1058700"/>
          </a:xfrm>
          <a:prstGeom prst="rect">
            <a:avLst/>
          </a:prstGeom>
        </p:spPr>
      </p:pic>
      <p:pic>
        <p:nvPicPr>
          <p:cNvPr id="11" name="Picture 10" descr="A circular logo with a building and text&#10;&#10;Description automatically generated">
            <a:extLst>
              <a:ext uri="{FF2B5EF4-FFF2-40B4-BE49-F238E27FC236}">
                <a16:creationId xmlns:a16="http://schemas.microsoft.com/office/drawing/2014/main" id="{06E52C1D-104A-5F43-EA9F-4535934D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2" y="545513"/>
            <a:ext cx="1058700" cy="1058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43889C-9CFE-EBE6-0EB5-54B8582B98D2}"/>
              </a:ext>
            </a:extLst>
          </p:cNvPr>
          <p:cNvSpPr txBox="1"/>
          <p:nvPr/>
        </p:nvSpPr>
        <p:spPr>
          <a:xfrm>
            <a:off x="1889800" y="1717825"/>
            <a:ext cx="536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2"/>
                </a:solidFill>
                <a:latin typeface="Calibri" panose="020F0502020204030204" pitchFamily="34" charset="0"/>
                <a:ea typeface="Quicksand"/>
                <a:cs typeface="Calibri" panose="020F0502020204030204" pitchFamily="34" charset="0"/>
                <a:sym typeface="Quicksand"/>
              </a:rPr>
              <a:t>Do you have any questions?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D0F2A-42F5-0379-BE9D-310BAEB4AF77}"/>
              </a:ext>
            </a:extLst>
          </p:cNvPr>
          <p:cNvSpPr txBox="1"/>
          <p:nvPr/>
        </p:nvSpPr>
        <p:spPr>
          <a:xfrm>
            <a:off x="2816527" y="4079656"/>
            <a:ext cx="35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ro-RO" sz="1800" err="1">
                <a:latin typeface="Calibri" panose="020F0502020204030204" pitchFamily="34" charset="0"/>
                <a:cs typeface="Calibri" panose="020F0502020204030204" pitchFamily="34" charset="0"/>
              </a:rPr>
              <a:t>andrada.cojocaru@stud.acs.upb.ro</a:t>
            </a:r>
            <a:endParaRPr lang="ro-RO" sz="1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3161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C5162AB0DB44687E53A8D2763773B" ma:contentTypeVersion="4" ma:contentTypeDescription="Create a new document." ma:contentTypeScope="" ma:versionID="438f3456053c3107156fe1dbe88b4cfb">
  <xsd:schema xmlns:xsd="http://www.w3.org/2001/XMLSchema" xmlns:xs="http://www.w3.org/2001/XMLSchema" xmlns:p="http://schemas.microsoft.com/office/2006/metadata/properties" xmlns:ns2="5555c717-aa83-45ad-b28a-fd7a0e2c8b38" targetNamespace="http://schemas.microsoft.com/office/2006/metadata/properties" ma:root="true" ma:fieldsID="e10e7e60b66b40cdf4fadd1845156e91" ns2:_="">
    <xsd:import namespace="5555c717-aa83-45ad-b28a-fd7a0e2c8b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c717-aa83-45ad-b28a-fd7a0e2c8b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F2C246-A3AA-4895-BBF0-27FED7B18717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A74E0ACD-10E7-4F0C-BBD3-F995C4CCB9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E2CEC-8397-4CD7-9434-9EB0ED8F9B81}">
  <ds:schemaRefs>
    <ds:schemaRef ds:uri="5555c717-aa83-45ad-b28a-fd7a0e2c8b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235</Words>
  <Application>Microsoft Office PowerPoint</Application>
  <PresentationFormat>Expunere pe ecran (16:9)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3" baseType="lpstr">
      <vt:lpstr>Arial</vt:lpstr>
      <vt:lpstr>Bebas Neue</vt:lpstr>
      <vt:lpstr>Calibri</vt:lpstr>
      <vt:lpstr>Consolas</vt:lpstr>
      <vt:lpstr>Mulish</vt:lpstr>
      <vt:lpstr>Quicksand</vt:lpstr>
      <vt:lpstr>Elegant Bachelor Thesis by Slidesgo</vt:lpstr>
      <vt:lpstr>Complexity Question Detection Intermediate presentation</vt:lpstr>
      <vt:lpstr>Table of contents</vt:lpstr>
      <vt:lpstr>Complexity Question Detection using Bloom’s Taxonomy</vt:lpstr>
      <vt:lpstr>Results </vt:lpstr>
      <vt:lpstr>Future development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different Topic Modeling algorithms</dc:title>
  <cp:lastModifiedBy>Andrada-Ioana COJOCARU (116011)</cp:lastModifiedBy>
  <cp:revision>8</cp:revision>
  <dcterms:modified xsi:type="dcterms:W3CDTF">2024-12-15T16:07:06Z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0x010100F04C5162AB0DB44687E53A8D2763773B</vt:lpwstr>
  </property>
</Properties>
</file>