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1" r:id="rId6"/>
    <p:sldId id="291" r:id="rId7"/>
    <p:sldId id="292" r:id="rId8"/>
    <p:sldId id="293" r:id="rId9"/>
    <p:sldId id="295" r:id="rId10"/>
    <p:sldId id="294" r:id="rId11"/>
    <p:sldId id="296" r:id="rId12"/>
    <p:sldId id="297" r:id="rId13"/>
    <p:sldId id="298" r:id="rId14"/>
    <p:sldId id="299" r:id="rId15"/>
    <p:sldId id="300" r:id="rId1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8"/>
    </p:embeddedFont>
    <p:embeddedFont>
      <p:font typeface="Catamaran" panose="020B0604020202020204" charset="0"/>
      <p:regular r:id="rId19"/>
      <p:bold r:id="rId20"/>
    </p:embeddedFont>
    <p:embeddedFont>
      <p:font typeface="Erica One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AAC4FD-4069-4A01-8872-6B770E981C7A}">
  <a:tblStyle styleId="{B9AAC4FD-4069-4A01-8872-6B770E981C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06" autoAdjust="0"/>
  </p:normalViewPr>
  <p:slideViewPr>
    <p:cSldViewPr snapToGrid="0">
      <p:cViewPr varScale="1">
        <p:scale>
          <a:sx n="93" d="100"/>
          <a:sy n="93" d="100"/>
        </p:scale>
        <p:origin x="11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1e4188fae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1e4188fae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665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1e4188fae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1e4188fae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650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1e4188fae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1e4188fae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212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1e4188fae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1e4188fae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925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1e4188fae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1e4188fae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835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1e4188fa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1e4188fa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1e4188fae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1e4188fae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1e4188fae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1e4188fae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1e4188fae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1e4188fae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1e4188fae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1e4188fae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915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1e4188fae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1e4188fae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231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1e4188fae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1e4188fae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187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1e4188fae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1e4188fae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3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7475" y="-38100"/>
            <a:ext cx="9229360" cy="3735453"/>
            <a:chOff x="0" y="-38100"/>
            <a:chExt cx="9144318" cy="3735453"/>
          </a:xfrm>
        </p:grpSpPr>
        <p:sp>
          <p:nvSpPr>
            <p:cNvPr id="10" name="Google Shape;10;p2"/>
            <p:cNvSpPr/>
            <p:nvPr/>
          </p:nvSpPr>
          <p:spPr>
            <a:xfrm rot="10800000" flipH="1">
              <a:off x="175" y="3213555"/>
              <a:ext cx="9144143" cy="483798"/>
            </a:xfrm>
            <a:custGeom>
              <a:avLst/>
              <a:gdLst/>
              <a:ahLst/>
              <a:cxnLst/>
              <a:rect l="l" t="t" r="r" b="b"/>
              <a:pathLst>
                <a:path w="285420" h="15101" extrusionOk="0">
                  <a:moveTo>
                    <a:pt x="15647" y="1"/>
                  </a:moveTo>
                  <a:cubicBezTo>
                    <a:pt x="13937" y="1"/>
                    <a:pt x="12240" y="654"/>
                    <a:pt x="10947" y="1931"/>
                  </a:cubicBezTo>
                  <a:cubicBezTo>
                    <a:pt x="10064" y="2841"/>
                    <a:pt x="9181" y="3778"/>
                    <a:pt x="8244" y="4661"/>
                  </a:cubicBezTo>
                  <a:cubicBezTo>
                    <a:pt x="7001" y="5882"/>
                    <a:pt x="5330" y="6555"/>
                    <a:pt x="3627" y="6555"/>
                  </a:cubicBezTo>
                  <a:cubicBezTo>
                    <a:pt x="3203" y="6555"/>
                    <a:pt x="2777" y="6513"/>
                    <a:pt x="2355" y="6428"/>
                  </a:cubicBezTo>
                  <a:cubicBezTo>
                    <a:pt x="1552" y="6294"/>
                    <a:pt x="803" y="5946"/>
                    <a:pt x="0" y="5919"/>
                  </a:cubicBezTo>
                  <a:lnTo>
                    <a:pt x="0" y="15100"/>
                  </a:lnTo>
                  <a:lnTo>
                    <a:pt x="284331" y="15100"/>
                  </a:lnTo>
                  <a:cubicBezTo>
                    <a:pt x="284427" y="15100"/>
                    <a:pt x="284514" y="15100"/>
                    <a:pt x="284592" y="15100"/>
                  </a:cubicBezTo>
                  <a:cubicBezTo>
                    <a:pt x="285420" y="15100"/>
                    <a:pt x="285375" y="15055"/>
                    <a:pt x="285375" y="14029"/>
                  </a:cubicBezTo>
                  <a:lnTo>
                    <a:pt x="285375" y="1851"/>
                  </a:lnTo>
                  <a:cubicBezTo>
                    <a:pt x="285375" y="753"/>
                    <a:pt x="285322" y="646"/>
                    <a:pt x="284278" y="325"/>
                  </a:cubicBezTo>
                  <a:cubicBezTo>
                    <a:pt x="284144" y="272"/>
                    <a:pt x="284010" y="245"/>
                    <a:pt x="283876" y="218"/>
                  </a:cubicBezTo>
                  <a:cubicBezTo>
                    <a:pt x="283277" y="90"/>
                    <a:pt x="282692" y="25"/>
                    <a:pt x="282125" y="25"/>
                  </a:cubicBezTo>
                  <a:cubicBezTo>
                    <a:pt x="280311" y="25"/>
                    <a:pt x="278672" y="691"/>
                    <a:pt x="277265" y="2118"/>
                  </a:cubicBezTo>
                  <a:cubicBezTo>
                    <a:pt x="276355" y="3028"/>
                    <a:pt x="275499" y="3992"/>
                    <a:pt x="274535" y="4822"/>
                  </a:cubicBezTo>
                  <a:cubicBezTo>
                    <a:pt x="273197" y="6019"/>
                    <a:pt x="271720" y="6602"/>
                    <a:pt x="270142" y="6602"/>
                  </a:cubicBezTo>
                  <a:cubicBezTo>
                    <a:pt x="269321" y="6602"/>
                    <a:pt x="268473" y="6445"/>
                    <a:pt x="267603" y="6133"/>
                  </a:cubicBezTo>
                  <a:cubicBezTo>
                    <a:pt x="266318" y="5625"/>
                    <a:pt x="265194" y="4795"/>
                    <a:pt x="264338" y="3724"/>
                  </a:cubicBezTo>
                  <a:cubicBezTo>
                    <a:pt x="263829" y="3109"/>
                    <a:pt x="263267" y="2520"/>
                    <a:pt x="262678" y="1985"/>
                  </a:cubicBezTo>
                  <a:cubicBezTo>
                    <a:pt x="262009" y="1315"/>
                    <a:pt x="261206" y="807"/>
                    <a:pt x="260323" y="486"/>
                  </a:cubicBezTo>
                  <a:cubicBezTo>
                    <a:pt x="259443" y="184"/>
                    <a:pt x="258597" y="32"/>
                    <a:pt x="257784" y="32"/>
                  </a:cubicBezTo>
                  <a:cubicBezTo>
                    <a:pt x="256074" y="32"/>
                    <a:pt x="254511" y="704"/>
                    <a:pt x="253096" y="2065"/>
                  </a:cubicBezTo>
                  <a:cubicBezTo>
                    <a:pt x="252159" y="2948"/>
                    <a:pt x="251276" y="3885"/>
                    <a:pt x="250366" y="4795"/>
                  </a:cubicBezTo>
                  <a:cubicBezTo>
                    <a:pt x="249188" y="5919"/>
                    <a:pt x="247582" y="6561"/>
                    <a:pt x="245949" y="6588"/>
                  </a:cubicBezTo>
                  <a:cubicBezTo>
                    <a:pt x="245870" y="6591"/>
                    <a:pt x="245792" y="6592"/>
                    <a:pt x="245714" y="6592"/>
                  </a:cubicBezTo>
                  <a:cubicBezTo>
                    <a:pt x="243474" y="6592"/>
                    <a:pt x="241749" y="5489"/>
                    <a:pt x="240275" y="3885"/>
                  </a:cubicBezTo>
                  <a:cubicBezTo>
                    <a:pt x="239686" y="3243"/>
                    <a:pt x="239097" y="2573"/>
                    <a:pt x="238455" y="1985"/>
                  </a:cubicBezTo>
                  <a:cubicBezTo>
                    <a:pt x="237134" y="676"/>
                    <a:pt x="235414" y="27"/>
                    <a:pt x="233696" y="27"/>
                  </a:cubicBezTo>
                  <a:cubicBezTo>
                    <a:pt x="231934" y="27"/>
                    <a:pt x="230174" y="710"/>
                    <a:pt x="228846" y="2065"/>
                  </a:cubicBezTo>
                  <a:cubicBezTo>
                    <a:pt x="227936" y="2948"/>
                    <a:pt x="227080" y="3858"/>
                    <a:pt x="226170" y="4741"/>
                  </a:cubicBezTo>
                  <a:cubicBezTo>
                    <a:pt x="224888" y="5983"/>
                    <a:pt x="223232" y="6605"/>
                    <a:pt x="221576" y="6605"/>
                  </a:cubicBezTo>
                  <a:cubicBezTo>
                    <a:pt x="219946" y="6605"/>
                    <a:pt x="218317" y="6003"/>
                    <a:pt x="217043" y="4795"/>
                  </a:cubicBezTo>
                  <a:cubicBezTo>
                    <a:pt x="216052" y="3858"/>
                    <a:pt x="215115" y="2868"/>
                    <a:pt x="214152" y="1931"/>
                  </a:cubicBezTo>
                  <a:cubicBezTo>
                    <a:pt x="212834" y="666"/>
                    <a:pt x="211139" y="37"/>
                    <a:pt x="209448" y="37"/>
                  </a:cubicBezTo>
                  <a:cubicBezTo>
                    <a:pt x="207739" y="37"/>
                    <a:pt x="206035" y="680"/>
                    <a:pt x="204730" y="1958"/>
                  </a:cubicBezTo>
                  <a:cubicBezTo>
                    <a:pt x="203794" y="2841"/>
                    <a:pt x="202910" y="3778"/>
                    <a:pt x="202000" y="4688"/>
                  </a:cubicBezTo>
                  <a:cubicBezTo>
                    <a:pt x="200702" y="5959"/>
                    <a:pt x="199016" y="6595"/>
                    <a:pt x="197333" y="6595"/>
                  </a:cubicBezTo>
                  <a:cubicBezTo>
                    <a:pt x="195650" y="6595"/>
                    <a:pt x="193971" y="5959"/>
                    <a:pt x="192686" y="4688"/>
                  </a:cubicBezTo>
                  <a:cubicBezTo>
                    <a:pt x="191749" y="3751"/>
                    <a:pt x="190866" y="2788"/>
                    <a:pt x="189902" y="1904"/>
                  </a:cubicBezTo>
                  <a:cubicBezTo>
                    <a:pt x="188522" y="656"/>
                    <a:pt x="186981" y="23"/>
                    <a:pt x="185299" y="23"/>
                  </a:cubicBezTo>
                  <a:cubicBezTo>
                    <a:pt x="184600" y="23"/>
                    <a:pt x="183877" y="132"/>
                    <a:pt x="183131" y="352"/>
                  </a:cubicBezTo>
                  <a:cubicBezTo>
                    <a:pt x="182113" y="700"/>
                    <a:pt x="181177" y="1262"/>
                    <a:pt x="180400" y="2011"/>
                  </a:cubicBezTo>
                  <a:cubicBezTo>
                    <a:pt x="179357" y="2975"/>
                    <a:pt x="178500" y="4153"/>
                    <a:pt x="177349" y="5089"/>
                  </a:cubicBezTo>
                  <a:cubicBezTo>
                    <a:pt x="176125" y="6099"/>
                    <a:pt x="174633" y="6597"/>
                    <a:pt x="173142" y="6597"/>
                  </a:cubicBezTo>
                  <a:cubicBezTo>
                    <a:pt x="171472" y="6597"/>
                    <a:pt x="169804" y="5972"/>
                    <a:pt x="168516" y="4741"/>
                  </a:cubicBezTo>
                  <a:cubicBezTo>
                    <a:pt x="167660" y="3912"/>
                    <a:pt x="166830" y="3082"/>
                    <a:pt x="166027" y="2225"/>
                  </a:cubicBezTo>
                  <a:cubicBezTo>
                    <a:pt x="165572" y="1770"/>
                    <a:pt x="165064" y="1369"/>
                    <a:pt x="164528" y="1048"/>
                  </a:cubicBezTo>
                  <a:cubicBezTo>
                    <a:pt x="163351" y="352"/>
                    <a:pt x="162166" y="4"/>
                    <a:pt x="160985" y="4"/>
                  </a:cubicBezTo>
                  <a:cubicBezTo>
                    <a:pt x="159804" y="4"/>
                    <a:pt x="158627" y="352"/>
                    <a:pt x="157462" y="1048"/>
                  </a:cubicBezTo>
                  <a:cubicBezTo>
                    <a:pt x="156472" y="1663"/>
                    <a:pt x="155615" y="2440"/>
                    <a:pt x="154893" y="3350"/>
                  </a:cubicBezTo>
                  <a:cubicBezTo>
                    <a:pt x="154304" y="4046"/>
                    <a:pt x="153662" y="4661"/>
                    <a:pt x="152939" y="5223"/>
                  </a:cubicBezTo>
                  <a:cubicBezTo>
                    <a:pt x="151895" y="6026"/>
                    <a:pt x="150637" y="6508"/>
                    <a:pt x="149326" y="6561"/>
                  </a:cubicBezTo>
                  <a:cubicBezTo>
                    <a:pt x="149172" y="6572"/>
                    <a:pt x="149018" y="6577"/>
                    <a:pt x="148865" y="6577"/>
                  </a:cubicBezTo>
                  <a:cubicBezTo>
                    <a:pt x="147076" y="6577"/>
                    <a:pt x="145364" y="5861"/>
                    <a:pt x="144106" y="4554"/>
                  </a:cubicBezTo>
                  <a:cubicBezTo>
                    <a:pt x="143196" y="3671"/>
                    <a:pt x="142340" y="2761"/>
                    <a:pt x="141430" y="1878"/>
                  </a:cubicBezTo>
                  <a:cubicBezTo>
                    <a:pt x="140134" y="657"/>
                    <a:pt x="138466" y="31"/>
                    <a:pt x="136787" y="31"/>
                  </a:cubicBezTo>
                  <a:cubicBezTo>
                    <a:pt x="135483" y="31"/>
                    <a:pt x="134172" y="409"/>
                    <a:pt x="133025" y="1182"/>
                  </a:cubicBezTo>
                  <a:cubicBezTo>
                    <a:pt x="132142" y="1824"/>
                    <a:pt x="131339" y="2573"/>
                    <a:pt x="130643" y="3430"/>
                  </a:cubicBezTo>
                  <a:cubicBezTo>
                    <a:pt x="129706" y="4527"/>
                    <a:pt x="128662" y="5544"/>
                    <a:pt x="127271" y="6080"/>
                  </a:cubicBezTo>
                  <a:cubicBezTo>
                    <a:pt x="126342" y="6435"/>
                    <a:pt x="125439" y="6613"/>
                    <a:pt x="124566" y="6613"/>
                  </a:cubicBezTo>
                  <a:cubicBezTo>
                    <a:pt x="122873" y="6613"/>
                    <a:pt x="121296" y="5941"/>
                    <a:pt x="119883" y="4581"/>
                  </a:cubicBezTo>
                  <a:cubicBezTo>
                    <a:pt x="118973" y="3698"/>
                    <a:pt x="118117" y="2761"/>
                    <a:pt x="117207" y="1904"/>
                  </a:cubicBezTo>
                  <a:cubicBezTo>
                    <a:pt x="115841" y="635"/>
                    <a:pt x="114310" y="15"/>
                    <a:pt x="112632" y="15"/>
                  </a:cubicBezTo>
                  <a:cubicBezTo>
                    <a:pt x="111975" y="15"/>
                    <a:pt x="111296" y="110"/>
                    <a:pt x="110596" y="298"/>
                  </a:cubicBezTo>
                  <a:cubicBezTo>
                    <a:pt x="108963" y="753"/>
                    <a:pt x="107758" y="1878"/>
                    <a:pt x="106688" y="3109"/>
                  </a:cubicBezTo>
                  <a:cubicBezTo>
                    <a:pt x="106206" y="3644"/>
                    <a:pt x="105698" y="4179"/>
                    <a:pt x="105189" y="4661"/>
                  </a:cubicBezTo>
                  <a:cubicBezTo>
                    <a:pt x="103868" y="5943"/>
                    <a:pt x="102162" y="6579"/>
                    <a:pt x="100461" y="6579"/>
                  </a:cubicBezTo>
                  <a:cubicBezTo>
                    <a:pt x="98716" y="6579"/>
                    <a:pt x="96975" y="5909"/>
                    <a:pt x="95660" y="4581"/>
                  </a:cubicBezTo>
                  <a:cubicBezTo>
                    <a:pt x="94724" y="3671"/>
                    <a:pt x="93840" y="2734"/>
                    <a:pt x="92930" y="1851"/>
                  </a:cubicBezTo>
                  <a:cubicBezTo>
                    <a:pt x="91753" y="700"/>
                    <a:pt x="90173" y="57"/>
                    <a:pt x="88514" y="31"/>
                  </a:cubicBezTo>
                  <a:cubicBezTo>
                    <a:pt x="88408" y="26"/>
                    <a:pt x="88303" y="24"/>
                    <a:pt x="88200" y="24"/>
                  </a:cubicBezTo>
                  <a:cubicBezTo>
                    <a:pt x="85996" y="24"/>
                    <a:pt x="84270" y="1097"/>
                    <a:pt x="82813" y="2707"/>
                  </a:cubicBezTo>
                  <a:cubicBezTo>
                    <a:pt x="82251" y="3323"/>
                    <a:pt x="81662" y="3965"/>
                    <a:pt x="81046" y="4554"/>
                  </a:cubicBezTo>
                  <a:cubicBezTo>
                    <a:pt x="79721" y="5906"/>
                    <a:pt x="77975" y="6582"/>
                    <a:pt x="76229" y="6582"/>
                  </a:cubicBezTo>
                  <a:cubicBezTo>
                    <a:pt x="74482" y="6582"/>
                    <a:pt x="72736" y="5906"/>
                    <a:pt x="71411" y="4554"/>
                  </a:cubicBezTo>
                  <a:cubicBezTo>
                    <a:pt x="70501" y="3671"/>
                    <a:pt x="69617" y="2734"/>
                    <a:pt x="68681" y="1824"/>
                  </a:cubicBezTo>
                  <a:cubicBezTo>
                    <a:pt x="67503" y="673"/>
                    <a:pt x="65924" y="31"/>
                    <a:pt x="64264" y="31"/>
                  </a:cubicBezTo>
                  <a:cubicBezTo>
                    <a:pt x="64182" y="28"/>
                    <a:pt x="64101" y="26"/>
                    <a:pt x="64020" y="26"/>
                  </a:cubicBezTo>
                  <a:cubicBezTo>
                    <a:pt x="61860" y="26"/>
                    <a:pt x="60142" y="1052"/>
                    <a:pt x="58697" y="2600"/>
                  </a:cubicBezTo>
                  <a:cubicBezTo>
                    <a:pt x="58001" y="3350"/>
                    <a:pt x="57359" y="4099"/>
                    <a:pt x="56583" y="4768"/>
                  </a:cubicBezTo>
                  <a:cubicBezTo>
                    <a:pt x="55343" y="5951"/>
                    <a:pt x="53708" y="6576"/>
                    <a:pt x="52038" y="6576"/>
                  </a:cubicBezTo>
                  <a:cubicBezTo>
                    <a:pt x="51365" y="6576"/>
                    <a:pt x="50686" y="6475"/>
                    <a:pt x="50025" y="6267"/>
                  </a:cubicBezTo>
                  <a:cubicBezTo>
                    <a:pt x="48847" y="5946"/>
                    <a:pt x="47937" y="5250"/>
                    <a:pt x="47054" y="4447"/>
                  </a:cubicBezTo>
                  <a:cubicBezTo>
                    <a:pt x="46064" y="3564"/>
                    <a:pt x="45314" y="2520"/>
                    <a:pt x="44297" y="1637"/>
                  </a:cubicBezTo>
                  <a:cubicBezTo>
                    <a:pt x="43030" y="559"/>
                    <a:pt x="41469" y="22"/>
                    <a:pt x="39912" y="22"/>
                  </a:cubicBezTo>
                  <a:cubicBezTo>
                    <a:pt x="38180" y="22"/>
                    <a:pt x="36454" y="687"/>
                    <a:pt x="35143" y="2011"/>
                  </a:cubicBezTo>
                  <a:cubicBezTo>
                    <a:pt x="34233" y="2921"/>
                    <a:pt x="33350" y="3858"/>
                    <a:pt x="32413" y="4741"/>
                  </a:cubicBezTo>
                  <a:cubicBezTo>
                    <a:pt x="31126" y="5954"/>
                    <a:pt x="29461" y="6572"/>
                    <a:pt x="27785" y="6572"/>
                  </a:cubicBezTo>
                  <a:cubicBezTo>
                    <a:pt x="26465" y="6572"/>
                    <a:pt x="25138" y="6189"/>
                    <a:pt x="23982" y="5411"/>
                  </a:cubicBezTo>
                  <a:cubicBezTo>
                    <a:pt x="23099" y="4768"/>
                    <a:pt x="22296" y="3992"/>
                    <a:pt x="21600" y="3162"/>
                  </a:cubicBezTo>
                  <a:cubicBezTo>
                    <a:pt x="20984" y="2413"/>
                    <a:pt x="20262" y="1770"/>
                    <a:pt x="19485" y="1208"/>
                  </a:cubicBezTo>
                  <a:cubicBezTo>
                    <a:pt x="18324" y="399"/>
                    <a:pt x="16982" y="1"/>
                    <a:pt x="15647" y="1"/>
                  </a:cubicBezTo>
                  <a:close/>
                </a:path>
              </a:pathLst>
            </a:custGeom>
            <a:solidFill>
              <a:srgbClr val="94A0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-38100"/>
              <a:ext cx="9144000" cy="3415200"/>
            </a:xfrm>
            <a:prstGeom prst="rect">
              <a:avLst/>
            </a:prstGeom>
            <a:solidFill>
              <a:srgbClr val="94A0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41747" y="947225"/>
            <a:ext cx="7076400" cy="19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3439996"/>
            <a:ext cx="9144000" cy="1703494"/>
            <a:chOff x="-5048250" y="5805671"/>
            <a:chExt cx="9144000" cy="1703494"/>
          </a:xfrm>
        </p:grpSpPr>
        <p:grpSp>
          <p:nvGrpSpPr>
            <p:cNvPr id="14" name="Google Shape;14;p2"/>
            <p:cNvGrpSpPr/>
            <p:nvPr/>
          </p:nvGrpSpPr>
          <p:grpSpPr>
            <a:xfrm flipH="1">
              <a:off x="-5048250" y="6760378"/>
              <a:ext cx="9144000" cy="746475"/>
              <a:chOff x="0" y="148125"/>
              <a:chExt cx="9144000" cy="746475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0" y="14812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0" y="33474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0" y="52136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0" y="70798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0" y="8946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" name="Google Shape;20;p2"/>
            <p:cNvGrpSpPr/>
            <p:nvPr/>
          </p:nvGrpSpPr>
          <p:grpSpPr>
            <a:xfrm flipH="1">
              <a:off x="-4922000" y="5805671"/>
              <a:ext cx="8891025" cy="1703494"/>
              <a:chOff x="69413" y="1182463"/>
              <a:chExt cx="8891025" cy="885300"/>
            </a:xfrm>
          </p:grpSpPr>
          <p:cxnSp>
            <p:nvCxnSpPr>
              <p:cNvPr id="21" name="Google Shape;21;p2"/>
              <p:cNvCxnSpPr/>
              <p:nvPr/>
            </p:nvCxnSpPr>
            <p:spPr>
              <a:xfrm rot="5400000">
                <a:off x="367681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rot="5400000">
                <a:off x="182452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 rot="5400000">
                <a:off x="-2778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 rot="5400000">
                <a:off x="-188008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 rot="5400000">
                <a:off x="-373237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 rot="5400000">
                <a:off x="552911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 rot="5400000">
                <a:off x="1479059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 rot="5400000">
                <a:off x="1293830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 rot="5400000">
                <a:off x="1108600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 rot="5400000">
                <a:off x="923370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 rot="5400000">
                <a:off x="738141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 rot="5400000">
                <a:off x="1664289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 rot="5400000">
                <a:off x="2590438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 rot="5400000">
                <a:off x="2405208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 rot="5400000">
                <a:off x="2219978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 rot="5400000">
                <a:off x="2034748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 rot="5400000">
                <a:off x="1849519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 rot="5400000">
                <a:off x="2775667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 rot="5400000">
                <a:off x="3701816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 rot="5400000">
                <a:off x="3516586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 rot="5400000">
                <a:off x="3331356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 rot="5400000">
                <a:off x="3146127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 rot="5400000">
                <a:off x="2960897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 rot="5400000">
                <a:off x="3887045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 rot="5400000">
                <a:off x="4813194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 rot="5400000">
                <a:off x="4627964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 rot="5400000">
                <a:off x="4442734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 rot="5400000">
                <a:off x="4257505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 rot="5400000">
                <a:off x="4072275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 rot="5400000">
                <a:off x="4998423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 rot="5400000">
                <a:off x="5924572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 rot="5400000">
                <a:off x="5739342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 rot="5400000">
                <a:off x="5554113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 rot="5400000">
                <a:off x="5368883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 rot="5400000">
                <a:off x="5183653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 rot="5400000">
                <a:off x="6109802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 rot="5400000">
                <a:off x="7035950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 rot="5400000">
                <a:off x="6850720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 rot="5400000">
                <a:off x="6665491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 rot="5400000">
                <a:off x="6480261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 rot="5400000">
                <a:off x="6295031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 rot="5400000">
                <a:off x="7221180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 rot="5400000">
                <a:off x="8147328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 rot="5400000">
                <a:off x="7962098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 rot="5400000">
                <a:off x="7776869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/>
              <p:nvPr/>
            </p:nvCxnSpPr>
            <p:spPr>
              <a:xfrm rot="5400000">
                <a:off x="7591639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/>
              <p:nvPr/>
            </p:nvCxnSpPr>
            <p:spPr>
              <a:xfrm rot="5400000">
                <a:off x="7406409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/>
              <p:nvPr/>
            </p:nvCxnSpPr>
            <p:spPr>
              <a:xfrm rot="5400000">
                <a:off x="8332558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/>
              <p:nvPr/>
            </p:nvCxnSpPr>
            <p:spPr>
              <a:xfrm rot="5400000">
                <a:off x="8517788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0" name="Google Shape;70;p2"/>
            <p:cNvGrpSpPr/>
            <p:nvPr/>
          </p:nvGrpSpPr>
          <p:grpSpPr>
            <a:xfrm flipH="1">
              <a:off x="-5048250" y="5823526"/>
              <a:ext cx="9144000" cy="746475"/>
              <a:chOff x="0" y="148125"/>
              <a:chExt cx="9144000" cy="746475"/>
            </a:xfrm>
          </p:grpSpPr>
          <p:cxnSp>
            <p:nvCxnSpPr>
              <p:cNvPr id="71" name="Google Shape;71;p2"/>
              <p:cNvCxnSpPr/>
              <p:nvPr/>
            </p:nvCxnSpPr>
            <p:spPr>
              <a:xfrm>
                <a:off x="0" y="14812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2"/>
              <p:cNvCxnSpPr/>
              <p:nvPr/>
            </p:nvCxnSpPr>
            <p:spPr>
              <a:xfrm>
                <a:off x="0" y="33474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2"/>
              <p:cNvCxnSpPr/>
              <p:nvPr/>
            </p:nvCxnSpPr>
            <p:spPr>
              <a:xfrm>
                <a:off x="0" y="52136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/>
              <p:nvPr/>
            </p:nvCxnSpPr>
            <p:spPr>
              <a:xfrm>
                <a:off x="0" y="70798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/>
              <p:nvPr/>
            </p:nvCxnSpPr>
            <p:spPr>
              <a:xfrm>
                <a:off x="0" y="8946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6" name="Google Shape;76;p2"/>
          <p:cNvSpPr txBox="1">
            <a:spLocks noGrp="1"/>
          </p:cNvSpPr>
          <p:nvPr>
            <p:ph type="subTitle" idx="1"/>
          </p:nvPr>
        </p:nvSpPr>
        <p:spPr>
          <a:xfrm>
            <a:off x="1049200" y="4017725"/>
            <a:ext cx="4447500" cy="56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6" name="Google Shape;166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0" name="Google Shape;80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4"/>
          <p:cNvGrpSpPr/>
          <p:nvPr/>
        </p:nvGrpSpPr>
        <p:grpSpPr>
          <a:xfrm rot="10800000" flipH="1">
            <a:off x="0" y="-185010"/>
            <a:ext cx="9144000" cy="549152"/>
            <a:chOff x="0" y="4603070"/>
            <a:chExt cx="9144000" cy="549152"/>
          </a:xfrm>
        </p:grpSpPr>
        <p:grpSp>
          <p:nvGrpSpPr>
            <p:cNvPr id="83" name="Google Shape;83;p4"/>
            <p:cNvGrpSpPr/>
            <p:nvPr/>
          </p:nvGrpSpPr>
          <p:grpSpPr>
            <a:xfrm rot="10800000">
              <a:off x="0" y="4603872"/>
              <a:ext cx="9144000" cy="373238"/>
              <a:chOff x="0" y="521363"/>
              <a:chExt cx="9144000" cy="373238"/>
            </a:xfrm>
          </p:grpSpPr>
          <p:cxnSp>
            <p:nvCxnSpPr>
              <p:cNvPr id="84" name="Google Shape;84;p4"/>
              <p:cNvCxnSpPr/>
              <p:nvPr/>
            </p:nvCxnSpPr>
            <p:spPr>
              <a:xfrm>
                <a:off x="0" y="52136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4"/>
              <p:cNvCxnSpPr/>
              <p:nvPr/>
            </p:nvCxnSpPr>
            <p:spPr>
              <a:xfrm>
                <a:off x="0" y="70798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4"/>
              <p:cNvCxnSpPr/>
              <p:nvPr/>
            </p:nvCxnSpPr>
            <p:spPr>
              <a:xfrm>
                <a:off x="0" y="8946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7" name="Google Shape;87;p4"/>
            <p:cNvGrpSpPr/>
            <p:nvPr/>
          </p:nvGrpSpPr>
          <p:grpSpPr>
            <a:xfrm rot="10800000">
              <a:off x="125625" y="4603070"/>
              <a:ext cx="8891025" cy="549152"/>
              <a:chOff x="69413" y="1182463"/>
              <a:chExt cx="8891025" cy="885300"/>
            </a:xfrm>
          </p:grpSpPr>
          <p:cxnSp>
            <p:nvCxnSpPr>
              <p:cNvPr id="88" name="Google Shape;88;p4"/>
              <p:cNvCxnSpPr/>
              <p:nvPr/>
            </p:nvCxnSpPr>
            <p:spPr>
              <a:xfrm rot="5400000">
                <a:off x="367681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4"/>
              <p:cNvCxnSpPr/>
              <p:nvPr/>
            </p:nvCxnSpPr>
            <p:spPr>
              <a:xfrm rot="5400000">
                <a:off x="182452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4"/>
              <p:cNvCxnSpPr/>
              <p:nvPr/>
            </p:nvCxnSpPr>
            <p:spPr>
              <a:xfrm rot="5400000">
                <a:off x="-2778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" name="Google Shape;91;p4"/>
              <p:cNvCxnSpPr/>
              <p:nvPr/>
            </p:nvCxnSpPr>
            <p:spPr>
              <a:xfrm rot="5400000">
                <a:off x="-188008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4"/>
              <p:cNvCxnSpPr/>
              <p:nvPr/>
            </p:nvCxnSpPr>
            <p:spPr>
              <a:xfrm rot="5400000">
                <a:off x="-373237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" name="Google Shape;93;p4"/>
              <p:cNvCxnSpPr/>
              <p:nvPr/>
            </p:nvCxnSpPr>
            <p:spPr>
              <a:xfrm rot="5400000">
                <a:off x="552911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" name="Google Shape;94;p4"/>
              <p:cNvCxnSpPr/>
              <p:nvPr/>
            </p:nvCxnSpPr>
            <p:spPr>
              <a:xfrm rot="5400000">
                <a:off x="1479059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4"/>
              <p:cNvCxnSpPr/>
              <p:nvPr/>
            </p:nvCxnSpPr>
            <p:spPr>
              <a:xfrm rot="5400000">
                <a:off x="1293830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4"/>
              <p:cNvCxnSpPr/>
              <p:nvPr/>
            </p:nvCxnSpPr>
            <p:spPr>
              <a:xfrm rot="5400000">
                <a:off x="1108600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4"/>
              <p:cNvCxnSpPr/>
              <p:nvPr/>
            </p:nvCxnSpPr>
            <p:spPr>
              <a:xfrm rot="5400000">
                <a:off x="923370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4"/>
              <p:cNvCxnSpPr/>
              <p:nvPr/>
            </p:nvCxnSpPr>
            <p:spPr>
              <a:xfrm rot="5400000">
                <a:off x="738141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4"/>
              <p:cNvCxnSpPr/>
              <p:nvPr/>
            </p:nvCxnSpPr>
            <p:spPr>
              <a:xfrm rot="5400000">
                <a:off x="1664289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4"/>
              <p:cNvCxnSpPr/>
              <p:nvPr/>
            </p:nvCxnSpPr>
            <p:spPr>
              <a:xfrm rot="5400000">
                <a:off x="2590438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4"/>
              <p:cNvCxnSpPr/>
              <p:nvPr/>
            </p:nvCxnSpPr>
            <p:spPr>
              <a:xfrm rot="5400000">
                <a:off x="2405208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4"/>
              <p:cNvCxnSpPr/>
              <p:nvPr/>
            </p:nvCxnSpPr>
            <p:spPr>
              <a:xfrm rot="5400000">
                <a:off x="2219978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4"/>
              <p:cNvCxnSpPr/>
              <p:nvPr/>
            </p:nvCxnSpPr>
            <p:spPr>
              <a:xfrm rot="5400000">
                <a:off x="2034748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4"/>
              <p:cNvCxnSpPr/>
              <p:nvPr/>
            </p:nvCxnSpPr>
            <p:spPr>
              <a:xfrm rot="5400000">
                <a:off x="1849519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4"/>
              <p:cNvCxnSpPr/>
              <p:nvPr/>
            </p:nvCxnSpPr>
            <p:spPr>
              <a:xfrm rot="5400000">
                <a:off x="2775667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4"/>
              <p:cNvCxnSpPr/>
              <p:nvPr/>
            </p:nvCxnSpPr>
            <p:spPr>
              <a:xfrm rot="5400000">
                <a:off x="3701816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4"/>
              <p:cNvCxnSpPr/>
              <p:nvPr/>
            </p:nvCxnSpPr>
            <p:spPr>
              <a:xfrm rot="5400000">
                <a:off x="3516586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4"/>
              <p:cNvCxnSpPr/>
              <p:nvPr/>
            </p:nvCxnSpPr>
            <p:spPr>
              <a:xfrm rot="5400000">
                <a:off x="3331356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4"/>
              <p:cNvCxnSpPr/>
              <p:nvPr/>
            </p:nvCxnSpPr>
            <p:spPr>
              <a:xfrm rot="5400000">
                <a:off x="3146127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4"/>
              <p:cNvCxnSpPr/>
              <p:nvPr/>
            </p:nvCxnSpPr>
            <p:spPr>
              <a:xfrm rot="5400000">
                <a:off x="2960897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4"/>
              <p:cNvCxnSpPr/>
              <p:nvPr/>
            </p:nvCxnSpPr>
            <p:spPr>
              <a:xfrm rot="5400000">
                <a:off x="3887045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4"/>
              <p:cNvCxnSpPr/>
              <p:nvPr/>
            </p:nvCxnSpPr>
            <p:spPr>
              <a:xfrm rot="5400000">
                <a:off x="4813194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4"/>
              <p:cNvCxnSpPr/>
              <p:nvPr/>
            </p:nvCxnSpPr>
            <p:spPr>
              <a:xfrm rot="5400000">
                <a:off x="4627964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4"/>
              <p:cNvCxnSpPr/>
              <p:nvPr/>
            </p:nvCxnSpPr>
            <p:spPr>
              <a:xfrm rot="5400000">
                <a:off x="4442734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4"/>
              <p:cNvCxnSpPr/>
              <p:nvPr/>
            </p:nvCxnSpPr>
            <p:spPr>
              <a:xfrm rot="5400000">
                <a:off x="4257505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4"/>
              <p:cNvCxnSpPr/>
              <p:nvPr/>
            </p:nvCxnSpPr>
            <p:spPr>
              <a:xfrm rot="5400000">
                <a:off x="4072275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4"/>
              <p:cNvCxnSpPr/>
              <p:nvPr/>
            </p:nvCxnSpPr>
            <p:spPr>
              <a:xfrm rot="5400000">
                <a:off x="4998423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4"/>
              <p:cNvCxnSpPr/>
              <p:nvPr/>
            </p:nvCxnSpPr>
            <p:spPr>
              <a:xfrm rot="5400000">
                <a:off x="5924572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4"/>
              <p:cNvCxnSpPr/>
              <p:nvPr/>
            </p:nvCxnSpPr>
            <p:spPr>
              <a:xfrm rot="5400000">
                <a:off x="5739342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4"/>
              <p:cNvCxnSpPr/>
              <p:nvPr/>
            </p:nvCxnSpPr>
            <p:spPr>
              <a:xfrm rot="5400000">
                <a:off x="5554113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4"/>
              <p:cNvCxnSpPr/>
              <p:nvPr/>
            </p:nvCxnSpPr>
            <p:spPr>
              <a:xfrm rot="5400000">
                <a:off x="5368883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4"/>
              <p:cNvCxnSpPr/>
              <p:nvPr/>
            </p:nvCxnSpPr>
            <p:spPr>
              <a:xfrm rot="5400000">
                <a:off x="5183653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4"/>
              <p:cNvCxnSpPr/>
              <p:nvPr/>
            </p:nvCxnSpPr>
            <p:spPr>
              <a:xfrm rot="5400000">
                <a:off x="6109802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4"/>
              <p:cNvCxnSpPr/>
              <p:nvPr/>
            </p:nvCxnSpPr>
            <p:spPr>
              <a:xfrm rot="5400000">
                <a:off x="7035950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4"/>
              <p:cNvCxnSpPr/>
              <p:nvPr/>
            </p:nvCxnSpPr>
            <p:spPr>
              <a:xfrm rot="5400000">
                <a:off x="6850720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4"/>
              <p:cNvCxnSpPr/>
              <p:nvPr/>
            </p:nvCxnSpPr>
            <p:spPr>
              <a:xfrm rot="5400000">
                <a:off x="6665491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4"/>
              <p:cNvCxnSpPr/>
              <p:nvPr/>
            </p:nvCxnSpPr>
            <p:spPr>
              <a:xfrm rot="5400000">
                <a:off x="6480261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4"/>
              <p:cNvCxnSpPr/>
              <p:nvPr/>
            </p:nvCxnSpPr>
            <p:spPr>
              <a:xfrm rot="5400000">
                <a:off x="6295031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4"/>
              <p:cNvCxnSpPr/>
              <p:nvPr/>
            </p:nvCxnSpPr>
            <p:spPr>
              <a:xfrm rot="5400000">
                <a:off x="7221180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4"/>
              <p:cNvCxnSpPr/>
              <p:nvPr/>
            </p:nvCxnSpPr>
            <p:spPr>
              <a:xfrm rot="5400000">
                <a:off x="8147328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4"/>
              <p:cNvCxnSpPr/>
              <p:nvPr/>
            </p:nvCxnSpPr>
            <p:spPr>
              <a:xfrm rot="5400000">
                <a:off x="7962098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4"/>
              <p:cNvCxnSpPr/>
              <p:nvPr/>
            </p:nvCxnSpPr>
            <p:spPr>
              <a:xfrm rot="5400000">
                <a:off x="7776869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4"/>
              <p:cNvCxnSpPr/>
              <p:nvPr/>
            </p:nvCxnSpPr>
            <p:spPr>
              <a:xfrm rot="5400000">
                <a:off x="7591639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4"/>
              <p:cNvCxnSpPr/>
              <p:nvPr/>
            </p:nvCxnSpPr>
            <p:spPr>
              <a:xfrm rot="5400000">
                <a:off x="7406409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4"/>
              <p:cNvCxnSpPr/>
              <p:nvPr/>
            </p:nvCxnSpPr>
            <p:spPr>
              <a:xfrm rot="5400000">
                <a:off x="8332558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4"/>
              <p:cNvCxnSpPr/>
              <p:nvPr/>
            </p:nvCxnSpPr>
            <p:spPr>
              <a:xfrm rot="5400000">
                <a:off x="8517788" y="1625113"/>
                <a:ext cx="885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1A1B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7" name="Google Shape;137;p4"/>
          <p:cNvGrpSpPr/>
          <p:nvPr/>
        </p:nvGrpSpPr>
        <p:grpSpPr>
          <a:xfrm>
            <a:off x="-708837" y="3974663"/>
            <a:ext cx="1428832" cy="207801"/>
            <a:chOff x="-1732087" y="911738"/>
            <a:chExt cx="1428832" cy="207801"/>
          </a:xfrm>
        </p:grpSpPr>
        <p:sp>
          <p:nvSpPr>
            <p:cNvPr id="138" name="Google Shape;138;p4"/>
            <p:cNvSpPr/>
            <p:nvPr/>
          </p:nvSpPr>
          <p:spPr>
            <a:xfrm>
              <a:off x="-1732087" y="911738"/>
              <a:ext cx="1428832" cy="69826"/>
            </a:xfrm>
            <a:custGeom>
              <a:avLst/>
              <a:gdLst/>
              <a:ahLst/>
              <a:cxnLst/>
              <a:rect l="l" t="t" r="r" b="b"/>
              <a:pathLst>
                <a:path w="34316" h="1677" fill="none" extrusionOk="0">
                  <a:moveTo>
                    <a:pt x="0" y="1"/>
                  </a:moveTo>
                  <a:cubicBezTo>
                    <a:pt x="1070" y="6"/>
                    <a:pt x="1065" y="1610"/>
                    <a:pt x="2139" y="1610"/>
                  </a:cubicBezTo>
                  <a:cubicBezTo>
                    <a:pt x="3214" y="1610"/>
                    <a:pt x="3214" y="11"/>
                    <a:pt x="4288" y="11"/>
                  </a:cubicBezTo>
                  <a:cubicBezTo>
                    <a:pt x="5362" y="11"/>
                    <a:pt x="5357" y="1615"/>
                    <a:pt x="6427" y="1620"/>
                  </a:cubicBezTo>
                  <a:cubicBezTo>
                    <a:pt x="7501" y="1620"/>
                    <a:pt x="7506" y="15"/>
                    <a:pt x="8575" y="20"/>
                  </a:cubicBezTo>
                  <a:cubicBezTo>
                    <a:pt x="9650" y="20"/>
                    <a:pt x="9645" y="1624"/>
                    <a:pt x="10719" y="1629"/>
                  </a:cubicBezTo>
                  <a:cubicBezTo>
                    <a:pt x="11789" y="1629"/>
                    <a:pt x="11794" y="25"/>
                    <a:pt x="12868" y="30"/>
                  </a:cubicBezTo>
                  <a:cubicBezTo>
                    <a:pt x="13937" y="30"/>
                    <a:pt x="13937" y="1634"/>
                    <a:pt x="15007" y="1639"/>
                  </a:cubicBezTo>
                  <a:cubicBezTo>
                    <a:pt x="16081" y="1639"/>
                    <a:pt x="16081" y="34"/>
                    <a:pt x="17155" y="39"/>
                  </a:cubicBezTo>
                  <a:cubicBezTo>
                    <a:pt x="18230" y="39"/>
                    <a:pt x="18225" y="1643"/>
                    <a:pt x="19299" y="1648"/>
                  </a:cubicBezTo>
                  <a:cubicBezTo>
                    <a:pt x="20369" y="1648"/>
                    <a:pt x="20374" y="44"/>
                    <a:pt x="21443" y="49"/>
                  </a:cubicBezTo>
                  <a:cubicBezTo>
                    <a:pt x="22517" y="49"/>
                    <a:pt x="22513" y="1653"/>
                    <a:pt x="23587" y="1658"/>
                  </a:cubicBezTo>
                  <a:cubicBezTo>
                    <a:pt x="24661" y="1658"/>
                    <a:pt x="24661" y="53"/>
                    <a:pt x="25735" y="58"/>
                  </a:cubicBezTo>
                  <a:cubicBezTo>
                    <a:pt x="26805" y="58"/>
                    <a:pt x="26805" y="1663"/>
                    <a:pt x="27875" y="1667"/>
                  </a:cubicBezTo>
                  <a:cubicBezTo>
                    <a:pt x="28949" y="1667"/>
                    <a:pt x="28954" y="63"/>
                    <a:pt x="30023" y="68"/>
                  </a:cubicBezTo>
                  <a:cubicBezTo>
                    <a:pt x="31097" y="68"/>
                    <a:pt x="31093" y="1672"/>
                    <a:pt x="32167" y="1672"/>
                  </a:cubicBezTo>
                  <a:cubicBezTo>
                    <a:pt x="33241" y="1677"/>
                    <a:pt x="33241" y="73"/>
                    <a:pt x="34316" y="73"/>
                  </a:cubicBezTo>
                </a:path>
              </a:pathLst>
            </a:custGeom>
            <a:noFill/>
            <a:ln w="19050" cap="flat" cmpd="sng">
              <a:solidFill>
                <a:srgbClr val="94A0B9"/>
              </a:solidFill>
              <a:prstDash val="solid"/>
              <a:miter lim="47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-1732087" y="1049713"/>
              <a:ext cx="1428832" cy="69826"/>
            </a:xfrm>
            <a:custGeom>
              <a:avLst/>
              <a:gdLst/>
              <a:ahLst/>
              <a:cxnLst/>
              <a:rect l="l" t="t" r="r" b="b"/>
              <a:pathLst>
                <a:path w="34316" h="1677" fill="none" extrusionOk="0">
                  <a:moveTo>
                    <a:pt x="0" y="1"/>
                  </a:moveTo>
                  <a:cubicBezTo>
                    <a:pt x="1070" y="6"/>
                    <a:pt x="1065" y="1610"/>
                    <a:pt x="2139" y="1610"/>
                  </a:cubicBezTo>
                  <a:cubicBezTo>
                    <a:pt x="3214" y="1610"/>
                    <a:pt x="3214" y="11"/>
                    <a:pt x="4288" y="11"/>
                  </a:cubicBezTo>
                  <a:cubicBezTo>
                    <a:pt x="5362" y="11"/>
                    <a:pt x="5357" y="1615"/>
                    <a:pt x="6427" y="1620"/>
                  </a:cubicBezTo>
                  <a:cubicBezTo>
                    <a:pt x="7501" y="1620"/>
                    <a:pt x="7506" y="15"/>
                    <a:pt x="8575" y="20"/>
                  </a:cubicBezTo>
                  <a:cubicBezTo>
                    <a:pt x="9650" y="20"/>
                    <a:pt x="9645" y="1624"/>
                    <a:pt x="10719" y="1629"/>
                  </a:cubicBezTo>
                  <a:cubicBezTo>
                    <a:pt x="11789" y="1629"/>
                    <a:pt x="11794" y="25"/>
                    <a:pt x="12868" y="30"/>
                  </a:cubicBezTo>
                  <a:cubicBezTo>
                    <a:pt x="13937" y="30"/>
                    <a:pt x="13937" y="1634"/>
                    <a:pt x="15007" y="1639"/>
                  </a:cubicBezTo>
                  <a:cubicBezTo>
                    <a:pt x="16081" y="1639"/>
                    <a:pt x="16081" y="34"/>
                    <a:pt x="17155" y="39"/>
                  </a:cubicBezTo>
                  <a:cubicBezTo>
                    <a:pt x="18230" y="39"/>
                    <a:pt x="18225" y="1643"/>
                    <a:pt x="19299" y="1648"/>
                  </a:cubicBezTo>
                  <a:cubicBezTo>
                    <a:pt x="20369" y="1648"/>
                    <a:pt x="20374" y="44"/>
                    <a:pt x="21443" y="49"/>
                  </a:cubicBezTo>
                  <a:cubicBezTo>
                    <a:pt x="22517" y="49"/>
                    <a:pt x="22513" y="1653"/>
                    <a:pt x="23587" y="1658"/>
                  </a:cubicBezTo>
                  <a:cubicBezTo>
                    <a:pt x="24661" y="1658"/>
                    <a:pt x="24661" y="53"/>
                    <a:pt x="25735" y="58"/>
                  </a:cubicBezTo>
                  <a:cubicBezTo>
                    <a:pt x="26805" y="58"/>
                    <a:pt x="26805" y="1663"/>
                    <a:pt x="27875" y="1667"/>
                  </a:cubicBezTo>
                  <a:cubicBezTo>
                    <a:pt x="28949" y="1667"/>
                    <a:pt x="28954" y="63"/>
                    <a:pt x="30023" y="68"/>
                  </a:cubicBezTo>
                  <a:cubicBezTo>
                    <a:pt x="31097" y="68"/>
                    <a:pt x="31093" y="1672"/>
                    <a:pt x="32167" y="1672"/>
                  </a:cubicBezTo>
                  <a:cubicBezTo>
                    <a:pt x="33241" y="1677"/>
                    <a:pt x="33241" y="73"/>
                    <a:pt x="34316" y="73"/>
                  </a:cubicBezTo>
                </a:path>
              </a:pathLst>
            </a:custGeom>
            <a:noFill/>
            <a:ln w="19050" cap="flat" cmpd="sng">
              <a:solidFill>
                <a:srgbClr val="94A0B9"/>
              </a:solidFill>
              <a:prstDash val="solid"/>
              <a:miter lim="47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4"/>
          <p:cNvSpPr/>
          <p:nvPr/>
        </p:nvSpPr>
        <p:spPr>
          <a:xfrm>
            <a:off x="-75" y="4661755"/>
            <a:ext cx="9144143" cy="483798"/>
          </a:xfrm>
          <a:custGeom>
            <a:avLst/>
            <a:gdLst/>
            <a:ahLst/>
            <a:cxnLst/>
            <a:rect l="l" t="t" r="r" b="b"/>
            <a:pathLst>
              <a:path w="285420" h="15101" extrusionOk="0">
                <a:moveTo>
                  <a:pt x="15647" y="1"/>
                </a:moveTo>
                <a:cubicBezTo>
                  <a:pt x="13937" y="1"/>
                  <a:pt x="12240" y="654"/>
                  <a:pt x="10947" y="1931"/>
                </a:cubicBezTo>
                <a:cubicBezTo>
                  <a:pt x="10064" y="2841"/>
                  <a:pt x="9181" y="3778"/>
                  <a:pt x="8244" y="4661"/>
                </a:cubicBezTo>
                <a:cubicBezTo>
                  <a:pt x="7001" y="5882"/>
                  <a:pt x="5330" y="6555"/>
                  <a:pt x="3627" y="6555"/>
                </a:cubicBezTo>
                <a:cubicBezTo>
                  <a:pt x="3203" y="6555"/>
                  <a:pt x="2777" y="6513"/>
                  <a:pt x="2355" y="6428"/>
                </a:cubicBezTo>
                <a:cubicBezTo>
                  <a:pt x="1552" y="6294"/>
                  <a:pt x="803" y="5946"/>
                  <a:pt x="0" y="5919"/>
                </a:cubicBezTo>
                <a:lnTo>
                  <a:pt x="0" y="15100"/>
                </a:lnTo>
                <a:lnTo>
                  <a:pt x="284331" y="15100"/>
                </a:lnTo>
                <a:cubicBezTo>
                  <a:pt x="284427" y="15100"/>
                  <a:pt x="284514" y="15100"/>
                  <a:pt x="284592" y="15100"/>
                </a:cubicBezTo>
                <a:cubicBezTo>
                  <a:pt x="285420" y="15100"/>
                  <a:pt x="285375" y="15055"/>
                  <a:pt x="285375" y="14029"/>
                </a:cubicBezTo>
                <a:lnTo>
                  <a:pt x="285375" y="1851"/>
                </a:lnTo>
                <a:cubicBezTo>
                  <a:pt x="285375" y="753"/>
                  <a:pt x="285322" y="646"/>
                  <a:pt x="284278" y="325"/>
                </a:cubicBezTo>
                <a:cubicBezTo>
                  <a:pt x="284144" y="272"/>
                  <a:pt x="284010" y="245"/>
                  <a:pt x="283876" y="218"/>
                </a:cubicBezTo>
                <a:cubicBezTo>
                  <a:pt x="283277" y="90"/>
                  <a:pt x="282692" y="25"/>
                  <a:pt x="282125" y="25"/>
                </a:cubicBezTo>
                <a:cubicBezTo>
                  <a:pt x="280311" y="25"/>
                  <a:pt x="278672" y="691"/>
                  <a:pt x="277265" y="2118"/>
                </a:cubicBezTo>
                <a:cubicBezTo>
                  <a:pt x="276355" y="3028"/>
                  <a:pt x="275499" y="3992"/>
                  <a:pt x="274535" y="4822"/>
                </a:cubicBezTo>
                <a:cubicBezTo>
                  <a:pt x="273197" y="6019"/>
                  <a:pt x="271720" y="6602"/>
                  <a:pt x="270142" y="6602"/>
                </a:cubicBezTo>
                <a:cubicBezTo>
                  <a:pt x="269321" y="6602"/>
                  <a:pt x="268473" y="6445"/>
                  <a:pt x="267603" y="6133"/>
                </a:cubicBezTo>
                <a:cubicBezTo>
                  <a:pt x="266318" y="5625"/>
                  <a:pt x="265194" y="4795"/>
                  <a:pt x="264338" y="3724"/>
                </a:cubicBezTo>
                <a:cubicBezTo>
                  <a:pt x="263829" y="3109"/>
                  <a:pt x="263267" y="2520"/>
                  <a:pt x="262678" y="1985"/>
                </a:cubicBezTo>
                <a:cubicBezTo>
                  <a:pt x="262009" y="1315"/>
                  <a:pt x="261206" y="807"/>
                  <a:pt x="260323" y="486"/>
                </a:cubicBezTo>
                <a:cubicBezTo>
                  <a:pt x="259443" y="184"/>
                  <a:pt x="258597" y="32"/>
                  <a:pt x="257784" y="32"/>
                </a:cubicBezTo>
                <a:cubicBezTo>
                  <a:pt x="256074" y="32"/>
                  <a:pt x="254511" y="704"/>
                  <a:pt x="253096" y="2065"/>
                </a:cubicBezTo>
                <a:cubicBezTo>
                  <a:pt x="252159" y="2948"/>
                  <a:pt x="251276" y="3885"/>
                  <a:pt x="250366" y="4795"/>
                </a:cubicBezTo>
                <a:cubicBezTo>
                  <a:pt x="249188" y="5919"/>
                  <a:pt x="247582" y="6561"/>
                  <a:pt x="245949" y="6588"/>
                </a:cubicBezTo>
                <a:cubicBezTo>
                  <a:pt x="245870" y="6591"/>
                  <a:pt x="245792" y="6592"/>
                  <a:pt x="245714" y="6592"/>
                </a:cubicBezTo>
                <a:cubicBezTo>
                  <a:pt x="243474" y="6592"/>
                  <a:pt x="241749" y="5489"/>
                  <a:pt x="240275" y="3885"/>
                </a:cubicBezTo>
                <a:cubicBezTo>
                  <a:pt x="239686" y="3243"/>
                  <a:pt x="239097" y="2573"/>
                  <a:pt x="238455" y="1985"/>
                </a:cubicBezTo>
                <a:cubicBezTo>
                  <a:pt x="237134" y="676"/>
                  <a:pt x="235414" y="27"/>
                  <a:pt x="233696" y="27"/>
                </a:cubicBezTo>
                <a:cubicBezTo>
                  <a:pt x="231934" y="27"/>
                  <a:pt x="230174" y="710"/>
                  <a:pt x="228846" y="2065"/>
                </a:cubicBezTo>
                <a:cubicBezTo>
                  <a:pt x="227936" y="2948"/>
                  <a:pt x="227080" y="3858"/>
                  <a:pt x="226170" y="4741"/>
                </a:cubicBezTo>
                <a:cubicBezTo>
                  <a:pt x="224888" y="5983"/>
                  <a:pt x="223232" y="6605"/>
                  <a:pt x="221576" y="6605"/>
                </a:cubicBezTo>
                <a:cubicBezTo>
                  <a:pt x="219946" y="6605"/>
                  <a:pt x="218317" y="6003"/>
                  <a:pt x="217043" y="4795"/>
                </a:cubicBezTo>
                <a:cubicBezTo>
                  <a:pt x="216052" y="3858"/>
                  <a:pt x="215115" y="2868"/>
                  <a:pt x="214152" y="1931"/>
                </a:cubicBezTo>
                <a:cubicBezTo>
                  <a:pt x="212834" y="666"/>
                  <a:pt x="211139" y="37"/>
                  <a:pt x="209448" y="37"/>
                </a:cubicBezTo>
                <a:cubicBezTo>
                  <a:pt x="207739" y="37"/>
                  <a:pt x="206035" y="680"/>
                  <a:pt x="204730" y="1958"/>
                </a:cubicBezTo>
                <a:cubicBezTo>
                  <a:pt x="203794" y="2841"/>
                  <a:pt x="202910" y="3778"/>
                  <a:pt x="202000" y="4688"/>
                </a:cubicBezTo>
                <a:cubicBezTo>
                  <a:pt x="200702" y="5959"/>
                  <a:pt x="199016" y="6595"/>
                  <a:pt x="197333" y="6595"/>
                </a:cubicBezTo>
                <a:cubicBezTo>
                  <a:pt x="195650" y="6595"/>
                  <a:pt x="193971" y="5959"/>
                  <a:pt x="192686" y="4688"/>
                </a:cubicBezTo>
                <a:cubicBezTo>
                  <a:pt x="191749" y="3751"/>
                  <a:pt x="190866" y="2788"/>
                  <a:pt x="189902" y="1904"/>
                </a:cubicBezTo>
                <a:cubicBezTo>
                  <a:pt x="188522" y="656"/>
                  <a:pt x="186981" y="23"/>
                  <a:pt x="185299" y="23"/>
                </a:cubicBezTo>
                <a:cubicBezTo>
                  <a:pt x="184600" y="23"/>
                  <a:pt x="183877" y="132"/>
                  <a:pt x="183131" y="352"/>
                </a:cubicBezTo>
                <a:cubicBezTo>
                  <a:pt x="182113" y="700"/>
                  <a:pt x="181177" y="1262"/>
                  <a:pt x="180400" y="2011"/>
                </a:cubicBezTo>
                <a:cubicBezTo>
                  <a:pt x="179357" y="2975"/>
                  <a:pt x="178500" y="4153"/>
                  <a:pt x="177349" y="5089"/>
                </a:cubicBezTo>
                <a:cubicBezTo>
                  <a:pt x="176125" y="6099"/>
                  <a:pt x="174633" y="6597"/>
                  <a:pt x="173142" y="6597"/>
                </a:cubicBezTo>
                <a:cubicBezTo>
                  <a:pt x="171472" y="6597"/>
                  <a:pt x="169804" y="5972"/>
                  <a:pt x="168516" y="4741"/>
                </a:cubicBezTo>
                <a:cubicBezTo>
                  <a:pt x="167660" y="3912"/>
                  <a:pt x="166830" y="3082"/>
                  <a:pt x="166027" y="2225"/>
                </a:cubicBezTo>
                <a:cubicBezTo>
                  <a:pt x="165572" y="1770"/>
                  <a:pt x="165064" y="1369"/>
                  <a:pt x="164528" y="1048"/>
                </a:cubicBezTo>
                <a:cubicBezTo>
                  <a:pt x="163351" y="352"/>
                  <a:pt x="162166" y="4"/>
                  <a:pt x="160985" y="4"/>
                </a:cubicBezTo>
                <a:cubicBezTo>
                  <a:pt x="159804" y="4"/>
                  <a:pt x="158627" y="352"/>
                  <a:pt x="157462" y="1048"/>
                </a:cubicBezTo>
                <a:cubicBezTo>
                  <a:pt x="156472" y="1663"/>
                  <a:pt x="155615" y="2440"/>
                  <a:pt x="154893" y="3350"/>
                </a:cubicBezTo>
                <a:cubicBezTo>
                  <a:pt x="154304" y="4046"/>
                  <a:pt x="153662" y="4661"/>
                  <a:pt x="152939" y="5223"/>
                </a:cubicBezTo>
                <a:cubicBezTo>
                  <a:pt x="151895" y="6026"/>
                  <a:pt x="150637" y="6508"/>
                  <a:pt x="149326" y="6561"/>
                </a:cubicBezTo>
                <a:cubicBezTo>
                  <a:pt x="149172" y="6572"/>
                  <a:pt x="149018" y="6577"/>
                  <a:pt x="148865" y="6577"/>
                </a:cubicBezTo>
                <a:cubicBezTo>
                  <a:pt x="147076" y="6577"/>
                  <a:pt x="145364" y="5861"/>
                  <a:pt x="144106" y="4554"/>
                </a:cubicBezTo>
                <a:cubicBezTo>
                  <a:pt x="143196" y="3671"/>
                  <a:pt x="142340" y="2761"/>
                  <a:pt x="141430" y="1878"/>
                </a:cubicBezTo>
                <a:cubicBezTo>
                  <a:pt x="140134" y="657"/>
                  <a:pt x="138466" y="31"/>
                  <a:pt x="136787" y="31"/>
                </a:cubicBezTo>
                <a:cubicBezTo>
                  <a:pt x="135483" y="31"/>
                  <a:pt x="134172" y="409"/>
                  <a:pt x="133025" y="1182"/>
                </a:cubicBezTo>
                <a:cubicBezTo>
                  <a:pt x="132142" y="1824"/>
                  <a:pt x="131339" y="2573"/>
                  <a:pt x="130643" y="3430"/>
                </a:cubicBezTo>
                <a:cubicBezTo>
                  <a:pt x="129706" y="4527"/>
                  <a:pt x="128662" y="5544"/>
                  <a:pt x="127271" y="6080"/>
                </a:cubicBezTo>
                <a:cubicBezTo>
                  <a:pt x="126342" y="6435"/>
                  <a:pt x="125439" y="6613"/>
                  <a:pt x="124566" y="6613"/>
                </a:cubicBezTo>
                <a:cubicBezTo>
                  <a:pt x="122873" y="6613"/>
                  <a:pt x="121296" y="5941"/>
                  <a:pt x="119883" y="4581"/>
                </a:cubicBezTo>
                <a:cubicBezTo>
                  <a:pt x="118973" y="3698"/>
                  <a:pt x="118117" y="2761"/>
                  <a:pt x="117207" y="1904"/>
                </a:cubicBezTo>
                <a:cubicBezTo>
                  <a:pt x="115841" y="635"/>
                  <a:pt x="114310" y="15"/>
                  <a:pt x="112632" y="15"/>
                </a:cubicBezTo>
                <a:cubicBezTo>
                  <a:pt x="111975" y="15"/>
                  <a:pt x="111296" y="110"/>
                  <a:pt x="110596" y="298"/>
                </a:cubicBezTo>
                <a:cubicBezTo>
                  <a:pt x="108963" y="753"/>
                  <a:pt x="107758" y="1878"/>
                  <a:pt x="106688" y="3109"/>
                </a:cubicBezTo>
                <a:cubicBezTo>
                  <a:pt x="106206" y="3644"/>
                  <a:pt x="105698" y="4179"/>
                  <a:pt x="105189" y="4661"/>
                </a:cubicBezTo>
                <a:cubicBezTo>
                  <a:pt x="103868" y="5943"/>
                  <a:pt x="102162" y="6579"/>
                  <a:pt x="100461" y="6579"/>
                </a:cubicBezTo>
                <a:cubicBezTo>
                  <a:pt x="98716" y="6579"/>
                  <a:pt x="96975" y="5909"/>
                  <a:pt x="95660" y="4581"/>
                </a:cubicBezTo>
                <a:cubicBezTo>
                  <a:pt x="94724" y="3671"/>
                  <a:pt x="93840" y="2734"/>
                  <a:pt x="92930" y="1851"/>
                </a:cubicBezTo>
                <a:cubicBezTo>
                  <a:pt x="91753" y="700"/>
                  <a:pt x="90173" y="57"/>
                  <a:pt x="88514" y="31"/>
                </a:cubicBezTo>
                <a:cubicBezTo>
                  <a:pt x="88408" y="26"/>
                  <a:pt x="88303" y="24"/>
                  <a:pt x="88200" y="24"/>
                </a:cubicBezTo>
                <a:cubicBezTo>
                  <a:pt x="85996" y="24"/>
                  <a:pt x="84270" y="1097"/>
                  <a:pt x="82813" y="2707"/>
                </a:cubicBezTo>
                <a:cubicBezTo>
                  <a:pt x="82251" y="3323"/>
                  <a:pt x="81662" y="3965"/>
                  <a:pt x="81046" y="4554"/>
                </a:cubicBezTo>
                <a:cubicBezTo>
                  <a:pt x="79721" y="5906"/>
                  <a:pt x="77975" y="6582"/>
                  <a:pt x="76229" y="6582"/>
                </a:cubicBezTo>
                <a:cubicBezTo>
                  <a:pt x="74482" y="6582"/>
                  <a:pt x="72736" y="5906"/>
                  <a:pt x="71411" y="4554"/>
                </a:cubicBezTo>
                <a:cubicBezTo>
                  <a:pt x="70501" y="3671"/>
                  <a:pt x="69617" y="2734"/>
                  <a:pt x="68681" y="1824"/>
                </a:cubicBezTo>
                <a:cubicBezTo>
                  <a:pt x="67503" y="673"/>
                  <a:pt x="65924" y="31"/>
                  <a:pt x="64264" y="31"/>
                </a:cubicBezTo>
                <a:cubicBezTo>
                  <a:pt x="64182" y="28"/>
                  <a:pt x="64101" y="26"/>
                  <a:pt x="64020" y="26"/>
                </a:cubicBezTo>
                <a:cubicBezTo>
                  <a:pt x="61860" y="26"/>
                  <a:pt x="60142" y="1052"/>
                  <a:pt x="58697" y="2600"/>
                </a:cubicBezTo>
                <a:cubicBezTo>
                  <a:pt x="58001" y="3350"/>
                  <a:pt x="57359" y="4099"/>
                  <a:pt x="56583" y="4768"/>
                </a:cubicBezTo>
                <a:cubicBezTo>
                  <a:pt x="55343" y="5951"/>
                  <a:pt x="53708" y="6576"/>
                  <a:pt x="52038" y="6576"/>
                </a:cubicBezTo>
                <a:cubicBezTo>
                  <a:pt x="51365" y="6576"/>
                  <a:pt x="50686" y="6475"/>
                  <a:pt x="50025" y="6267"/>
                </a:cubicBezTo>
                <a:cubicBezTo>
                  <a:pt x="48847" y="5946"/>
                  <a:pt x="47937" y="5250"/>
                  <a:pt x="47054" y="4447"/>
                </a:cubicBezTo>
                <a:cubicBezTo>
                  <a:pt x="46064" y="3564"/>
                  <a:pt x="45314" y="2520"/>
                  <a:pt x="44297" y="1637"/>
                </a:cubicBezTo>
                <a:cubicBezTo>
                  <a:pt x="43030" y="559"/>
                  <a:pt x="41469" y="22"/>
                  <a:pt x="39912" y="22"/>
                </a:cubicBezTo>
                <a:cubicBezTo>
                  <a:pt x="38180" y="22"/>
                  <a:pt x="36454" y="687"/>
                  <a:pt x="35143" y="2011"/>
                </a:cubicBezTo>
                <a:cubicBezTo>
                  <a:pt x="34233" y="2921"/>
                  <a:pt x="33350" y="3858"/>
                  <a:pt x="32413" y="4741"/>
                </a:cubicBezTo>
                <a:cubicBezTo>
                  <a:pt x="31126" y="5954"/>
                  <a:pt x="29461" y="6572"/>
                  <a:pt x="27785" y="6572"/>
                </a:cubicBezTo>
                <a:cubicBezTo>
                  <a:pt x="26465" y="6572"/>
                  <a:pt x="25138" y="6189"/>
                  <a:pt x="23982" y="5411"/>
                </a:cubicBezTo>
                <a:cubicBezTo>
                  <a:pt x="23099" y="4768"/>
                  <a:pt x="22296" y="3992"/>
                  <a:pt x="21600" y="3162"/>
                </a:cubicBezTo>
                <a:cubicBezTo>
                  <a:pt x="20984" y="2413"/>
                  <a:pt x="20262" y="1770"/>
                  <a:pt x="19485" y="1208"/>
                </a:cubicBezTo>
                <a:cubicBezTo>
                  <a:pt x="18324" y="399"/>
                  <a:pt x="16982" y="1"/>
                  <a:pt x="15647" y="1"/>
                </a:cubicBezTo>
                <a:close/>
              </a:path>
            </a:pathLst>
          </a:custGeom>
          <a:solidFill>
            <a:srgbClr val="94A0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731250"/>
            <a:ext cx="7704000" cy="9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787250"/>
            <a:ext cx="6835200" cy="26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7826238" y="2845638"/>
            <a:ext cx="1428832" cy="207801"/>
            <a:chOff x="-1732087" y="911738"/>
            <a:chExt cx="1428832" cy="207801"/>
          </a:xfrm>
        </p:grpSpPr>
        <p:sp>
          <p:nvSpPr>
            <p:cNvPr id="144" name="Google Shape;144;p4"/>
            <p:cNvSpPr/>
            <p:nvPr/>
          </p:nvSpPr>
          <p:spPr>
            <a:xfrm>
              <a:off x="-1732087" y="911738"/>
              <a:ext cx="1428832" cy="69826"/>
            </a:xfrm>
            <a:custGeom>
              <a:avLst/>
              <a:gdLst/>
              <a:ahLst/>
              <a:cxnLst/>
              <a:rect l="l" t="t" r="r" b="b"/>
              <a:pathLst>
                <a:path w="34316" h="1677" fill="none" extrusionOk="0">
                  <a:moveTo>
                    <a:pt x="0" y="1"/>
                  </a:moveTo>
                  <a:cubicBezTo>
                    <a:pt x="1070" y="6"/>
                    <a:pt x="1065" y="1610"/>
                    <a:pt x="2139" y="1610"/>
                  </a:cubicBezTo>
                  <a:cubicBezTo>
                    <a:pt x="3214" y="1610"/>
                    <a:pt x="3214" y="11"/>
                    <a:pt x="4288" y="11"/>
                  </a:cubicBezTo>
                  <a:cubicBezTo>
                    <a:pt x="5362" y="11"/>
                    <a:pt x="5357" y="1615"/>
                    <a:pt x="6427" y="1620"/>
                  </a:cubicBezTo>
                  <a:cubicBezTo>
                    <a:pt x="7501" y="1620"/>
                    <a:pt x="7506" y="15"/>
                    <a:pt x="8575" y="20"/>
                  </a:cubicBezTo>
                  <a:cubicBezTo>
                    <a:pt x="9650" y="20"/>
                    <a:pt x="9645" y="1624"/>
                    <a:pt x="10719" y="1629"/>
                  </a:cubicBezTo>
                  <a:cubicBezTo>
                    <a:pt x="11789" y="1629"/>
                    <a:pt x="11794" y="25"/>
                    <a:pt x="12868" y="30"/>
                  </a:cubicBezTo>
                  <a:cubicBezTo>
                    <a:pt x="13937" y="30"/>
                    <a:pt x="13937" y="1634"/>
                    <a:pt x="15007" y="1639"/>
                  </a:cubicBezTo>
                  <a:cubicBezTo>
                    <a:pt x="16081" y="1639"/>
                    <a:pt x="16081" y="34"/>
                    <a:pt x="17155" y="39"/>
                  </a:cubicBezTo>
                  <a:cubicBezTo>
                    <a:pt x="18230" y="39"/>
                    <a:pt x="18225" y="1643"/>
                    <a:pt x="19299" y="1648"/>
                  </a:cubicBezTo>
                  <a:cubicBezTo>
                    <a:pt x="20369" y="1648"/>
                    <a:pt x="20374" y="44"/>
                    <a:pt x="21443" y="49"/>
                  </a:cubicBezTo>
                  <a:cubicBezTo>
                    <a:pt x="22517" y="49"/>
                    <a:pt x="22513" y="1653"/>
                    <a:pt x="23587" y="1658"/>
                  </a:cubicBezTo>
                  <a:cubicBezTo>
                    <a:pt x="24661" y="1658"/>
                    <a:pt x="24661" y="53"/>
                    <a:pt x="25735" y="58"/>
                  </a:cubicBezTo>
                  <a:cubicBezTo>
                    <a:pt x="26805" y="58"/>
                    <a:pt x="26805" y="1663"/>
                    <a:pt x="27875" y="1667"/>
                  </a:cubicBezTo>
                  <a:cubicBezTo>
                    <a:pt x="28949" y="1667"/>
                    <a:pt x="28954" y="63"/>
                    <a:pt x="30023" y="68"/>
                  </a:cubicBezTo>
                  <a:cubicBezTo>
                    <a:pt x="31097" y="68"/>
                    <a:pt x="31093" y="1672"/>
                    <a:pt x="32167" y="1672"/>
                  </a:cubicBezTo>
                  <a:cubicBezTo>
                    <a:pt x="33241" y="1677"/>
                    <a:pt x="33241" y="73"/>
                    <a:pt x="34316" y="73"/>
                  </a:cubicBezTo>
                </a:path>
              </a:pathLst>
            </a:custGeom>
            <a:noFill/>
            <a:ln w="19050" cap="flat" cmpd="sng">
              <a:solidFill>
                <a:srgbClr val="94A0B9"/>
              </a:solidFill>
              <a:prstDash val="solid"/>
              <a:miter lim="47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-1732087" y="1049713"/>
              <a:ext cx="1428832" cy="69826"/>
            </a:xfrm>
            <a:custGeom>
              <a:avLst/>
              <a:gdLst/>
              <a:ahLst/>
              <a:cxnLst/>
              <a:rect l="l" t="t" r="r" b="b"/>
              <a:pathLst>
                <a:path w="34316" h="1677" fill="none" extrusionOk="0">
                  <a:moveTo>
                    <a:pt x="0" y="1"/>
                  </a:moveTo>
                  <a:cubicBezTo>
                    <a:pt x="1070" y="6"/>
                    <a:pt x="1065" y="1610"/>
                    <a:pt x="2139" y="1610"/>
                  </a:cubicBezTo>
                  <a:cubicBezTo>
                    <a:pt x="3214" y="1610"/>
                    <a:pt x="3214" y="11"/>
                    <a:pt x="4288" y="11"/>
                  </a:cubicBezTo>
                  <a:cubicBezTo>
                    <a:pt x="5362" y="11"/>
                    <a:pt x="5357" y="1615"/>
                    <a:pt x="6427" y="1620"/>
                  </a:cubicBezTo>
                  <a:cubicBezTo>
                    <a:pt x="7501" y="1620"/>
                    <a:pt x="7506" y="15"/>
                    <a:pt x="8575" y="20"/>
                  </a:cubicBezTo>
                  <a:cubicBezTo>
                    <a:pt x="9650" y="20"/>
                    <a:pt x="9645" y="1624"/>
                    <a:pt x="10719" y="1629"/>
                  </a:cubicBezTo>
                  <a:cubicBezTo>
                    <a:pt x="11789" y="1629"/>
                    <a:pt x="11794" y="25"/>
                    <a:pt x="12868" y="30"/>
                  </a:cubicBezTo>
                  <a:cubicBezTo>
                    <a:pt x="13937" y="30"/>
                    <a:pt x="13937" y="1634"/>
                    <a:pt x="15007" y="1639"/>
                  </a:cubicBezTo>
                  <a:cubicBezTo>
                    <a:pt x="16081" y="1639"/>
                    <a:pt x="16081" y="34"/>
                    <a:pt x="17155" y="39"/>
                  </a:cubicBezTo>
                  <a:cubicBezTo>
                    <a:pt x="18230" y="39"/>
                    <a:pt x="18225" y="1643"/>
                    <a:pt x="19299" y="1648"/>
                  </a:cubicBezTo>
                  <a:cubicBezTo>
                    <a:pt x="20369" y="1648"/>
                    <a:pt x="20374" y="44"/>
                    <a:pt x="21443" y="49"/>
                  </a:cubicBezTo>
                  <a:cubicBezTo>
                    <a:pt x="22517" y="49"/>
                    <a:pt x="22513" y="1653"/>
                    <a:pt x="23587" y="1658"/>
                  </a:cubicBezTo>
                  <a:cubicBezTo>
                    <a:pt x="24661" y="1658"/>
                    <a:pt x="24661" y="53"/>
                    <a:pt x="25735" y="58"/>
                  </a:cubicBezTo>
                  <a:cubicBezTo>
                    <a:pt x="26805" y="58"/>
                    <a:pt x="26805" y="1663"/>
                    <a:pt x="27875" y="1667"/>
                  </a:cubicBezTo>
                  <a:cubicBezTo>
                    <a:pt x="28949" y="1667"/>
                    <a:pt x="28954" y="63"/>
                    <a:pt x="30023" y="68"/>
                  </a:cubicBezTo>
                  <a:cubicBezTo>
                    <a:pt x="31097" y="68"/>
                    <a:pt x="31093" y="1672"/>
                    <a:pt x="32167" y="1672"/>
                  </a:cubicBezTo>
                  <a:cubicBezTo>
                    <a:pt x="33241" y="1677"/>
                    <a:pt x="33241" y="73"/>
                    <a:pt x="34316" y="73"/>
                  </a:cubicBezTo>
                </a:path>
              </a:pathLst>
            </a:custGeom>
            <a:noFill/>
            <a:ln w="19050" cap="flat" cmpd="sng">
              <a:solidFill>
                <a:srgbClr val="94A0B9"/>
              </a:solidFill>
              <a:prstDash val="solid"/>
              <a:miter lim="47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rica One"/>
              <a:buNone/>
              <a:defRPr sz="3000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1FBAE3-7DC0-CA62-4927-7817F49B183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286750" y="4927600"/>
            <a:ext cx="8286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C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5"/>
          <p:cNvGrpSpPr/>
          <p:nvPr/>
        </p:nvGrpSpPr>
        <p:grpSpPr>
          <a:xfrm>
            <a:off x="7237056" y="2606788"/>
            <a:ext cx="1428832" cy="207801"/>
            <a:chOff x="-1732087" y="911738"/>
            <a:chExt cx="1428832" cy="207801"/>
          </a:xfrm>
        </p:grpSpPr>
        <p:sp>
          <p:nvSpPr>
            <p:cNvPr id="177" name="Google Shape;177;p15"/>
            <p:cNvSpPr/>
            <p:nvPr/>
          </p:nvSpPr>
          <p:spPr>
            <a:xfrm>
              <a:off x="-1732087" y="911738"/>
              <a:ext cx="1428832" cy="69826"/>
            </a:xfrm>
            <a:custGeom>
              <a:avLst/>
              <a:gdLst/>
              <a:ahLst/>
              <a:cxnLst/>
              <a:rect l="l" t="t" r="r" b="b"/>
              <a:pathLst>
                <a:path w="34316" h="1677" fill="none" extrusionOk="0">
                  <a:moveTo>
                    <a:pt x="0" y="1"/>
                  </a:moveTo>
                  <a:cubicBezTo>
                    <a:pt x="1070" y="6"/>
                    <a:pt x="1065" y="1610"/>
                    <a:pt x="2139" y="1610"/>
                  </a:cubicBezTo>
                  <a:cubicBezTo>
                    <a:pt x="3214" y="1610"/>
                    <a:pt x="3214" y="11"/>
                    <a:pt x="4288" y="11"/>
                  </a:cubicBezTo>
                  <a:cubicBezTo>
                    <a:pt x="5362" y="11"/>
                    <a:pt x="5357" y="1615"/>
                    <a:pt x="6427" y="1620"/>
                  </a:cubicBezTo>
                  <a:cubicBezTo>
                    <a:pt x="7501" y="1620"/>
                    <a:pt x="7506" y="15"/>
                    <a:pt x="8575" y="20"/>
                  </a:cubicBezTo>
                  <a:cubicBezTo>
                    <a:pt x="9650" y="20"/>
                    <a:pt x="9645" y="1624"/>
                    <a:pt x="10719" y="1629"/>
                  </a:cubicBezTo>
                  <a:cubicBezTo>
                    <a:pt x="11789" y="1629"/>
                    <a:pt x="11794" y="25"/>
                    <a:pt x="12868" y="30"/>
                  </a:cubicBezTo>
                  <a:cubicBezTo>
                    <a:pt x="13937" y="30"/>
                    <a:pt x="13937" y="1634"/>
                    <a:pt x="15007" y="1639"/>
                  </a:cubicBezTo>
                  <a:cubicBezTo>
                    <a:pt x="16081" y="1639"/>
                    <a:pt x="16081" y="34"/>
                    <a:pt x="17155" y="39"/>
                  </a:cubicBezTo>
                  <a:cubicBezTo>
                    <a:pt x="18230" y="39"/>
                    <a:pt x="18225" y="1643"/>
                    <a:pt x="19299" y="1648"/>
                  </a:cubicBezTo>
                  <a:cubicBezTo>
                    <a:pt x="20369" y="1648"/>
                    <a:pt x="20374" y="44"/>
                    <a:pt x="21443" y="49"/>
                  </a:cubicBezTo>
                  <a:cubicBezTo>
                    <a:pt x="22517" y="49"/>
                    <a:pt x="22513" y="1653"/>
                    <a:pt x="23587" y="1658"/>
                  </a:cubicBezTo>
                  <a:cubicBezTo>
                    <a:pt x="24661" y="1658"/>
                    <a:pt x="24661" y="53"/>
                    <a:pt x="25735" y="58"/>
                  </a:cubicBezTo>
                  <a:cubicBezTo>
                    <a:pt x="26805" y="58"/>
                    <a:pt x="26805" y="1663"/>
                    <a:pt x="27875" y="1667"/>
                  </a:cubicBezTo>
                  <a:cubicBezTo>
                    <a:pt x="28949" y="1667"/>
                    <a:pt x="28954" y="63"/>
                    <a:pt x="30023" y="68"/>
                  </a:cubicBezTo>
                  <a:cubicBezTo>
                    <a:pt x="31097" y="68"/>
                    <a:pt x="31093" y="1672"/>
                    <a:pt x="32167" y="1672"/>
                  </a:cubicBezTo>
                  <a:cubicBezTo>
                    <a:pt x="33241" y="1677"/>
                    <a:pt x="33241" y="73"/>
                    <a:pt x="34316" y="73"/>
                  </a:cubicBezTo>
                </a:path>
              </a:pathLst>
            </a:custGeom>
            <a:noFill/>
            <a:ln w="19050" cap="flat" cmpd="sng">
              <a:solidFill>
                <a:srgbClr val="DDD0C0"/>
              </a:solidFill>
              <a:prstDash val="solid"/>
              <a:miter lim="47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-1732087" y="1049713"/>
              <a:ext cx="1428832" cy="69826"/>
            </a:xfrm>
            <a:custGeom>
              <a:avLst/>
              <a:gdLst/>
              <a:ahLst/>
              <a:cxnLst/>
              <a:rect l="l" t="t" r="r" b="b"/>
              <a:pathLst>
                <a:path w="34316" h="1677" fill="none" extrusionOk="0">
                  <a:moveTo>
                    <a:pt x="0" y="1"/>
                  </a:moveTo>
                  <a:cubicBezTo>
                    <a:pt x="1070" y="6"/>
                    <a:pt x="1065" y="1610"/>
                    <a:pt x="2139" y="1610"/>
                  </a:cubicBezTo>
                  <a:cubicBezTo>
                    <a:pt x="3214" y="1610"/>
                    <a:pt x="3214" y="11"/>
                    <a:pt x="4288" y="11"/>
                  </a:cubicBezTo>
                  <a:cubicBezTo>
                    <a:pt x="5362" y="11"/>
                    <a:pt x="5357" y="1615"/>
                    <a:pt x="6427" y="1620"/>
                  </a:cubicBezTo>
                  <a:cubicBezTo>
                    <a:pt x="7501" y="1620"/>
                    <a:pt x="7506" y="15"/>
                    <a:pt x="8575" y="20"/>
                  </a:cubicBezTo>
                  <a:cubicBezTo>
                    <a:pt x="9650" y="20"/>
                    <a:pt x="9645" y="1624"/>
                    <a:pt x="10719" y="1629"/>
                  </a:cubicBezTo>
                  <a:cubicBezTo>
                    <a:pt x="11789" y="1629"/>
                    <a:pt x="11794" y="25"/>
                    <a:pt x="12868" y="30"/>
                  </a:cubicBezTo>
                  <a:cubicBezTo>
                    <a:pt x="13937" y="30"/>
                    <a:pt x="13937" y="1634"/>
                    <a:pt x="15007" y="1639"/>
                  </a:cubicBezTo>
                  <a:cubicBezTo>
                    <a:pt x="16081" y="1639"/>
                    <a:pt x="16081" y="34"/>
                    <a:pt x="17155" y="39"/>
                  </a:cubicBezTo>
                  <a:cubicBezTo>
                    <a:pt x="18230" y="39"/>
                    <a:pt x="18225" y="1643"/>
                    <a:pt x="19299" y="1648"/>
                  </a:cubicBezTo>
                  <a:cubicBezTo>
                    <a:pt x="20369" y="1648"/>
                    <a:pt x="20374" y="44"/>
                    <a:pt x="21443" y="49"/>
                  </a:cubicBezTo>
                  <a:cubicBezTo>
                    <a:pt x="22517" y="49"/>
                    <a:pt x="22513" y="1653"/>
                    <a:pt x="23587" y="1658"/>
                  </a:cubicBezTo>
                  <a:cubicBezTo>
                    <a:pt x="24661" y="1658"/>
                    <a:pt x="24661" y="53"/>
                    <a:pt x="25735" y="58"/>
                  </a:cubicBezTo>
                  <a:cubicBezTo>
                    <a:pt x="26805" y="58"/>
                    <a:pt x="26805" y="1663"/>
                    <a:pt x="27875" y="1667"/>
                  </a:cubicBezTo>
                  <a:cubicBezTo>
                    <a:pt x="28949" y="1667"/>
                    <a:pt x="28954" y="63"/>
                    <a:pt x="30023" y="68"/>
                  </a:cubicBezTo>
                  <a:cubicBezTo>
                    <a:pt x="31097" y="68"/>
                    <a:pt x="31093" y="1672"/>
                    <a:pt x="32167" y="1672"/>
                  </a:cubicBezTo>
                  <a:cubicBezTo>
                    <a:pt x="33241" y="1677"/>
                    <a:pt x="33241" y="73"/>
                    <a:pt x="34316" y="73"/>
                  </a:cubicBezTo>
                </a:path>
              </a:pathLst>
            </a:custGeom>
            <a:noFill/>
            <a:ln w="19050" cap="flat" cmpd="sng">
              <a:solidFill>
                <a:srgbClr val="DDD0C0"/>
              </a:solidFill>
              <a:prstDash val="solid"/>
              <a:miter lim="47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15"/>
          <p:cNvSpPr txBox="1">
            <a:spLocks noGrp="1"/>
          </p:cNvSpPr>
          <p:nvPr>
            <p:ph type="ctrTitle"/>
          </p:nvPr>
        </p:nvSpPr>
        <p:spPr>
          <a:xfrm>
            <a:off x="941747" y="947225"/>
            <a:ext cx="7076400" cy="19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Detectarea deepfake-</a:t>
            </a:r>
            <a:r>
              <a:rPr lang="en-US" sz="3600" dirty="0" err="1"/>
              <a:t>urilor</a:t>
            </a:r>
            <a:r>
              <a:rPr lang="en-US" sz="3600" dirty="0"/>
              <a:t> </a:t>
            </a:r>
            <a:r>
              <a:rPr lang="en-US" sz="3600" dirty="0" err="1"/>
              <a:t>în</a:t>
            </a:r>
            <a:r>
              <a:rPr lang="en-US" sz="3600" dirty="0"/>
              <a:t> </a:t>
            </a:r>
            <a:r>
              <a:rPr lang="en-US" sz="3600" dirty="0" err="1"/>
              <a:t>videoclipuri</a:t>
            </a:r>
            <a:endParaRPr sz="5000" dirty="0">
              <a:solidFill>
                <a:schemeClr val="accent1"/>
              </a:solidFill>
            </a:endParaRPr>
          </a:p>
        </p:txBody>
      </p:sp>
      <p:sp>
        <p:nvSpPr>
          <p:cNvPr id="180" name="Google Shape;180;p15"/>
          <p:cNvSpPr txBox="1">
            <a:spLocks noGrp="1"/>
          </p:cNvSpPr>
          <p:nvPr>
            <p:ph type="subTitle" idx="1"/>
          </p:nvPr>
        </p:nvSpPr>
        <p:spPr>
          <a:xfrm>
            <a:off x="1049200" y="4017725"/>
            <a:ext cx="4447500" cy="5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folosind</a:t>
            </a:r>
            <a:r>
              <a:rPr lang="en-US" dirty="0"/>
              <a:t> CNN+LSTM</a:t>
            </a:r>
            <a:endParaRPr dirty="0"/>
          </a:p>
        </p:txBody>
      </p:sp>
      <p:cxnSp>
        <p:nvCxnSpPr>
          <p:cNvPr id="181" name="Google Shape;181;p15"/>
          <p:cNvCxnSpPr/>
          <p:nvPr/>
        </p:nvCxnSpPr>
        <p:spPr>
          <a:xfrm>
            <a:off x="360744" y="236759"/>
            <a:ext cx="707100" cy="0"/>
          </a:xfrm>
          <a:prstGeom prst="straightConnector1">
            <a:avLst/>
          </a:prstGeom>
          <a:noFill/>
          <a:ln w="9525" cap="flat" cmpd="sng">
            <a:solidFill>
              <a:srgbClr val="18181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15"/>
          <p:cNvCxnSpPr/>
          <p:nvPr/>
        </p:nvCxnSpPr>
        <p:spPr>
          <a:xfrm>
            <a:off x="360744" y="530759"/>
            <a:ext cx="707100" cy="0"/>
          </a:xfrm>
          <a:prstGeom prst="straightConnector1">
            <a:avLst/>
          </a:prstGeom>
          <a:noFill/>
          <a:ln w="9525" cap="flat" cmpd="sng">
            <a:solidFill>
              <a:srgbClr val="18181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15"/>
          <p:cNvSpPr txBox="1"/>
          <p:nvPr/>
        </p:nvSpPr>
        <p:spPr>
          <a:xfrm>
            <a:off x="344250" y="227073"/>
            <a:ext cx="7401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tamaran"/>
                <a:ea typeface="Catamaran"/>
                <a:cs typeface="Catamaran"/>
                <a:sym typeface="Catamaran"/>
              </a:rPr>
              <a:t>2024</a:t>
            </a:r>
            <a:endParaRPr dirty="0"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720000" y="519462"/>
            <a:ext cx="7704000" cy="9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rPr>
              <a:t>Antrenarea </a:t>
            </a:r>
            <a:r>
              <a:rPr lang="en-US" sz="3200" dirty="0" err="1"/>
              <a:t>s</a:t>
            </a:r>
            <a:r>
              <a:rPr lang="en-US" sz="3200" dirty="0" err="1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rPr>
              <a:t>i</a:t>
            </a:r>
            <a:r>
              <a:rPr lang="en-US" sz="3200" dirty="0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rPr>
              <a:t> Validarea</a:t>
            </a:r>
          </a:p>
        </p:txBody>
      </p:sp>
      <p:sp>
        <p:nvSpPr>
          <p:cNvPr id="189" name="Google Shape;189;p16"/>
          <p:cNvSpPr txBox="1">
            <a:spLocks noGrp="1"/>
          </p:cNvSpPr>
          <p:nvPr>
            <p:ph type="body" idx="1"/>
          </p:nvPr>
        </p:nvSpPr>
        <p:spPr>
          <a:xfrm>
            <a:off x="720000" y="1569666"/>
            <a:ext cx="6835200" cy="4266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800" b="1" dirty="0"/>
              <a:t>Validarea:</a:t>
            </a:r>
          </a:p>
          <a:p>
            <a:pPr marL="139700" indent="0">
              <a:buNone/>
            </a:pP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epocă</a:t>
            </a:r>
            <a:r>
              <a:rPr lang="en-US" dirty="0"/>
              <a:t>, </a:t>
            </a:r>
            <a:r>
              <a:rPr lang="en-US" dirty="0" err="1"/>
              <a:t>setul</a:t>
            </a:r>
            <a:r>
              <a:rPr lang="en-US" dirty="0"/>
              <a:t> de </a:t>
            </a:r>
            <a:r>
              <a:rPr lang="en-US" dirty="0" err="1"/>
              <a:t>validare</a:t>
            </a:r>
            <a:r>
              <a:rPr lang="en-US" dirty="0"/>
              <a:t> e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:</a:t>
            </a:r>
          </a:p>
          <a:p>
            <a:pPr marL="139700" indent="0">
              <a:buNone/>
            </a:pPr>
            <a:r>
              <a:rPr lang="en-US" dirty="0" err="1"/>
              <a:t>Evaluarea</a:t>
            </a:r>
            <a:r>
              <a:rPr lang="en-US" dirty="0"/>
              <a:t> </a:t>
            </a:r>
            <a:r>
              <a:rPr lang="en-US" dirty="0" err="1"/>
              <a:t>performanței</a:t>
            </a:r>
            <a:r>
              <a:rPr lang="en-US" dirty="0"/>
              <a:t> (</a:t>
            </a:r>
            <a:r>
              <a:rPr lang="en-US" dirty="0" err="1"/>
              <a:t>precizie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pierdere</a:t>
            </a:r>
            <a:r>
              <a:rPr lang="en-US" dirty="0"/>
              <a:t>).</a:t>
            </a:r>
          </a:p>
          <a:p>
            <a:pPr marL="139700" indent="0">
              <a:buNone/>
            </a:pPr>
            <a:r>
              <a:rPr lang="en-US" dirty="0" err="1"/>
              <a:t>Generarea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matrice</a:t>
            </a:r>
            <a:r>
              <a:rPr lang="en-US" dirty="0"/>
              <a:t> de </a:t>
            </a:r>
            <a:r>
              <a:rPr lang="en-US" dirty="0" err="1"/>
              <a:t>confuzie</a:t>
            </a:r>
            <a:r>
              <a:rPr lang="en-US" dirty="0"/>
              <a:t>:</a:t>
            </a:r>
          </a:p>
          <a:p>
            <a:pPr marL="139700" indent="0">
              <a:buNone/>
            </a:pPr>
            <a:r>
              <a:rPr lang="fr-FR" sz="1600" b="1" dirty="0" err="1"/>
              <a:t>print</a:t>
            </a:r>
            <a:r>
              <a:rPr lang="fr-FR" sz="1600" b="1" dirty="0"/>
              <a:t>(</a:t>
            </a:r>
            <a:r>
              <a:rPr lang="fr-FR" sz="1600" b="1" dirty="0" err="1"/>
              <a:t>confusion_matrix</a:t>
            </a:r>
            <a:r>
              <a:rPr lang="fr-FR" sz="1600" b="1" dirty="0"/>
              <a:t>(</a:t>
            </a:r>
            <a:r>
              <a:rPr lang="fr-FR" sz="1600" b="1" dirty="0" err="1"/>
              <a:t>true</a:t>
            </a:r>
            <a:r>
              <a:rPr lang="fr-FR" sz="1600" b="1" dirty="0"/>
              <a:t>, </a:t>
            </a:r>
            <a:r>
              <a:rPr lang="fr-FR" sz="1600" b="1" dirty="0" err="1"/>
              <a:t>pred</a:t>
            </a:r>
            <a:r>
              <a:rPr lang="fr-FR" sz="1600" b="1" dirty="0"/>
              <a:t>))</a:t>
            </a:r>
          </a:p>
          <a:p>
            <a:pPr marL="139700" indent="0">
              <a:buNone/>
            </a:pPr>
            <a:r>
              <a:rPr lang="en-US" dirty="0" err="1"/>
              <a:t>Afișează</a:t>
            </a:r>
            <a:r>
              <a:rPr lang="en-US" dirty="0"/>
              <a:t> </a:t>
            </a:r>
            <a:r>
              <a:rPr lang="en-US" dirty="0" err="1"/>
              <a:t>câte</a:t>
            </a:r>
            <a:r>
              <a:rPr lang="en-US" dirty="0"/>
              <a:t> </a:t>
            </a:r>
            <a:r>
              <a:rPr lang="en-US" dirty="0" err="1"/>
              <a:t>videoclipuri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corect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greșit</a:t>
            </a:r>
            <a:r>
              <a:rPr lang="en-US" dirty="0"/>
              <a:t> </a:t>
            </a:r>
            <a:r>
              <a:rPr lang="en-US" dirty="0" err="1"/>
              <a:t>clasificate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8884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Antrenarea </a:t>
            </a:r>
            <a:r>
              <a:rPr lang="en-US" sz="2800" dirty="0" err="1"/>
              <a:t>si</a:t>
            </a:r>
            <a:r>
              <a:rPr lang="en-US" sz="2800" dirty="0"/>
              <a:t> Validarea</a:t>
            </a:r>
          </a:p>
        </p:txBody>
      </p:sp>
      <p:pic>
        <p:nvPicPr>
          <p:cNvPr id="5" name="Picture 4" descr="A graph showing the growth of training and validation&#10;&#10;Description automatically generated">
            <a:extLst>
              <a:ext uri="{FF2B5EF4-FFF2-40B4-BE49-F238E27FC236}">
                <a16:creationId xmlns:a16="http://schemas.microsoft.com/office/drawing/2014/main" id="{5FD3EECC-523B-0DBA-2C81-EA7E8737F8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79" r="-3" b="-3"/>
          <a:stretch/>
        </p:blipFill>
        <p:spPr>
          <a:xfrm>
            <a:off x="311700" y="1208225"/>
            <a:ext cx="4069800" cy="3264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graph showing the performance of training and validation accuracy&#10;&#10;Description automatically generated">
            <a:extLst>
              <a:ext uri="{FF2B5EF4-FFF2-40B4-BE49-F238E27FC236}">
                <a16:creationId xmlns:a16="http://schemas.microsoft.com/office/drawing/2014/main" id="{ABAA2209-4A4B-C374-3FCD-E1C6FD8E4C8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72" b="-2"/>
          <a:stretch/>
        </p:blipFill>
        <p:spPr>
          <a:xfrm>
            <a:off x="4762500" y="1208225"/>
            <a:ext cx="4069800" cy="3264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7158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720000" y="519462"/>
            <a:ext cx="7704000" cy="9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rPr>
              <a:t>Rezultatele </a:t>
            </a:r>
            <a:r>
              <a:rPr lang="en-US" sz="3200" dirty="0" err="1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rPr>
              <a:t>Vizualizate</a:t>
            </a:r>
            <a:endParaRPr lang="en-US" sz="3200" dirty="0">
              <a:solidFill>
                <a:schemeClr val="dk1"/>
              </a:solidFill>
              <a:latin typeface="Erica One"/>
              <a:ea typeface="Erica One"/>
              <a:cs typeface="Erica One"/>
              <a:sym typeface="Erica One"/>
            </a:endParaRPr>
          </a:p>
        </p:txBody>
      </p:sp>
      <p:sp>
        <p:nvSpPr>
          <p:cNvPr id="189" name="Google Shape;189;p16"/>
          <p:cNvSpPr txBox="1">
            <a:spLocks noGrp="1"/>
          </p:cNvSpPr>
          <p:nvPr>
            <p:ph type="body" idx="1"/>
          </p:nvPr>
        </p:nvSpPr>
        <p:spPr>
          <a:xfrm>
            <a:off x="720000" y="1569666"/>
            <a:ext cx="6835200" cy="4266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2400" dirty="0"/>
              <a:t>Codul </a:t>
            </a:r>
            <a:r>
              <a:rPr lang="en-US" sz="2400" dirty="0" err="1"/>
              <a:t>afișează</a:t>
            </a:r>
            <a:r>
              <a:rPr lang="en-US" sz="2400" dirty="0"/>
              <a:t> </a:t>
            </a:r>
            <a:r>
              <a:rPr lang="en-US" sz="2400" dirty="0" err="1"/>
              <a:t>grafice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/>
              <a:t>Pierdere</a:t>
            </a:r>
            <a:r>
              <a:rPr lang="en-US" sz="2400" dirty="0"/>
              <a:t>: Cum </a:t>
            </a:r>
            <a:r>
              <a:rPr lang="en-US" sz="2400" dirty="0" err="1"/>
              <a:t>scade</a:t>
            </a:r>
            <a:r>
              <a:rPr lang="en-US" sz="2400" dirty="0"/>
              <a:t> </a:t>
            </a:r>
            <a:r>
              <a:rPr lang="en-US" sz="2400" dirty="0" err="1"/>
              <a:t>pierderea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timpul</a:t>
            </a:r>
            <a:r>
              <a:rPr lang="en-US" sz="2400" dirty="0"/>
              <a:t> </a:t>
            </a:r>
            <a:r>
              <a:rPr lang="en-US" sz="2400" dirty="0" err="1"/>
              <a:t>antrenării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validării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/>
              <a:t>Acuratețe</a:t>
            </a:r>
            <a:r>
              <a:rPr lang="en-US" sz="2400" dirty="0"/>
              <a:t>: Cum </a:t>
            </a:r>
            <a:r>
              <a:rPr lang="en-US" sz="2400" dirty="0" err="1"/>
              <a:t>crește</a:t>
            </a:r>
            <a:r>
              <a:rPr lang="en-US" sz="2400" dirty="0"/>
              <a:t> </a:t>
            </a:r>
            <a:r>
              <a:rPr lang="en-US" sz="2400" dirty="0" err="1"/>
              <a:t>precizia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0313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720000" y="519462"/>
            <a:ext cx="7704000" cy="9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rPr>
              <a:t>Rezultatele </a:t>
            </a:r>
            <a:r>
              <a:rPr lang="en-US" sz="3200" dirty="0" err="1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rPr>
              <a:t>Vizualizate</a:t>
            </a:r>
            <a:endParaRPr lang="en-US" sz="3200" dirty="0">
              <a:solidFill>
                <a:schemeClr val="dk1"/>
              </a:solidFill>
              <a:latin typeface="Erica One"/>
              <a:ea typeface="Erica One"/>
              <a:cs typeface="Erica One"/>
              <a:sym typeface="Erica One"/>
            </a:endParaRP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D24B8B5-291E-ED19-90DF-7C7488EDC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69" y="1959943"/>
            <a:ext cx="3114675" cy="1476375"/>
          </a:xfrm>
          <a:prstGeom prst="rect">
            <a:avLst/>
          </a:prstGeom>
        </p:spPr>
      </p:pic>
      <p:pic>
        <p:nvPicPr>
          <p:cNvPr id="7" name="Picture 6" descr="A chart with different colored squares&#10;&#10;Description automatically generated">
            <a:extLst>
              <a:ext uri="{FF2B5EF4-FFF2-40B4-BE49-F238E27FC236}">
                <a16:creationId xmlns:a16="http://schemas.microsoft.com/office/drawing/2014/main" id="{24C6D2CF-7297-D7C3-6196-E942F7467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620" y="1100254"/>
            <a:ext cx="4294088" cy="367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12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720000" y="519462"/>
            <a:ext cx="7704000" cy="9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rPr>
              <a:t>Concluzii </a:t>
            </a:r>
            <a:r>
              <a:rPr lang="en-US" sz="3200" dirty="0" err="1"/>
              <a:t>s</a:t>
            </a:r>
            <a:r>
              <a:rPr lang="en-US" sz="3200" dirty="0" err="1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rPr>
              <a:t>i</a:t>
            </a:r>
            <a:r>
              <a:rPr lang="en-US" sz="3200" dirty="0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rPr>
              <a:t>Lucrari</a:t>
            </a:r>
            <a:r>
              <a:rPr lang="en-US" sz="3200" dirty="0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rPr>
              <a:t>Viitoare</a:t>
            </a:r>
            <a:endParaRPr lang="en-US" sz="3200" dirty="0">
              <a:solidFill>
                <a:schemeClr val="dk1"/>
              </a:solidFill>
              <a:latin typeface="Erica One"/>
              <a:ea typeface="Erica One"/>
              <a:cs typeface="Erica One"/>
              <a:sym typeface="Erica One"/>
            </a:endParaRPr>
          </a:p>
        </p:txBody>
      </p:sp>
      <p:sp>
        <p:nvSpPr>
          <p:cNvPr id="189" name="Google Shape;189;p16"/>
          <p:cNvSpPr txBox="1">
            <a:spLocks noGrp="1"/>
          </p:cNvSpPr>
          <p:nvPr>
            <p:ph type="body" idx="1"/>
          </p:nvPr>
        </p:nvSpPr>
        <p:spPr>
          <a:xfrm>
            <a:off x="720000" y="1569666"/>
            <a:ext cx="6835200" cy="4266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b="1" dirty="0"/>
              <a:t>Concluzii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Modelul CNN+LSTM </a:t>
            </a:r>
            <a:r>
              <a:rPr lang="en-US" dirty="0" err="1"/>
              <a:t>combină</a:t>
            </a:r>
            <a:r>
              <a:rPr lang="en-US" dirty="0"/>
              <a:t> </a:t>
            </a:r>
            <a:r>
              <a:rPr lang="en-US" dirty="0" err="1"/>
              <a:t>eficient</a:t>
            </a:r>
            <a:r>
              <a:rPr lang="en-US" dirty="0"/>
              <a:t>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vizuală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temporală</a:t>
            </a:r>
            <a:r>
              <a:rPr lang="en-US" dirty="0"/>
              <a:t>, </a:t>
            </a:r>
            <a:r>
              <a:rPr lang="en-US" dirty="0" err="1"/>
              <a:t>atingând</a:t>
            </a:r>
            <a:r>
              <a:rPr lang="en-US" dirty="0"/>
              <a:t> o </a:t>
            </a:r>
            <a:r>
              <a:rPr lang="en-US" dirty="0" err="1"/>
              <a:t>acuratețe</a:t>
            </a:r>
            <a:r>
              <a:rPr lang="en-US" dirty="0"/>
              <a:t> de </a:t>
            </a:r>
            <a:r>
              <a:rPr lang="en-US" b="1" dirty="0"/>
              <a:t>73%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detectarea</a:t>
            </a:r>
            <a:r>
              <a:rPr lang="en-US" dirty="0"/>
              <a:t> deepfake-</a:t>
            </a:r>
            <a:r>
              <a:rPr lang="en-US" dirty="0" err="1"/>
              <a:t>urilor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Arhitectura a </a:t>
            </a:r>
            <a:r>
              <a:rPr lang="en-US" dirty="0" err="1"/>
              <a:t>demonstrat</a:t>
            </a:r>
            <a:r>
              <a:rPr lang="en-US" dirty="0"/>
              <a:t> </a:t>
            </a:r>
            <a:r>
              <a:rPr lang="en-US" dirty="0" err="1"/>
              <a:t>potențial</a:t>
            </a:r>
            <a:r>
              <a:rPr lang="en-US" dirty="0"/>
              <a:t> </a:t>
            </a:r>
            <a:r>
              <a:rPr lang="en-US" dirty="0" err="1"/>
              <a:t>ridicat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identificarea</a:t>
            </a:r>
            <a:r>
              <a:rPr lang="en-US" dirty="0"/>
              <a:t> </a:t>
            </a:r>
            <a:r>
              <a:rPr lang="en-US" dirty="0" err="1"/>
              <a:t>modificărilor</a:t>
            </a:r>
            <a:r>
              <a:rPr lang="en-US" dirty="0"/>
              <a:t> </a:t>
            </a:r>
            <a:r>
              <a:rPr lang="en-US" dirty="0" err="1"/>
              <a:t>subtile</a:t>
            </a:r>
            <a:r>
              <a:rPr lang="en-US" dirty="0"/>
              <a:t> din </a:t>
            </a:r>
            <a:r>
              <a:rPr lang="en-US" dirty="0" err="1"/>
              <a:t>videoclipuri</a:t>
            </a:r>
            <a:r>
              <a:rPr lang="en-US" dirty="0"/>
              <a:t>.</a:t>
            </a:r>
          </a:p>
          <a:p>
            <a:pPr marL="139700" indent="0">
              <a:buNone/>
            </a:pPr>
            <a:r>
              <a:rPr lang="en-US" b="1" dirty="0" err="1"/>
              <a:t>Lucrări</a:t>
            </a:r>
            <a:r>
              <a:rPr lang="en-US" b="1" dirty="0"/>
              <a:t> </a:t>
            </a:r>
            <a:r>
              <a:rPr lang="en-US" b="1" dirty="0" err="1"/>
              <a:t>Viitoare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Extinderea</a:t>
            </a:r>
            <a:r>
              <a:rPr lang="en-US" dirty="0"/>
              <a:t> </a:t>
            </a:r>
            <a:r>
              <a:rPr lang="en-US" dirty="0" err="1"/>
              <a:t>setului</a:t>
            </a:r>
            <a:r>
              <a:rPr lang="en-US" dirty="0"/>
              <a:t> de date </a:t>
            </a:r>
            <a:r>
              <a:rPr lang="en-US" dirty="0" err="1"/>
              <a:t>pentru</a:t>
            </a:r>
            <a:r>
              <a:rPr lang="en-US" dirty="0"/>
              <a:t> o </a:t>
            </a:r>
            <a:r>
              <a:rPr lang="en-US" dirty="0" err="1"/>
              <a:t>generalizare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includerea</a:t>
            </a:r>
            <a:r>
              <a:rPr lang="en-US" dirty="0"/>
              <a:t> deepfake-</a:t>
            </a:r>
            <a:r>
              <a:rPr lang="en-US" dirty="0" err="1"/>
              <a:t>urilor</a:t>
            </a:r>
            <a:r>
              <a:rPr lang="en-US" dirty="0"/>
              <a:t> generate cu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tehnici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arhitecturilor</a:t>
            </a:r>
            <a:r>
              <a:rPr lang="en-US" dirty="0"/>
              <a:t> </a:t>
            </a:r>
            <a:r>
              <a:rPr lang="en-US" dirty="0" err="1"/>
              <a:t>avansate</a:t>
            </a:r>
            <a:r>
              <a:rPr lang="en-US" dirty="0"/>
              <a:t>, precum Vision Transformers </a:t>
            </a:r>
            <a:r>
              <a:rPr lang="en-US" dirty="0" err="1"/>
              <a:t>sau</a:t>
            </a:r>
            <a:r>
              <a:rPr lang="en-US" dirty="0"/>
              <a:t> GRU,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îmbunătățirea</a:t>
            </a:r>
            <a:r>
              <a:rPr lang="en-US" dirty="0"/>
              <a:t> </a:t>
            </a:r>
            <a:r>
              <a:rPr lang="en-US" dirty="0" err="1"/>
              <a:t>hiperparametrilor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tool </a:t>
            </a:r>
            <a:r>
              <a:rPr lang="en-US" dirty="0" err="1"/>
              <a:t>practic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detectarea</a:t>
            </a:r>
            <a:r>
              <a:rPr lang="en-US" dirty="0"/>
              <a:t> deepfake-</a:t>
            </a:r>
            <a:r>
              <a:rPr lang="en-US" dirty="0" err="1"/>
              <a:t>urilor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real, util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securitate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jurnalism</a:t>
            </a:r>
            <a:r>
              <a:rPr lang="en-US" dirty="0"/>
              <a:t>.</a:t>
            </a:r>
          </a:p>
          <a:p>
            <a:pPr marL="13970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46614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F992-6B61-E91E-87AC-62049B6D9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Multumesc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Cuprins</a:t>
            </a:r>
            <a:endParaRPr dirty="0"/>
          </a:p>
        </p:txBody>
      </p:sp>
      <p:sp>
        <p:nvSpPr>
          <p:cNvPr id="195" name="Google Shape;195;p17"/>
          <p:cNvSpPr/>
          <p:nvPr/>
        </p:nvSpPr>
        <p:spPr>
          <a:xfrm>
            <a:off x="806492" y="1629800"/>
            <a:ext cx="1398300" cy="419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rPr>
              <a:t>Obiectivul </a:t>
            </a:r>
            <a:r>
              <a:rPr lang="en-US" sz="1600" dirty="0" err="1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rPr>
              <a:t>Codului</a:t>
            </a:r>
            <a:endParaRPr lang="en-US" sz="1600" dirty="0">
              <a:solidFill>
                <a:schemeClr val="dk1"/>
              </a:solidFill>
              <a:latin typeface="Erica One"/>
              <a:ea typeface="Erica One"/>
              <a:cs typeface="Erica One"/>
              <a:sym typeface="Erica One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2338008" y="1629800"/>
            <a:ext cx="1398300" cy="419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rPr>
              <a:t>Structura</a:t>
            </a:r>
            <a:r>
              <a:rPr lang="en-US" sz="1600" dirty="0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rPr>
              <a:t>Codului</a:t>
            </a:r>
            <a:endParaRPr lang="en-US" sz="1600" dirty="0">
              <a:solidFill>
                <a:schemeClr val="dk1"/>
              </a:solidFill>
              <a:latin typeface="Erica One"/>
              <a:ea typeface="Erica One"/>
              <a:cs typeface="Erica One"/>
              <a:sym typeface="Erica One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3869524" y="1629800"/>
            <a:ext cx="1398300" cy="419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rPr>
              <a:t>Setul de Date</a:t>
            </a:r>
            <a:endParaRPr dirty="0">
              <a:solidFill>
                <a:schemeClr val="dk1"/>
              </a:solidFill>
              <a:latin typeface="Erica One"/>
              <a:ea typeface="Erica One"/>
              <a:cs typeface="Erica One"/>
              <a:sym typeface="Erica One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5401039" y="1629800"/>
            <a:ext cx="1398300" cy="419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rPr>
              <a:t>Arhitectura </a:t>
            </a:r>
            <a:r>
              <a:rPr lang="en-US" dirty="0" err="1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rPr>
              <a:t>Modelului</a:t>
            </a:r>
            <a:endParaRPr dirty="0">
              <a:solidFill>
                <a:schemeClr val="dk1"/>
              </a:solidFill>
              <a:latin typeface="Erica One"/>
              <a:ea typeface="Erica One"/>
              <a:cs typeface="Erica One"/>
              <a:sym typeface="Erica One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6932555" y="1629800"/>
            <a:ext cx="1398300" cy="419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rPr>
              <a:t>Antrenarea </a:t>
            </a:r>
            <a:r>
              <a:rPr lang="en-US" dirty="0" err="1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rPr>
              <a:t>Modelului</a:t>
            </a:r>
            <a:endParaRPr dirty="0">
              <a:solidFill>
                <a:schemeClr val="dk1"/>
              </a:solidFill>
              <a:latin typeface="Erica One"/>
              <a:ea typeface="Erica One"/>
              <a:cs typeface="Erica One"/>
              <a:sym typeface="Erica One"/>
            </a:endParaRPr>
          </a:p>
        </p:txBody>
      </p:sp>
      <p:graphicFrame>
        <p:nvGraphicFramePr>
          <p:cNvPr id="200" name="Google Shape;200;p17"/>
          <p:cNvGraphicFramePr/>
          <p:nvPr>
            <p:extLst>
              <p:ext uri="{D42A27DB-BD31-4B8C-83A1-F6EECF244321}">
                <p14:modId xmlns:p14="http://schemas.microsoft.com/office/powerpoint/2010/main" val="851027243"/>
              </p:ext>
            </p:extLst>
          </p:nvPr>
        </p:nvGraphicFramePr>
        <p:xfrm>
          <a:off x="720000" y="2013627"/>
          <a:ext cx="7704000" cy="3075095"/>
        </p:xfrm>
        <a:graphic>
          <a:graphicData uri="http://schemas.openxmlformats.org/drawingml/2006/table">
            <a:tbl>
              <a:tblPr>
                <a:noFill/>
                <a:tableStyleId>{B9AAC4FD-4069-4A01-8872-6B770E981C7A}</a:tableStyleId>
              </a:tblPr>
              <a:tblGrid>
                <a:gridCol w="154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Erica One" panose="020B0604020202020204" charset="0"/>
                          <a:ea typeface="Catamaran"/>
                          <a:cs typeface="Catamaran"/>
                          <a:sym typeface="Catamaran"/>
                        </a:rPr>
                        <a:t>1</a:t>
                      </a:r>
                      <a:endParaRPr sz="1400" dirty="0">
                        <a:solidFill>
                          <a:schemeClr val="dk1"/>
                        </a:solidFill>
                        <a:latin typeface="Erica One" panose="020B0604020202020204" charset="0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Erica One" panose="020B0604020202020204" charset="0"/>
                          <a:ea typeface="Catamaran"/>
                          <a:cs typeface="Catamaran"/>
                          <a:sym typeface="Catamaran"/>
                        </a:rPr>
                        <a:t>2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Erica One" panose="020B0604020202020204" charset="0"/>
                          <a:ea typeface="Catamaran"/>
                          <a:cs typeface="Catamaran"/>
                          <a:sym typeface="Catamaran"/>
                        </a:rPr>
                        <a:t>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Erica One" panose="020B0604020202020204" charset="0"/>
                          <a:ea typeface="Catamaran"/>
                          <a:cs typeface="Catamaran"/>
                          <a:sym typeface="Catamaran"/>
                        </a:rPr>
                        <a:t>4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Erica One" panose="020B0604020202020204" charset="0"/>
                          <a:ea typeface="Catamaran"/>
                          <a:cs typeface="Catamaran"/>
                          <a:sym typeface="Catamaran"/>
                        </a:rPr>
                        <a:t>5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7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7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4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Erica One" panose="020B0604020202020204" charset="0"/>
                          <a:ea typeface="Catamaran"/>
                          <a:cs typeface="Catamaran"/>
                          <a:sym typeface="Catamaran"/>
                        </a:rPr>
                        <a:t>6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Erica One" panose="020B0604020202020204" charset="0"/>
                          <a:ea typeface="Catamaran"/>
                          <a:cs typeface="Catamaran"/>
                          <a:sym typeface="Catamaran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dk1"/>
                        </a:solidFill>
                        <a:latin typeface="Erica One" panose="020B0604020202020204" charset="0"/>
                        <a:ea typeface="Catamaran"/>
                        <a:cs typeface="Catamaran"/>
                        <a:sym typeface="Catamar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dk1"/>
                        </a:solidFill>
                        <a:latin typeface="Erica One" panose="020B0604020202020204" charset="0"/>
                        <a:ea typeface="Catamaran"/>
                        <a:cs typeface="Catamaran"/>
                        <a:sym typeface="Catamar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06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Erica One"/>
                          <a:ea typeface="Erica One"/>
                          <a:cs typeface="Erica One"/>
                          <a:sym typeface="Erica One"/>
                        </a:rPr>
                        <a:t>Validarea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Erica One"/>
                          <a:ea typeface="Erica One"/>
                          <a:cs typeface="Erica One"/>
                          <a:sym typeface="Erica One"/>
                        </a:rPr>
                        <a:t>si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Erica One"/>
                          <a:ea typeface="Erica One"/>
                          <a:cs typeface="Erica One"/>
                          <a:sym typeface="Erica One"/>
                        </a:rPr>
                        <a:t> Rezultatele</a:t>
                      </a:r>
                      <a:endParaRPr dirty="0">
                        <a:solidFill>
                          <a:schemeClr val="dk1"/>
                        </a:solidFill>
                        <a:latin typeface="Erica One"/>
                        <a:ea typeface="Erica One"/>
                        <a:cs typeface="Erica One"/>
                        <a:sym typeface="Erica On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Erica One"/>
                          <a:ea typeface="Erica One"/>
                          <a:cs typeface="Erica One"/>
                          <a:sym typeface="Erica One"/>
                        </a:rPr>
                        <a:t>Concluzii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Erica One"/>
                          <a:ea typeface="Erica One"/>
                          <a:cs typeface="Erica One"/>
                          <a:sym typeface="Erica One"/>
                        </a:rPr>
                        <a:t>si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Erica One"/>
                          <a:ea typeface="Erica One"/>
                          <a:cs typeface="Erica One"/>
                          <a:sym typeface="Erica One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Erica One"/>
                          <a:ea typeface="Erica One"/>
                          <a:cs typeface="Erica One"/>
                          <a:sym typeface="Erica One"/>
                        </a:rPr>
                        <a:t>Lucrari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Erica One"/>
                          <a:ea typeface="Erica One"/>
                          <a:cs typeface="Erica One"/>
                          <a:sym typeface="Erica One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Erica One"/>
                          <a:ea typeface="Erica One"/>
                          <a:cs typeface="Erica One"/>
                          <a:sym typeface="Erica One"/>
                        </a:rPr>
                        <a:t>Viitoare</a:t>
                      </a:r>
                      <a:endParaRPr lang="en-US" sz="1200" dirty="0">
                        <a:solidFill>
                          <a:schemeClr val="dk1"/>
                        </a:solidFill>
                        <a:latin typeface="Erica One"/>
                        <a:ea typeface="Erica One"/>
                        <a:cs typeface="Erica One"/>
                        <a:sym typeface="Erica On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Erica One"/>
                        <a:ea typeface="Erica One"/>
                        <a:cs typeface="Erica One"/>
                        <a:sym typeface="Erica On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Erica One"/>
                        <a:ea typeface="Erica One"/>
                        <a:cs typeface="Erica One"/>
                        <a:sym typeface="Erica On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Erica One"/>
                        <a:ea typeface="Erica One"/>
                        <a:cs typeface="Erica One"/>
                        <a:sym typeface="Erica On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Erica One"/>
                        <a:ea typeface="Erica One"/>
                        <a:cs typeface="Erica One"/>
                        <a:sym typeface="Erica On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720000" y="731250"/>
            <a:ext cx="7704000" cy="9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rPr>
              <a:t>Obiectivul </a:t>
            </a:r>
            <a:r>
              <a:rPr lang="en-US" sz="3200" dirty="0" err="1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rPr>
              <a:t>Codului</a:t>
            </a:r>
            <a:endParaRPr lang="en-US" sz="3200" dirty="0">
              <a:solidFill>
                <a:schemeClr val="dk1"/>
              </a:solidFill>
              <a:latin typeface="Erica One"/>
              <a:ea typeface="Erica One"/>
              <a:cs typeface="Erica One"/>
              <a:sym typeface="Erica One"/>
            </a:endParaRPr>
          </a:p>
        </p:txBody>
      </p:sp>
      <p:sp>
        <p:nvSpPr>
          <p:cNvPr id="189" name="Google Shape;189;p16"/>
          <p:cNvSpPr txBox="1">
            <a:spLocks noGrp="1"/>
          </p:cNvSpPr>
          <p:nvPr>
            <p:ph type="body" idx="1"/>
          </p:nvPr>
        </p:nvSpPr>
        <p:spPr>
          <a:xfrm>
            <a:off x="720000" y="1787250"/>
            <a:ext cx="6835200" cy="26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000" b="1" dirty="0"/>
              <a:t>Detectarea deepfake-</a:t>
            </a:r>
            <a:r>
              <a:rPr lang="en-US" sz="2000" b="1" dirty="0" err="1"/>
              <a:t>urilor</a:t>
            </a:r>
            <a:r>
              <a:rPr lang="en-US" sz="2000" b="1" dirty="0"/>
              <a:t> </a:t>
            </a:r>
            <a:r>
              <a:rPr lang="en-US" sz="2000" b="1" dirty="0" err="1"/>
              <a:t>în</a:t>
            </a:r>
            <a:r>
              <a:rPr lang="en-US" sz="2000" b="1" dirty="0"/>
              <a:t> </a:t>
            </a:r>
            <a:r>
              <a:rPr lang="en-US" sz="2000" b="1" dirty="0" err="1"/>
              <a:t>videoclipuri</a:t>
            </a:r>
            <a:r>
              <a:rPr lang="en-US" sz="2000" b="1" dirty="0"/>
              <a:t>.</a:t>
            </a: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br>
              <a:rPr lang="en-US" sz="2000" dirty="0"/>
            </a:br>
            <a:r>
              <a:rPr lang="en-US" sz="2000" dirty="0"/>
              <a:t>Se </a:t>
            </a:r>
            <a:r>
              <a:rPr lang="en-US" sz="2000" dirty="0" err="1"/>
              <a:t>folosește</a:t>
            </a:r>
            <a:r>
              <a:rPr lang="en-US" sz="2000" dirty="0"/>
              <a:t> un model </a:t>
            </a:r>
            <a:r>
              <a:rPr lang="en-US" sz="2000" dirty="0" err="1"/>
              <a:t>bazat</a:t>
            </a:r>
            <a:r>
              <a:rPr lang="en-US" sz="2000" dirty="0"/>
              <a:t> pe CNN </a:t>
            </a:r>
            <a:r>
              <a:rPr lang="en-US" sz="2000" dirty="0" err="1"/>
              <a:t>și</a:t>
            </a:r>
            <a:r>
              <a:rPr lang="en-US" sz="2000" dirty="0"/>
              <a:t> LSTM </a:t>
            </a: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analiza</a:t>
            </a:r>
            <a:r>
              <a:rPr lang="en-US" sz="2000" dirty="0"/>
              <a:t> </a:t>
            </a:r>
            <a:r>
              <a:rPr lang="en-US" sz="2000" dirty="0" err="1"/>
              <a:t>cadrele</a:t>
            </a:r>
            <a:r>
              <a:rPr lang="en-US" sz="2000" dirty="0"/>
              <a:t> video </a:t>
            </a:r>
            <a:r>
              <a:rPr lang="en-US" sz="2000" dirty="0" err="1"/>
              <a:t>și</a:t>
            </a:r>
            <a:r>
              <a:rPr lang="en-US" sz="2000" dirty="0"/>
              <a:t> a </a:t>
            </a:r>
            <a:r>
              <a:rPr lang="en-US" sz="2000" dirty="0" err="1"/>
              <a:t>determina</a:t>
            </a:r>
            <a:r>
              <a:rPr lang="en-US" sz="2000" dirty="0"/>
              <a:t> </a:t>
            </a:r>
            <a:r>
              <a:rPr lang="en-US" sz="2000" dirty="0" err="1"/>
              <a:t>dacă</a:t>
            </a:r>
            <a:r>
              <a:rPr lang="en-US" sz="2000" dirty="0"/>
              <a:t> un videoclip </a:t>
            </a:r>
            <a:r>
              <a:rPr lang="en-US" sz="2000" dirty="0" err="1"/>
              <a:t>este</a:t>
            </a:r>
            <a:r>
              <a:rPr lang="en-US" sz="2000" dirty="0"/>
              <a:t> real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fals</a:t>
            </a:r>
            <a:r>
              <a:rPr lang="en-US" sz="2000" dirty="0"/>
              <a:t>.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/>
          <p:nvPr/>
        </p:nvSpPr>
        <p:spPr>
          <a:xfrm>
            <a:off x="4312400" y="1572657"/>
            <a:ext cx="3871800" cy="202874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Codului</a:t>
            </a:r>
            <a:br>
              <a:rPr lang="en-US" dirty="0"/>
            </a:br>
            <a:r>
              <a:rPr lang="en-US" sz="2000" dirty="0"/>
              <a:t>Codul are 3 parti </a:t>
            </a:r>
            <a:r>
              <a:rPr lang="en-US" sz="2000" dirty="0" err="1"/>
              <a:t>principale</a:t>
            </a:r>
            <a:r>
              <a:rPr lang="en-US" sz="2000" dirty="0"/>
              <a:t>:</a:t>
            </a:r>
            <a:br>
              <a:rPr lang="en-US" dirty="0"/>
            </a:br>
            <a:endParaRPr dirty="0"/>
          </a:p>
        </p:txBody>
      </p:sp>
      <p:graphicFrame>
        <p:nvGraphicFramePr>
          <p:cNvPr id="208" name="Google Shape;208;p18"/>
          <p:cNvGraphicFramePr/>
          <p:nvPr>
            <p:extLst>
              <p:ext uri="{D42A27DB-BD31-4B8C-83A1-F6EECF244321}">
                <p14:modId xmlns:p14="http://schemas.microsoft.com/office/powerpoint/2010/main" val="2077377991"/>
              </p:ext>
            </p:extLst>
          </p:nvPr>
        </p:nvGraphicFramePr>
        <p:xfrm>
          <a:off x="1324685" y="2024136"/>
          <a:ext cx="2463150" cy="1249650"/>
        </p:xfrm>
        <a:graphic>
          <a:graphicData uri="http://schemas.openxmlformats.org/drawingml/2006/table">
            <a:tbl>
              <a:tblPr>
                <a:noFill/>
                <a:tableStyleId>{B9AAC4FD-4069-4A01-8872-6B770E981C7A}</a:tableStyleId>
              </a:tblPr>
              <a:tblGrid>
                <a:gridCol w="246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7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 </a:t>
                      </a:r>
                      <a:r>
                        <a:rPr lang="en-US" dirty="0" err="1"/>
                        <a:t>încarcă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videoclipurile</a:t>
                      </a:r>
                      <a:r>
                        <a:rPr lang="en-US" dirty="0"/>
                        <a:t>, se </a:t>
                      </a:r>
                      <a:r>
                        <a:rPr lang="en-US" dirty="0" err="1"/>
                        <a:t>împart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în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seturi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antrenare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și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validare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și</a:t>
                      </a:r>
                      <a:r>
                        <a:rPr lang="en-US" dirty="0"/>
                        <a:t> se </a:t>
                      </a:r>
                      <a:r>
                        <a:rPr lang="en-US" dirty="0" err="1"/>
                        <a:t>transformă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cadrele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pentru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putea</a:t>
                      </a:r>
                      <a:r>
                        <a:rPr lang="en-US" dirty="0"/>
                        <a:t> fi </a:t>
                      </a:r>
                      <a:r>
                        <a:rPr lang="en-US" dirty="0" err="1"/>
                        <a:t>folosite</a:t>
                      </a:r>
                      <a:r>
                        <a:rPr lang="en-US" dirty="0"/>
                        <a:t> de model.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9" name="Google Shape;209;p18"/>
          <p:cNvSpPr/>
          <p:nvPr/>
        </p:nvSpPr>
        <p:spPr>
          <a:xfrm>
            <a:off x="959810" y="1562508"/>
            <a:ext cx="3192900" cy="419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rPr>
              <a:t>Pregatirea</a:t>
            </a:r>
            <a:r>
              <a:rPr lang="en-US" sz="2100" dirty="0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rPr>
              <a:t>datelor</a:t>
            </a:r>
            <a:endParaRPr lang="en-US" sz="2100" dirty="0">
              <a:solidFill>
                <a:schemeClr val="dk1"/>
              </a:solidFill>
              <a:latin typeface="Erica One"/>
              <a:ea typeface="Erica One"/>
              <a:cs typeface="Erica One"/>
              <a:sym typeface="Erica One"/>
            </a:endParaRPr>
          </a:p>
        </p:txBody>
      </p:sp>
      <p:sp>
        <p:nvSpPr>
          <p:cNvPr id="215" name="Google Shape;215;p18"/>
          <p:cNvSpPr txBox="1"/>
          <p:nvPr/>
        </p:nvSpPr>
        <p:spPr>
          <a:xfrm>
            <a:off x="4453725" y="1615368"/>
            <a:ext cx="36174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rPr>
              <a:t>Modelul </a:t>
            </a:r>
          </a:p>
        </p:txBody>
      </p:sp>
      <p:sp>
        <p:nvSpPr>
          <p:cNvPr id="216" name="Google Shape;216;p18"/>
          <p:cNvSpPr txBox="1"/>
          <p:nvPr/>
        </p:nvSpPr>
        <p:spPr>
          <a:xfrm>
            <a:off x="4312400" y="2367503"/>
            <a:ext cx="3617400" cy="7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dirty="0"/>
              <a:t>Un model </a:t>
            </a:r>
            <a:r>
              <a:rPr lang="en-US" dirty="0" err="1"/>
              <a:t>hibrid</a:t>
            </a:r>
            <a:r>
              <a:rPr lang="en-US" dirty="0"/>
              <a:t> care </a:t>
            </a:r>
            <a:r>
              <a:rPr lang="en-US" dirty="0" err="1"/>
              <a:t>combină</a:t>
            </a:r>
            <a:r>
              <a:rPr lang="en-US" dirty="0"/>
              <a:t>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-US" b="1" dirty="0"/>
              <a:t>CNN (ResNeXt50)</a:t>
            </a:r>
            <a:r>
              <a:rPr lang="en-US" dirty="0"/>
              <a:t> – </a:t>
            </a:r>
            <a:r>
              <a:rPr lang="en-US" dirty="0" err="1"/>
              <a:t>extrage</a:t>
            </a:r>
            <a:r>
              <a:rPr lang="en-US" dirty="0"/>
              <a:t> </a:t>
            </a:r>
            <a:r>
              <a:rPr lang="en-US" dirty="0" err="1"/>
              <a:t>caracteristici</a:t>
            </a:r>
            <a:r>
              <a:rPr lang="en-US" dirty="0"/>
              <a:t> </a:t>
            </a:r>
            <a:r>
              <a:rPr lang="en-US" dirty="0" err="1"/>
              <a:t>vizuale</a:t>
            </a:r>
            <a:r>
              <a:rPr lang="en-US" dirty="0"/>
              <a:t> din </a:t>
            </a:r>
            <a:r>
              <a:rPr lang="en-US" dirty="0" err="1"/>
              <a:t>cadrele</a:t>
            </a:r>
            <a:r>
              <a:rPr lang="en-US" dirty="0"/>
              <a:t> video.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</a:pPr>
            <a:r>
              <a:rPr lang="en-US" b="1" dirty="0"/>
              <a:t>LSTM (Recurrent Neural Network)</a:t>
            </a:r>
            <a:r>
              <a:rPr lang="en-US" dirty="0"/>
              <a:t> – </a:t>
            </a:r>
            <a:r>
              <a:rPr lang="en-US" dirty="0" err="1"/>
              <a:t>analizează</a:t>
            </a:r>
            <a:r>
              <a:rPr lang="en-US" dirty="0"/>
              <a:t> </a:t>
            </a:r>
            <a:r>
              <a:rPr lang="en-US" dirty="0" err="1"/>
              <a:t>relațiile</a:t>
            </a:r>
            <a:r>
              <a:rPr lang="en-US" dirty="0"/>
              <a:t> </a:t>
            </a:r>
            <a:r>
              <a:rPr lang="en-US" dirty="0" err="1"/>
              <a:t>temporale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cadre.</a:t>
            </a:r>
            <a:endParaRPr lang="en-US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20" name="Google Shape;220;p18"/>
          <p:cNvSpPr txBox="1"/>
          <p:nvPr/>
        </p:nvSpPr>
        <p:spPr>
          <a:xfrm>
            <a:off x="793014" y="3601403"/>
            <a:ext cx="3660711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rPr>
              <a:t>Antrenarea </a:t>
            </a:r>
            <a:r>
              <a:rPr lang="en-US" sz="2100" dirty="0" err="1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rPr>
              <a:t>si</a:t>
            </a:r>
            <a:r>
              <a:rPr lang="en-US" sz="2100" dirty="0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rPr>
              <a:t> Validarea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D22D9E-A95F-D2E8-F1CA-26578270508F}"/>
              </a:ext>
            </a:extLst>
          </p:cNvPr>
          <p:cNvSpPr txBox="1"/>
          <p:nvPr/>
        </p:nvSpPr>
        <p:spPr>
          <a:xfrm>
            <a:off x="841535" y="4061618"/>
            <a:ext cx="36121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 </a:t>
            </a:r>
            <a:r>
              <a:rPr lang="en-US" dirty="0" err="1"/>
              <a:t>antrenează</a:t>
            </a:r>
            <a:r>
              <a:rPr lang="en-US" dirty="0"/>
              <a:t> </a:t>
            </a:r>
            <a:r>
              <a:rPr lang="en-US" dirty="0" err="1"/>
              <a:t>modelul</a:t>
            </a:r>
            <a:r>
              <a:rPr lang="en-US" dirty="0"/>
              <a:t> pe </a:t>
            </a:r>
            <a:r>
              <a:rPr lang="en-US" dirty="0" err="1"/>
              <a:t>setul</a:t>
            </a:r>
            <a:r>
              <a:rPr lang="en-US" dirty="0"/>
              <a:t> de </a:t>
            </a:r>
            <a:r>
              <a:rPr lang="en-US" dirty="0" err="1"/>
              <a:t>antrenare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se </a:t>
            </a:r>
            <a:r>
              <a:rPr lang="en-US" dirty="0" err="1"/>
              <a:t>evaluează</a:t>
            </a:r>
            <a:r>
              <a:rPr lang="en-US" dirty="0"/>
              <a:t> pe </a:t>
            </a:r>
            <a:r>
              <a:rPr lang="en-US" dirty="0" err="1"/>
              <a:t>setul</a:t>
            </a:r>
            <a:r>
              <a:rPr lang="en-US" dirty="0"/>
              <a:t> de </a:t>
            </a:r>
            <a:r>
              <a:rPr lang="en-US" dirty="0" err="1"/>
              <a:t>validare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performanța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rPr>
              <a:t>Setul de Date</a:t>
            </a:r>
          </a:p>
        </p:txBody>
      </p:sp>
      <p:grpSp>
        <p:nvGrpSpPr>
          <p:cNvPr id="242" name="Google Shape;242;p20"/>
          <p:cNvGrpSpPr/>
          <p:nvPr/>
        </p:nvGrpSpPr>
        <p:grpSpPr>
          <a:xfrm>
            <a:off x="715100" y="1532708"/>
            <a:ext cx="7704000" cy="626100"/>
            <a:chOff x="715100" y="1532708"/>
            <a:chExt cx="7704000" cy="626100"/>
          </a:xfrm>
        </p:grpSpPr>
        <p:sp>
          <p:nvSpPr>
            <p:cNvPr id="243" name="Google Shape;243;p20"/>
            <p:cNvSpPr/>
            <p:nvPr/>
          </p:nvSpPr>
          <p:spPr>
            <a:xfrm>
              <a:off x="715100" y="1532708"/>
              <a:ext cx="7704000" cy="62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0"/>
            <p:cNvSpPr txBox="1"/>
            <p:nvPr/>
          </p:nvSpPr>
          <p:spPr>
            <a:xfrm>
              <a:off x="1558200" y="1629153"/>
              <a:ext cx="2021400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err="1">
                  <a:latin typeface="Erica One"/>
                  <a:ea typeface="Erica One"/>
                  <a:cs typeface="Erica One"/>
                  <a:sym typeface="Erica One"/>
                </a:rPr>
                <a:t>FaceForensics</a:t>
              </a:r>
              <a:r>
                <a:rPr lang="en-US" sz="1600" dirty="0">
                  <a:latin typeface="Erica One"/>
                  <a:ea typeface="Erica One"/>
                  <a:cs typeface="Erica One"/>
                  <a:sym typeface="Erica One"/>
                </a:rPr>
                <a:t>++</a:t>
              </a:r>
              <a:endParaRPr sz="1600" dirty="0">
                <a:latin typeface="Erica One"/>
                <a:ea typeface="Erica One"/>
                <a:cs typeface="Erica One"/>
                <a:sym typeface="Erica One"/>
              </a:endParaRPr>
            </a:p>
          </p:txBody>
        </p:sp>
        <p:sp>
          <p:nvSpPr>
            <p:cNvPr id="246" name="Google Shape;246;p20"/>
            <p:cNvSpPr txBox="1"/>
            <p:nvPr/>
          </p:nvSpPr>
          <p:spPr>
            <a:xfrm>
              <a:off x="4678723" y="1649155"/>
              <a:ext cx="2341947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Dataset consisting of 1000 original video sequences</a:t>
              </a:r>
              <a:endParaRPr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sp>
        <p:nvSpPr>
          <p:cNvPr id="252" name="Google Shape;252;p20"/>
          <p:cNvSpPr/>
          <p:nvPr/>
        </p:nvSpPr>
        <p:spPr>
          <a:xfrm>
            <a:off x="1025032" y="1697631"/>
            <a:ext cx="360000" cy="332727"/>
          </a:xfrm>
          <a:custGeom>
            <a:avLst/>
            <a:gdLst/>
            <a:ahLst/>
            <a:cxnLst/>
            <a:rect l="l" t="t" r="r" b="b"/>
            <a:pathLst>
              <a:path w="17965" h="16604" extrusionOk="0">
                <a:moveTo>
                  <a:pt x="14230" y="2882"/>
                </a:moveTo>
                <a:cubicBezTo>
                  <a:pt x="15650" y="3227"/>
                  <a:pt x="16706" y="4486"/>
                  <a:pt x="16706" y="6008"/>
                </a:cubicBezTo>
                <a:cubicBezTo>
                  <a:pt x="16706" y="7774"/>
                  <a:pt x="15285" y="9195"/>
                  <a:pt x="13519" y="9195"/>
                </a:cubicBezTo>
                <a:cubicBezTo>
                  <a:pt x="13884" y="7165"/>
                  <a:pt x="14148" y="4953"/>
                  <a:pt x="14230" y="2882"/>
                </a:cubicBezTo>
                <a:close/>
                <a:moveTo>
                  <a:pt x="7146" y="3349"/>
                </a:moveTo>
                <a:cubicBezTo>
                  <a:pt x="8059" y="3349"/>
                  <a:pt x="8891" y="3775"/>
                  <a:pt x="9520" y="4567"/>
                </a:cubicBezTo>
                <a:cubicBezTo>
                  <a:pt x="10109" y="5318"/>
                  <a:pt x="10434" y="6313"/>
                  <a:pt x="10434" y="7368"/>
                </a:cubicBezTo>
                <a:cubicBezTo>
                  <a:pt x="10434" y="8403"/>
                  <a:pt x="10109" y="9398"/>
                  <a:pt x="9520" y="10149"/>
                </a:cubicBezTo>
                <a:cubicBezTo>
                  <a:pt x="8891" y="10940"/>
                  <a:pt x="8059" y="11367"/>
                  <a:pt x="7146" y="11367"/>
                </a:cubicBezTo>
                <a:cubicBezTo>
                  <a:pt x="6253" y="11367"/>
                  <a:pt x="5400" y="10940"/>
                  <a:pt x="4771" y="10149"/>
                </a:cubicBezTo>
                <a:cubicBezTo>
                  <a:pt x="4202" y="9398"/>
                  <a:pt x="3878" y="8403"/>
                  <a:pt x="3878" y="7368"/>
                </a:cubicBezTo>
                <a:cubicBezTo>
                  <a:pt x="3878" y="6313"/>
                  <a:pt x="4202" y="5318"/>
                  <a:pt x="4771" y="4567"/>
                </a:cubicBezTo>
                <a:cubicBezTo>
                  <a:pt x="5400" y="3775"/>
                  <a:pt x="6253" y="3349"/>
                  <a:pt x="7146" y="3349"/>
                </a:cubicBezTo>
                <a:close/>
                <a:moveTo>
                  <a:pt x="1" y="0"/>
                </a:moveTo>
                <a:lnTo>
                  <a:pt x="1" y="629"/>
                </a:lnTo>
                <a:cubicBezTo>
                  <a:pt x="1" y="3451"/>
                  <a:pt x="265" y="6272"/>
                  <a:pt x="752" y="9053"/>
                </a:cubicBezTo>
                <a:lnTo>
                  <a:pt x="2092" y="16603"/>
                </a:lnTo>
                <a:lnTo>
                  <a:pt x="12220" y="16603"/>
                </a:lnTo>
                <a:lnTo>
                  <a:pt x="13296" y="10474"/>
                </a:lnTo>
                <a:lnTo>
                  <a:pt x="13499" y="10474"/>
                </a:lnTo>
                <a:cubicBezTo>
                  <a:pt x="15975" y="10474"/>
                  <a:pt x="17964" y="8464"/>
                  <a:pt x="17964" y="6008"/>
                </a:cubicBezTo>
                <a:cubicBezTo>
                  <a:pt x="17964" y="3796"/>
                  <a:pt x="16381" y="1969"/>
                  <a:pt x="14270" y="1604"/>
                </a:cubicBezTo>
                <a:cubicBezTo>
                  <a:pt x="14290" y="1279"/>
                  <a:pt x="14290" y="0"/>
                  <a:pt x="14290" y="0"/>
                </a:cubicBezTo>
                <a:close/>
              </a:path>
            </a:pathLst>
          </a:custGeom>
          <a:solidFill>
            <a:srgbClr val="18181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0"/>
          <p:cNvSpPr/>
          <p:nvPr/>
        </p:nvSpPr>
        <p:spPr>
          <a:xfrm>
            <a:off x="1127952" y="1789951"/>
            <a:ext cx="68353" cy="68754"/>
          </a:xfrm>
          <a:custGeom>
            <a:avLst/>
            <a:gdLst/>
            <a:ahLst/>
            <a:cxnLst/>
            <a:rect l="l" t="t" r="r" b="b"/>
            <a:pathLst>
              <a:path w="3411" h="3431" extrusionOk="0">
                <a:moveTo>
                  <a:pt x="2010" y="1"/>
                </a:moveTo>
                <a:cubicBezTo>
                  <a:pt x="1502" y="1"/>
                  <a:pt x="1015" y="264"/>
                  <a:pt x="650" y="752"/>
                </a:cubicBezTo>
                <a:cubicBezTo>
                  <a:pt x="223" y="1279"/>
                  <a:pt x="0" y="1990"/>
                  <a:pt x="0" y="2761"/>
                </a:cubicBezTo>
                <a:cubicBezTo>
                  <a:pt x="0" y="2984"/>
                  <a:pt x="20" y="3208"/>
                  <a:pt x="61" y="3431"/>
                </a:cubicBezTo>
                <a:cubicBezTo>
                  <a:pt x="670" y="2802"/>
                  <a:pt x="1198" y="2497"/>
                  <a:pt x="1685" y="2213"/>
                </a:cubicBezTo>
                <a:cubicBezTo>
                  <a:pt x="2274" y="1868"/>
                  <a:pt x="2781" y="1564"/>
                  <a:pt x="3410" y="772"/>
                </a:cubicBezTo>
                <a:cubicBezTo>
                  <a:pt x="3025" y="285"/>
                  <a:pt x="2517" y="1"/>
                  <a:pt x="2010" y="1"/>
                </a:cubicBezTo>
                <a:close/>
              </a:path>
            </a:pathLst>
          </a:custGeom>
          <a:solidFill>
            <a:srgbClr val="18181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0"/>
          <p:cNvSpPr/>
          <p:nvPr/>
        </p:nvSpPr>
        <p:spPr>
          <a:xfrm>
            <a:off x="1140556" y="1884715"/>
            <a:ext cx="20" cy="2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18181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1140556" y="1884715"/>
            <a:ext cx="20" cy="2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18181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0"/>
          <p:cNvSpPr/>
          <p:nvPr/>
        </p:nvSpPr>
        <p:spPr>
          <a:xfrm>
            <a:off x="1140556" y="1831431"/>
            <a:ext cx="67952" cy="68774"/>
          </a:xfrm>
          <a:custGeom>
            <a:avLst/>
            <a:gdLst/>
            <a:ahLst/>
            <a:cxnLst/>
            <a:rect l="l" t="t" r="r" b="b"/>
            <a:pathLst>
              <a:path w="3391" h="3432" extrusionOk="0">
                <a:moveTo>
                  <a:pt x="3329" y="1"/>
                </a:moveTo>
                <a:cubicBezTo>
                  <a:pt x="2741" y="630"/>
                  <a:pt x="2193" y="935"/>
                  <a:pt x="1705" y="1239"/>
                </a:cubicBezTo>
                <a:cubicBezTo>
                  <a:pt x="1117" y="1564"/>
                  <a:pt x="609" y="1868"/>
                  <a:pt x="0" y="2660"/>
                </a:cubicBezTo>
                <a:cubicBezTo>
                  <a:pt x="366" y="3147"/>
                  <a:pt x="873" y="3431"/>
                  <a:pt x="1381" y="3431"/>
                </a:cubicBezTo>
                <a:cubicBezTo>
                  <a:pt x="1888" y="3431"/>
                  <a:pt x="2375" y="3167"/>
                  <a:pt x="2761" y="2680"/>
                </a:cubicBezTo>
                <a:cubicBezTo>
                  <a:pt x="3167" y="2153"/>
                  <a:pt x="3390" y="1442"/>
                  <a:pt x="3390" y="691"/>
                </a:cubicBezTo>
                <a:cubicBezTo>
                  <a:pt x="3390" y="448"/>
                  <a:pt x="3370" y="224"/>
                  <a:pt x="3329" y="1"/>
                </a:cubicBezTo>
                <a:close/>
              </a:path>
            </a:pathLst>
          </a:custGeom>
          <a:solidFill>
            <a:srgbClr val="18181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0"/>
          <p:cNvSpPr/>
          <p:nvPr/>
        </p:nvSpPr>
        <p:spPr>
          <a:xfrm>
            <a:off x="1112482" y="1596334"/>
            <a:ext cx="43966" cy="81378"/>
          </a:xfrm>
          <a:custGeom>
            <a:avLst/>
            <a:gdLst/>
            <a:ahLst/>
            <a:cxnLst/>
            <a:rect l="l" t="t" r="r" b="b"/>
            <a:pathLst>
              <a:path w="2194" h="4061" extrusionOk="0">
                <a:moveTo>
                  <a:pt x="914" y="1"/>
                </a:moveTo>
                <a:cubicBezTo>
                  <a:pt x="914" y="894"/>
                  <a:pt x="732" y="1300"/>
                  <a:pt x="508" y="1767"/>
                </a:cubicBezTo>
                <a:cubicBezTo>
                  <a:pt x="265" y="2315"/>
                  <a:pt x="1" y="2924"/>
                  <a:pt x="1" y="4060"/>
                </a:cubicBezTo>
                <a:lnTo>
                  <a:pt x="1259" y="4060"/>
                </a:lnTo>
                <a:cubicBezTo>
                  <a:pt x="1259" y="3188"/>
                  <a:pt x="1442" y="2782"/>
                  <a:pt x="1665" y="2295"/>
                </a:cubicBezTo>
                <a:cubicBezTo>
                  <a:pt x="1909" y="1767"/>
                  <a:pt x="2193" y="1158"/>
                  <a:pt x="2193" y="1"/>
                </a:cubicBezTo>
                <a:close/>
              </a:path>
            </a:pathLst>
          </a:custGeom>
          <a:solidFill>
            <a:srgbClr val="18181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0"/>
          <p:cNvSpPr/>
          <p:nvPr/>
        </p:nvSpPr>
        <p:spPr>
          <a:xfrm>
            <a:off x="1180013" y="1596334"/>
            <a:ext cx="44346" cy="81378"/>
          </a:xfrm>
          <a:custGeom>
            <a:avLst/>
            <a:gdLst/>
            <a:ahLst/>
            <a:cxnLst/>
            <a:rect l="l" t="t" r="r" b="b"/>
            <a:pathLst>
              <a:path w="2213" h="4061" extrusionOk="0">
                <a:moveTo>
                  <a:pt x="934" y="1"/>
                </a:moveTo>
                <a:cubicBezTo>
                  <a:pt x="934" y="894"/>
                  <a:pt x="751" y="1300"/>
                  <a:pt x="528" y="1767"/>
                </a:cubicBezTo>
                <a:cubicBezTo>
                  <a:pt x="284" y="2315"/>
                  <a:pt x="0" y="2924"/>
                  <a:pt x="0" y="4060"/>
                </a:cubicBezTo>
                <a:lnTo>
                  <a:pt x="1279" y="4060"/>
                </a:lnTo>
                <a:cubicBezTo>
                  <a:pt x="1279" y="3188"/>
                  <a:pt x="1462" y="2782"/>
                  <a:pt x="1685" y="2295"/>
                </a:cubicBezTo>
                <a:cubicBezTo>
                  <a:pt x="1929" y="1767"/>
                  <a:pt x="2213" y="1158"/>
                  <a:pt x="2213" y="1"/>
                </a:cubicBezTo>
                <a:close/>
              </a:path>
            </a:pathLst>
          </a:custGeom>
          <a:solidFill>
            <a:srgbClr val="18181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" name="Google Shape;259;p20"/>
          <p:cNvGrpSpPr/>
          <p:nvPr/>
        </p:nvGrpSpPr>
        <p:grpSpPr>
          <a:xfrm>
            <a:off x="988030" y="2481080"/>
            <a:ext cx="434004" cy="255457"/>
            <a:chOff x="5551588" y="4518502"/>
            <a:chExt cx="453789" cy="267102"/>
          </a:xfrm>
        </p:grpSpPr>
        <p:sp>
          <p:nvSpPr>
            <p:cNvPr id="260" name="Google Shape;260;p20"/>
            <p:cNvSpPr/>
            <p:nvPr/>
          </p:nvSpPr>
          <p:spPr>
            <a:xfrm>
              <a:off x="5791872" y="4637156"/>
              <a:ext cx="213506" cy="101662"/>
            </a:xfrm>
            <a:custGeom>
              <a:avLst/>
              <a:gdLst/>
              <a:ahLst/>
              <a:cxnLst/>
              <a:rect l="l" t="t" r="r" b="b"/>
              <a:pathLst>
                <a:path w="10190" h="4852" extrusionOk="0">
                  <a:moveTo>
                    <a:pt x="0" y="0"/>
                  </a:moveTo>
                  <a:lnTo>
                    <a:pt x="0" y="4852"/>
                  </a:lnTo>
                  <a:lnTo>
                    <a:pt x="1705" y="4852"/>
                  </a:lnTo>
                  <a:cubicBezTo>
                    <a:pt x="1827" y="3126"/>
                    <a:pt x="3248" y="1766"/>
                    <a:pt x="4993" y="1766"/>
                  </a:cubicBezTo>
                  <a:cubicBezTo>
                    <a:pt x="6739" y="1766"/>
                    <a:pt x="8180" y="3126"/>
                    <a:pt x="8282" y="4852"/>
                  </a:cubicBezTo>
                  <a:lnTo>
                    <a:pt x="10190" y="4852"/>
                  </a:lnTo>
                  <a:lnTo>
                    <a:pt x="10190" y="3126"/>
                  </a:lnTo>
                  <a:cubicBezTo>
                    <a:pt x="10190" y="1766"/>
                    <a:pt x="9357" y="528"/>
                    <a:pt x="8140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5551588" y="4637156"/>
              <a:ext cx="213506" cy="101662"/>
            </a:xfrm>
            <a:custGeom>
              <a:avLst/>
              <a:gdLst/>
              <a:ahLst/>
              <a:cxnLst/>
              <a:rect l="l" t="t" r="r" b="b"/>
              <a:pathLst>
                <a:path w="10190" h="4852" extrusionOk="0">
                  <a:moveTo>
                    <a:pt x="1644" y="0"/>
                  </a:moveTo>
                  <a:cubicBezTo>
                    <a:pt x="629" y="609"/>
                    <a:pt x="0" y="1705"/>
                    <a:pt x="0" y="2923"/>
                  </a:cubicBezTo>
                  <a:lnTo>
                    <a:pt x="0" y="4852"/>
                  </a:lnTo>
                  <a:lnTo>
                    <a:pt x="1908" y="4852"/>
                  </a:lnTo>
                  <a:cubicBezTo>
                    <a:pt x="2010" y="3126"/>
                    <a:pt x="3451" y="1766"/>
                    <a:pt x="5196" y="1766"/>
                  </a:cubicBezTo>
                  <a:cubicBezTo>
                    <a:pt x="6942" y="1766"/>
                    <a:pt x="8363" y="3126"/>
                    <a:pt x="8484" y="4852"/>
                  </a:cubicBezTo>
                  <a:lnTo>
                    <a:pt x="10189" y="4852"/>
                  </a:lnTo>
                  <a:lnTo>
                    <a:pt x="10189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5734881" y="4518502"/>
              <a:ext cx="167578" cy="91877"/>
            </a:xfrm>
            <a:custGeom>
              <a:avLst/>
              <a:gdLst/>
              <a:ahLst/>
              <a:cxnLst/>
              <a:rect l="l" t="t" r="r" b="b"/>
              <a:pathLst>
                <a:path w="7998" h="4385" extrusionOk="0">
                  <a:moveTo>
                    <a:pt x="0" y="0"/>
                  </a:moveTo>
                  <a:lnTo>
                    <a:pt x="0" y="4385"/>
                  </a:lnTo>
                  <a:lnTo>
                    <a:pt x="7998" y="4385"/>
                  </a:lnTo>
                  <a:lnTo>
                    <a:pt x="6597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5626431" y="4518502"/>
              <a:ext cx="82092" cy="91877"/>
            </a:xfrm>
            <a:custGeom>
              <a:avLst/>
              <a:gdLst/>
              <a:ahLst/>
              <a:cxnLst/>
              <a:rect l="l" t="t" r="r" b="b"/>
              <a:pathLst>
                <a:path w="3918" h="4385" extrusionOk="0">
                  <a:moveTo>
                    <a:pt x="1381" y="0"/>
                  </a:moveTo>
                  <a:lnTo>
                    <a:pt x="0" y="4385"/>
                  </a:lnTo>
                  <a:lnTo>
                    <a:pt x="3918" y="4385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5617924" y="4700516"/>
              <a:ext cx="85067" cy="85088"/>
            </a:xfrm>
            <a:custGeom>
              <a:avLst/>
              <a:gdLst/>
              <a:ahLst/>
              <a:cxnLst/>
              <a:rect l="l" t="t" r="r" b="b"/>
              <a:pathLst>
                <a:path w="4060" h="4061" extrusionOk="0">
                  <a:moveTo>
                    <a:pt x="2030" y="1"/>
                  </a:moveTo>
                  <a:cubicBezTo>
                    <a:pt x="914" y="1"/>
                    <a:pt x="0" y="914"/>
                    <a:pt x="0" y="2030"/>
                  </a:cubicBezTo>
                  <a:cubicBezTo>
                    <a:pt x="0" y="3167"/>
                    <a:pt x="914" y="4060"/>
                    <a:pt x="2030" y="4060"/>
                  </a:cubicBezTo>
                  <a:cubicBezTo>
                    <a:pt x="3147" y="4060"/>
                    <a:pt x="4060" y="3167"/>
                    <a:pt x="4060" y="2030"/>
                  </a:cubicBezTo>
                  <a:cubicBezTo>
                    <a:pt x="4060" y="914"/>
                    <a:pt x="3147" y="1"/>
                    <a:pt x="203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5853954" y="4700516"/>
              <a:ext cx="85088" cy="85088"/>
            </a:xfrm>
            <a:custGeom>
              <a:avLst/>
              <a:gdLst/>
              <a:ahLst/>
              <a:cxnLst/>
              <a:rect l="l" t="t" r="r" b="b"/>
              <a:pathLst>
                <a:path w="4061" h="4061" extrusionOk="0">
                  <a:moveTo>
                    <a:pt x="2030" y="1"/>
                  </a:moveTo>
                  <a:cubicBezTo>
                    <a:pt x="914" y="1"/>
                    <a:pt x="1" y="914"/>
                    <a:pt x="1" y="2030"/>
                  </a:cubicBezTo>
                  <a:cubicBezTo>
                    <a:pt x="1" y="3167"/>
                    <a:pt x="914" y="4060"/>
                    <a:pt x="2030" y="4060"/>
                  </a:cubicBezTo>
                  <a:cubicBezTo>
                    <a:pt x="3167" y="4060"/>
                    <a:pt x="4060" y="3167"/>
                    <a:pt x="4060" y="2030"/>
                  </a:cubicBezTo>
                  <a:cubicBezTo>
                    <a:pt x="4060" y="914"/>
                    <a:pt x="3167" y="1"/>
                    <a:pt x="203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20"/>
          <p:cNvGrpSpPr/>
          <p:nvPr/>
        </p:nvGrpSpPr>
        <p:grpSpPr>
          <a:xfrm>
            <a:off x="715100" y="2295760"/>
            <a:ext cx="7704000" cy="626100"/>
            <a:chOff x="715100" y="2295760"/>
            <a:chExt cx="7704000" cy="626100"/>
          </a:xfrm>
        </p:grpSpPr>
        <p:sp>
          <p:nvSpPr>
            <p:cNvPr id="267" name="Google Shape;267;p20"/>
            <p:cNvSpPr/>
            <p:nvPr/>
          </p:nvSpPr>
          <p:spPr>
            <a:xfrm>
              <a:off x="715100" y="2295760"/>
              <a:ext cx="7704000" cy="62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0"/>
            <p:cNvSpPr txBox="1"/>
            <p:nvPr/>
          </p:nvSpPr>
          <p:spPr>
            <a:xfrm>
              <a:off x="1558200" y="2392205"/>
              <a:ext cx="2021400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dirty="0">
                  <a:latin typeface="Erica One"/>
                  <a:ea typeface="Erica One"/>
                  <a:cs typeface="Erica One"/>
                  <a:sym typeface="Erica One"/>
                </a:rPr>
                <a:t>Celeb-DF</a:t>
              </a:r>
              <a:endParaRPr sz="2100" dirty="0">
                <a:latin typeface="Erica One"/>
                <a:ea typeface="Erica One"/>
                <a:cs typeface="Erica One"/>
                <a:sym typeface="Erica One"/>
              </a:endParaRPr>
            </a:p>
          </p:txBody>
        </p:sp>
        <p:sp>
          <p:nvSpPr>
            <p:cNvPr id="270" name="Google Shape;270;p20"/>
            <p:cNvSpPr txBox="1"/>
            <p:nvPr/>
          </p:nvSpPr>
          <p:spPr>
            <a:xfrm>
              <a:off x="4534458" y="2385011"/>
              <a:ext cx="2635150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Dataset includes 590 original videos collected from YouTube</a:t>
              </a:r>
              <a:endParaRPr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276" name="Google Shape;276;p20"/>
          <p:cNvGrpSpPr/>
          <p:nvPr/>
        </p:nvGrpSpPr>
        <p:grpSpPr>
          <a:xfrm>
            <a:off x="988020" y="3191431"/>
            <a:ext cx="434024" cy="382764"/>
            <a:chOff x="542558" y="3209892"/>
            <a:chExt cx="453810" cy="400214"/>
          </a:xfrm>
        </p:grpSpPr>
        <p:sp>
          <p:nvSpPr>
            <p:cNvPr id="277" name="Google Shape;277;p20"/>
            <p:cNvSpPr/>
            <p:nvPr/>
          </p:nvSpPr>
          <p:spPr>
            <a:xfrm>
              <a:off x="542558" y="3209892"/>
              <a:ext cx="453810" cy="400214"/>
            </a:xfrm>
            <a:custGeom>
              <a:avLst/>
              <a:gdLst/>
              <a:ahLst/>
              <a:cxnLst/>
              <a:rect l="l" t="t" r="r" b="b"/>
              <a:pathLst>
                <a:path w="21659" h="19101" extrusionOk="0">
                  <a:moveTo>
                    <a:pt x="5562" y="5623"/>
                  </a:moveTo>
                  <a:cubicBezTo>
                    <a:pt x="6739" y="5623"/>
                    <a:pt x="7693" y="6577"/>
                    <a:pt x="7693" y="7754"/>
                  </a:cubicBezTo>
                  <a:cubicBezTo>
                    <a:pt x="7693" y="8932"/>
                    <a:pt x="6739" y="9906"/>
                    <a:pt x="5562" y="9906"/>
                  </a:cubicBezTo>
                  <a:cubicBezTo>
                    <a:pt x="4385" y="9906"/>
                    <a:pt x="3431" y="8932"/>
                    <a:pt x="3431" y="7754"/>
                  </a:cubicBezTo>
                  <a:cubicBezTo>
                    <a:pt x="3431" y="6577"/>
                    <a:pt x="4385" y="5623"/>
                    <a:pt x="5562" y="5623"/>
                  </a:cubicBezTo>
                  <a:close/>
                  <a:moveTo>
                    <a:pt x="10819" y="5623"/>
                  </a:moveTo>
                  <a:cubicBezTo>
                    <a:pt x="11996" y="5623"/>
                    <a:pt x="12971" y="6577"/>
                    <a:pt x="12971" y="7754"/>
                  </a:cubicBezTo>
                  <a:cubicBezTo>
                    <a:pt x="12971" y="8932"/>
                    <a:pt x="11996" y="9906"/>
                    <a:pt x="10819" y="9906"/>
                  </a:cubicBezTo>
                  <a:cubicBezTo>
                    <a:pt x="9642" y="9906"/>
                    <a:pt x="8688" y="8932"/>
                    <a:pt x="8688" y="7754"/>
                  </a:cubicBezTo>
                  <a:cubicBezTo>
                    <a:pt x="8688" y="6577"/>
                    <a:pt x="9642" y="5623"/>
                    <a:pt x="10819" y="5623"/>
                  </a:cubicBezTo>
                  <a:close/>
                  <a:moveTo>
                    <a:pt x="16097" y="5623"/>
                  </a:moveTo>
                  <a:cubicBezTo>
                    <a:pt x="17274" y="5623"/>
                    <a:pt x="18228" y="6577"/>
                    <a:pt x="18228" y="7754"/>
                  </a:cubicBezTo>
                  <a:cubicBezTo>
                    <a:pt x="18228" y="8932"/>
                    <a:pt x="17274" y="9906"/>
                    <a:pt x="16097" y="9906"/>
                  </a:cubicBezTo>
                  <a:cubicBezTo>
                    <a:pt x="14919" y="9906"/>
                    <a:pt x="13945" y="8932"/>
                    <a:pt x="13945" y="7754"/>
                  </a:cubicBezTo>
                  <a:cubicBezTo>
                    <a:pt x="13945" y="6577"/>
                    <a:pt x="14919" y="5623"/>
                    <a:pt x="16097" y="5623"/>
                  </a:cubicBezTo>
                  <a:close/>
                  <a:moveTo>
                    <a:pt x="3593" y="1"/>
                  </a:moveTo>
                  <a:cubicBezTo>
                    <a:pt x="1604" y="1"/>
                    <a:pt x="1" y="1625"/>
                    <a:pt x="1" y="3593"/>
                  </a:cubicBezTo>
                  <a:lnTo>
                    <a:pt x="1" y="11956"/>
                  </a:lnTo>
                  <a:cubicBezTo>
                    <a:pt x="1" y="13945"/>
                    <a:pt x="1604" y="15549"/>
                    <a:pt x="3593" y="15549"/>
                  </a:cubicBezTo>
                  <a:lnTo>
                    <a:pt x="7511" y="15549"/>
                  </a:lnTo>
                  <a:lnTo>
                    <a:pt x="14615" y="19101"/>
                  </a:lnTo>
                  <a:lnTo>
                    <a:pt x="14615" y="15549"/>
                  </a:lnTo>
                  <a:lnTo>
                    <a:pt x="18065" y="15549"/>
                  </a:lnTo>
                  <a:cubicBezTo>
                    <a:pt x="20034" y="15549"/>
                    <a:pt x="21658" y="13945"/>
                    <a:pt x="21658" y="11956"/>
                  </a:cubicBezTo>
                  <a:lnTo>
                    <a:pt x="21658" y="3593"/>
                  </a:lnTo>
                  <a:cubicBezTo>
                    <a:pt x="21658" y="1625"/>
                    <a:pt x="20034" y="1"/>
                    <a:pt x="18065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640804" y="3354066"/>
              <a:ext cx="36583" cy="36604"/>
            </a:xfrm>
            <a:custGeom>
              <a:avLst/>
              <a:gdLst/>
              <a:ahLst/>
              <a:cxnLst/>
              <a:rect l="l" t="t" r="r" b="b"/>
              <a:pathLst>
                <a:path w="1746" h="1747" extrusionOk="0">
                  <a:moveTo>
                    <a:pt x="873" y="1"/>
                  </a:moveTo>
                  <a:cubicBezTo>
                    <a:pt x="386" y="1"/>
                    <a:pt x="0" y="407"/>
                    <a:pt x="0" y="873"/>
                  </a:cubicBezTo>
                  <a:cubicBezTo>
                    <a:pt x="0" y="1361"/>
                    <a:pt x="386" y="1746"/>
                    <a:pt x="873" y="1746"/>
                  </a:cubicBezTo>
                  <a:cubicBezTo>
                    <a:pt x="1360" y="1746"/>
                    <a:pt x="1746" y="1361"/>
                    <a:pt x="1746" y="873"/>
                  </a:cubicBezTo>
                  <a:cubicBezTo>
                    <a:pt x="1746" y="407"/>
                    <a:pt x="1360" y="1"/>
                    <a:pt x="873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750951" y="3354066"/>
              <a:ext cx="36604" cy="36604"/>
            </a:xfrm>
            <a:custGeom>
              <a:avLst/>
              <a:gdLst/>
              <a:ahLst/>
              <a:cxnLst/>
              <a:rect l="l" t="t" r="r" b="b"/>
              <a:pathLst>
                <a:path w="1747" h="1747" extrusionOk="0">
                  <a:moveTo>
                    <a:pt x="873" y="1"/>
                  </a:moveTo>
                  <a:cubicBezTo>
                    <a:pt x="406" y="1"/>
                    <a:pt x="0" y="407"/>
                    <a:pt x="0" y="873"/>
                  </a:cubicBezTo>
                  <a:cubicBezTo>
                    <a:pt x="0" y="1361"/>
                    <a:pt x="406" y="1746"/>
                    <a:pt x="873" y="1746"/>
                  </a:cubicBezTo>
                  <a:cubicBezTo>
                    <a:pt x="1360" y="1746"/>
                    <a:pt x="1746" y="1361"/>
                    <a:pt x="1746" y="873"/>
                  </a:cubicBezTo>
                  <a:cubicBezTo>
                    <a:pt x="1746" y="407"/>
                    <a:pt x="1360" y="1"/>
                    <a:pt x="873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861518" y="3354066"/>
              <a:ext cx="36604" cy="36604"/>
            </a:xfrm>
            <a:custGeom>
              <a:avLst/>
              <a:gdLst/>
              <a:ahLst/>
              <a:cxnLst/>
              <a:rect l="l" t="t" r="r" b="b"/>
              <a:pathLst>
                <a:path w="1747" h="1747" extrusionOk="0">
                  <a:moveTo>
                    <a:pt x="874" y="1"/>
                  </a:moveTo>
                  <a:cubicBezTo>
                    <a:pt x="386" y="1"/>
                    <a:pt x="1" y="407"/>
                    <a:pt x="1" y="873"/>
                  </a:cubicBezTo>
                  <a:cubicBezTo>
                    <a:pt x="1" y="1361"/>
                    <a:pt x="386" y="1746"/>
                    <a:pt x="874" y="1746"/>
                  </a:cubicBezTo>
                  <a:cubicBezTo>
                    <a:pt x="1340" y="1746"/>
                    <a:pt x="1746" y="1361"/>
                    <a:pt x="1746" y="873"/>
                  </a:cubicBezTo>
                  <a:cubicBezTo>
                    <a:pt x="1746" y="407"/>
                    <a:pt x="1340" y="1"/>
                    <a:pt x="874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20"/>
          <p:cNvGrpSpPr/>
          <p:nvPr/>
        </p:nvGrpSpPr>
        <p:grpSpPr>
          <a:xfrm>
            <a:off x="715100" y="3062983"/>
            <a:ext cx="7704000" cy="626100"/>
            <a:chOff x="715100" y="3068232"/>
            <a:chExt cx="7704000" cy="626100"/>
          </a:xfrm>
        </p:grpSpPr>
        <p:sp>
          <p:nvSpPr>
            <p:cNvPr id="282" name="Google Shape;282;p20"/>
            <p:cNvSpPr/>
            <p:nvPr/>
          </p:nvSpPr>
          <p:spPr>
            <a:xfrm>
              <a:off x="715100" y="3068232"/>
              <a:ext cx="7704000" cy="62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0"/>
            <p:cNvSpPr txBox="1"/>
            <p:nvPr/>
          </p:nvSpPr>
          <p:spPr>
            <a:xfrm>
              <a:off x="1558200" y="3164677"/>
              <a:ext cx="2021400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Erica One"/>
                  <a:ea typeface="Erica One"/>
                  <a:cs typeface="Erica One"/>
                  <a:sym typeface="Erica One"/>
                </a:rPr>
                <a:t>Deepfake Detection Challenge</a:t>
              </a:r>
              <a:endParaRPr sz="1200" dirty="0">
                <a:latin typeface="Erica One"/>
                <a:ea typeface="Erica One"/>
                <a:cs typeface="Erica One"/>
                <a:sym typeface="Erica One"/>
              </a:endParaRPr>
            </a:p>
          </p:txBody>
        </p:sp>
        <p:sp>
          <p:nvSpPr>
            <p:cNvPr id="285" name="Google Shape;285;p20"/>
            <p:cNvSpPr txBox="1"/>
            <p:nvPr/>
          </p:nvSpPr>
          <p:spPr>
            <a:xfrm>
              <a:off x="4964246" y="3125018"/>
              <a:ext cx="1770900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i="0" dirty="0">
                  <a:solidFill>
                    <a:srgbClr val="3C4043"/>
                  </a:solidFill>
                  <a:effectLst/>
                  <a:latin typeface="Inter"/>
                </a:rPr>
                <a:t>The full training set is just over 470 GB.</a:t>
              </a:r>
              <a:endParaRPr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720000" y="731250"/>
            <a:ext cx="7704000" cy="9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rPr>
              <a:t>Modelul</a:t>
            </a:r>
          </a:p>
        </p:txBody>
      </p:sp>
      <p:sp>
        <p:nvSpPr>
          <p:cNvPr id="189" name="Google Shape;189;p16"/>
          <p:cNvSpPr txBox="1">
            <a:spLocks noGrp="1"/>
          </p:cNvSpPr>
          <p:nvPr>
            <p:ph type="body" idx="1"/>
          </p:nvPr>
        </p:nvSpPr>
        <p:spPr>
          <a:xfrm>
            <a:off x="720000" y="1787250"/>
            <a:ext cx="6835200" cy="26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Ce face </a:t>
            </a:r>
            <a:r>
              <a:rPr lang="en-US" b="1" dirty="0" err="1"/>
              <a:t>modelul</a:t>
            </a:r>
            <a:r>
              <a:rPr lang="en-US" b="1" dirty="0"/>
              <a:t>?</a:t>
            </a:r>
          </a:p>
          <a:p>
            <a:r>
              <a:rPr lang="en-US" dirty="0"/>
              <a:t>Un model </a:t>
            </a:r>
            <a:r>
              <a:rPr lang="en-US" dirty="0" err="1"/>
              <a:t>hibrid</a:t>
            </a:r>
            <a:r>
              <a:rPr lang="en-US" dirty="0"/>
              <a:t> care </a:t>
            </a:r>
            <a:r>
              <a:rPr lang="en-US" dirty="0" err="1"/>
              <a:t>procesează</a:t>
            </a:r>
            <a:r>
              <a:rPr lang="en-US" dirty="0"/>
              <a:t> </a:t>
            </a:r>
            <a:r>
              <a:rPr lang="en-US" dirty="0" err="1"/>
              <a:t>cadrele</a:t>
            </a:r>
            <a:r>
              <a:rPr lang="en-US" dirty="0"/>
              <a:t> video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etape</a:t>
            </a:r>
            <a:r>
              <a:rPr lang="en-US" dirty="0"/>
              <a:t>: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Extrage</a:t>
            </a:r>
            <a:r>
              <a:rPr lang="en-US" b="1" dirty="0"/>
              <a:t> </a:t>
            </a:r>
            <a:r>
              <a:rPr lang="en-US" b="1" dirty="0" err="1"/>
              <a:t>caracteristici</a:t>
            </a:r>
            <a:r>
              <a:rPr lang="en-US" b="1" dirty="0"/>
              <a:t> </a:t>
            </a:r>
            <a:r>
              <a:rPr lang="en-US" b="1" dirty="0" err="1"/>
              <a:t>vizuale</a:t>
            </a:r>
            <a:r>
              <a:rPr lang="en-US" dirty="0"/>
              <a:t> cu un CNN (ResNeXt50).</a:t>
            </a:r>
          </a:p>
          <a:p>
            <a:pPr marL="457200" lvl="1" indent="0">
              <a:buNone/>
            </a:pP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identifică</a:t>
            </a:r>
            <a:r>
              <a:rPr lang="en-US" dirty="0"/>
              <a:t> </a:t>
            </a:r>
            <a:r>
              <a:rPr lang="en-US" dirty="0" err="1"/>
              <a:t>informații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din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cadru</a:t>
            </a:r>
            <a:r>
              <a:rPr lang="en-US" dirty="0"/>
              <a:t>, 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trăsăturile</a:t>
            </a:r>
            <a:r>
              <a:rPr lang="en-US" dirty="0"/>
              <a:t> </a:t>
            </a:r>
            <a:r>
              <a:rPr lang="en-US" dirty="0" err="1"/>
              <a:t>feței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Analizează</a:t>
            </a:r>
            <a:r>
              <a:rPr lang="en-US" b="1" dirty="0"/>
              <a:t> </a:t>
            </a:r>
            <a:r>
              <a:rPr lang="en-US" b="1" dirty="0" err="1"/>
              <a:t>relațiile</a:t>
            </a:r>
            <a:r>
              <a:rPr lang="en-US" b="1" dirty="0"/>
              <a:t> </a:t>
            </a:r>
            <a:r>
              <a:rPr lang="en-US" b="1" dirty="0" err="1"/>
              <a:t>temporale</a:t>
            </a:r>
            <a:r>
              <a:rPr lang="en-US" dirty="0"/>
              <a:t> cu un LSTM.</a:t>
            </a:r>
          </a:p>
          <a:p>
            <a:pPr marL="457200" lvl="1" indent="0">
              <a:buNone/>
            </a:pPr>
            <a:r>
              <a:rPr lang="en-US" dirty="0"/>
              <a:t>LSTM </a:t>
            </a:r>
            <a:r>
              <a:rPr lang="en-US" dirty="0" err="1"/>
              <a:t>observă</a:t>
            </a:r>
            <a:r>
              <a:rPr lang="en-US" dirty="0"/>
              <a:t> cum se </a:t>
            </a:r>
            <a:r>
              <a:rPr lang="en-US" dirty="0" err="1"/>
              <a:t>schimbă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caracteristici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detecta</a:t>
            </a:r>
            <a:r>
              <a:rPr lang="en-US" dirty="0"/>
              <a:t> </a:t>
            </a:r>
            <a:r>
              <a:rPr lang="en-US" dirty="0" err="1"/>
              <a:t>semne</a:t>
            </a:r>
            <a:r>
              <a:rPr lang="en-US" dirty="0"/>
              <a:t> de deepfake.</a:t>
            </a:r>
          </a:p>
        </p:txBody>
      </p:sp>
    </p:spTree>
    <p:extLst>
      <p:ext uri="{BB962C8B-B14F-4D97-AF65-F5344CB8AC3E}">
        <p14:creationId xmlns:p14="http://schemas.microsoft.com/office/powerpoint/2010/main" val="318481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720000" y="731250"/>
            <a:ext cx="7704000" cy="9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rPr>
              <a:t>Arhitectura </a:t>
            </a:r>
            <a:r>
              <a:rPr lang="en-US" sz="3200" dirty="0" err="1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rPr>
              <a:t>modelului</a:t>
            </a:r>
            <a:r>
              <a:rPr lang="en-US" sz="3200" dirty="0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rPr>
              <a:t>:</a:t>
            </a:r>
          </a:p>
        </p:txBody>
      </p:sp>
      <p:sp>
        <p:nvSpPr>
          <p:cNvPr id="189" name="Google Shape;189;p16"/>
          <p:cNvSpPr txBox="1">
            <a:spLocks noGrp="1"/>
          </p:cNvSpPr>
          <p:nvPr>
            <p:ph type="body" idx="1"/>
          </p:nvPr>
        </p:nvSpPr>
        <p:spPr>
          <a:xfrm>
            <a:off x="720000" y="1393240"/>
            <a:ext cx="6835200" cy="26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class Model(</a:t>
            </a:r>
            <a:r>
              <a:rPr lang="en-US" dirty="0" err="1"/>
              <a:t>nn.Module</a:t>
            </a:r>
            <a:r>
              <a:rPr lang="en-US" dirty="0"/>
              <a:t>):</a:t>
            </a:r>
          </a:p>
          <a:p>
            <a:pPr marL="139700" indent="0"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num_classes</a:t>
            </a:r>
            <a:r>
              <a:rPr lang="en-US" dirty="0"/>
              <a:t>, </a:t>
            </a:r>
            <a:r>
              <a:rPr lang="en-US" dirty="0" err="1"/>
              <a:t>latent_dim</a:t>
            </a:r>
            <a:r>
              <a:rPr lang="en-US" dirty="0"/>
              <a:t>=2048, </a:t>
            </a:r>
            <a:r>
              <a:rPr lang="en-US" dirty="0" err="1"/>
              <a:t>lstm_layers</a:t>
            </a:r>
            <a:r>
              <a:rPr lang="en-US" dirty="0"/>
              <a:t>=1, </a:t>
            </a:r>
            <a:r>
              <a:rPr lang="en-US" dirty="0" err="1"/>
              <a:t>hidden_dim</a:t>
            </a:r>
            <a:r>
              <a:rPr lang="en-US" dirty="0"/>
              <a:t>=2048):</a:t>
            </a:r>
          </a:p>
          <a:p>
            <a:pPr marL="139700" indent="0">
              <a:buNone/>
            </a:pPr>
            <a:r>
              <a:rPr lang="en-US" dirty="0"/>
              <a:t>        super(Model, self).__</a:t>
            </a:r>
            <a:r>
              <a:rPr lang="en-US" dirty="0" err="1"/>
              <a:t>init</a:t>
            </a:r>
            <a:r>
              <a:rPr lang="en-US" dirty="0"/>
              <a:t>__()</a:t>
            </a:r>
          </a:p>
          <a:p>
            <a:pPr marL="139700" indent="0">
              <a:buNone/>
            </a:pPr>
            <a:r>
              <a:rPr lang="en-US" dirty="0"/>
              <a:t>        model = models.resnext50_32x4d(pretrained=True)</a:t>
            </a:r>
          </a:p>
          <a:p>
            <a:pPr marL="139700" indent="0">
              <a:buNone/>
            </a:pPr>
            <a:r>
              <a:rPr lang="en-US" dirty="0"/>
              <a:t>        </a:t>
            </a:r>
            <a:r>
              <a:rPr lang="en-US" dirty="0" err="1"/>
              <a:t>self.model</a:t>
            </a:r>
            <a:r>
              <a:rPr lang="en-US" dirty="0"/>
              <a:t> = </a:t>
            </a:r>
            <a:r>
              <a:rPr lang="en-US" dirty="0" err="1"/>
              <a:t>nn.Sequential</a:t>
            </a:r>
            <a:r>
              <a:rPr lang="en-US" dirty="0"/>
              <a:t>(*list(</a:t>
            </a:r>
            <a:r>
              <a:rPr lang="en-US" dirty="0" err="1"/>
              <a:t>model.children</a:t>
            </a:r>
            <a:r>
              <a:rPr lang="en-US" dirty="0"/>
              <a:t>())[:-2])  # CNN</a:t>
            </a:r>
          </a:p>
          <a:p>
            <a:pPr marL="139700" indent="0">
              <a:buNone/>
            </a:pPr>
            <a:r>
              <a:rPr lang="en-US" dirty="0"/>
              <a:t>        </a:t>
            </a:r>
            <a:r>
              <a:rPr lang="en-US" dirty="0" err="1"/>
              <a:t>self.lstm</a:t>
            </a:r>
            <a:r>
              <a:rPr lang="en-US" dirty="0"/>
              <a:t> = </a:t>
            </a:r>
            <a:r>
              <a:rPr lang="en-US" dirty="0" err="1"/>
              <a:t>nn.LSTM</a:t>
            </a:r>
            <a:r>
              <a:rPr lang="en-US" dirty="0"/>
              <a:t>(</a:t>
            </a:r>
            <a:r>
              <a:rPr lang="en-US" dirty="0" err="1"/>
              <a:t>latent_dim</a:t>
            </a:r>
            <a:r>
              <a:rPr lang="en-US" dirty="0"/>
              <a:t>, </a:t>
            </a:r>
            <a:r>
              <a:rPr lang="en-US" dirty="0" err="1"/>
              <a:t>hidden_dim</a:t>
            </a:r>
            <a:r>
              <a:rPr lang="en-US" dirty="0"/>
              <a:t>, </a:t>
            </a:r>
            <a:r>
              <a:rPr lang="en-US" dirty="0" err="1"/>
              <a:t>lstm_layers</a:t>
            </a:r>
            <a:r>
              <a:rPr lang="en-US" dirty="0"/>
              <a:t>)  # LSTM</a:t>
            </a:r>
          </a:p>
          <a:p>
            <a:pPr marL="139700" indent="0">
              <a:buNone/>
            </a:pPr>
            <a:r>
              <a:rPr lang="en-US" dirty="0"/>
              <a:t>        self.linear1 = </a:t>
            </a:r>
            <a:r>
              <a:rPr lang="en-US" dirty="0" err="1"/>
              <a:t>nn.Linear</a:t>
            </a:r>
            <a:r>
              <a:rPr lang="en-US" dirty="0"/>
              <a:t>(2048, </a:t>
            </a:r>
            <a:r>
              <a:rPr lang="en-US" dirty="0" err="1"/>
              <a:t>num_classes</a:t>
            </a:r>
            <a:r>
              <a:rPr lang="en-US" dirty="0"/>
              <a:t>)  # </a:t>
            </a:r>
            <a:r>
              <a:rPr lang="en-US" dirty="0" err="1"/>
              <a:t>Clasificare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    def forward(self, x):</a:t>
            </a:r>
          </a:p>
          <a:p>
            <a:pPr marL="139700" indent="0">
              <a:buNone/>
            </a:pPr>
            <a:r>
              <a:rPr lang="en-US" dirty="0"/>
              <a:t>        </a:t>
            </a:r>
            <a:r>
              <a:rPr lang="en-US" dirty="0" err="1"/>
              <a:t>fmap</a:t>
            </a:r>
            <a:r>
              <a:rPr lang="en-US" dirty="0"/>
              <a:t> = </a:t>
            </a:r>
            <a:r>
              <a:rPr lang="en-US" dirty="0" err="1"/>
              <a:t>self.model</a:t>
            </a:r>
            <a:r>
              <a:rPr lang="en-US" dirty="0"/>
              <a:t>(x)  # </a:t>
            </a:r>
            <a:r>
              <a:rPr lang="en-US" dirty="0" err="1"/>
              <a:t>Extrage</a:t>
            </a:r>
            <a:r>
              <a:rPr lang="en-US" dirty="0"/>
              <a:t> </a:t>
            </a:r>
            <a:r>
              <a:rPr lang="en-US" dirty="0" err="1"/>
              <a:t>caracteristici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        x = </a:t>
            </a:r>
            <a:r>
              <a:rPr lang="en-US" dirty="0" err="1"/>
              <a:t>self.avgpool</a:t>
            </a:r>
            <a:r>
              <a:rPr lang="en-US" dirty="0"/>
              <a:t>(</a:t>
            </a:r>
            <a:r>
              <a:rPr lang="en-US" dirty="0" err="1"/>
              <a:t>fmap</a:t>
            </a:r>
            <a:r>
              <a:rPr lang="en-US" dirty="0"/>
              <a:t>).view(</a:t>
            </a:r>
            <a:r>
              <a:rPr lang="en-US" dirty="0" err="1"/>
              <a:t>batch_size</a:t>
            </a:r>
            <a:r>
              <a:rPr lang="en-US" dirty="0"/>
              <a:t>, </a:t>
            </a:r>
            <a:r>
              <a:rPr lang="en-US" dirty="0" err="1"/>
              <a:t>seq_length</a:t>
            </a:r>
            <a:r>
              <a:rPr lang="en-US" dirty="0"/>
              <a:t>, 2048)</a:t>
            </a:r>
          </a:p>
          <a:p>
            <a:pPr marL="139700" indent="0">
              <a:buNone/>
            </a:pPr>
            <a:r>
              <a:rPr lang="en-US" dirty="0"/>
              <a:t>        </a:t>
            </a:r>
            <a:r>
              <a:rPr lang="en-US" dirty="0" err="1"/>
              <a:t>x_lstm</a:t>
            </a:r>
            <a:r>
              <a:rPr lang="en-US" dirty="0"/>
              <a:t>, _ = </a:t>
            </a:r>
            <a:r>
              <a:rPr lang="en-US" dirty="0" err="1"/>
              <a:t>self.lstm</a:t>
            </a:r>
            <a:r>
              <a:rPr lang="en-US" dirty="0"/>
              <a:t>(x)  # </a:t>
            </a:r>
            <a:r>
              <a:rPr lang="en-US" dirty="0" err="1"/>
              <a:t>Relații</a:t>
            </a:r>
            <a:r>
              <a:rPr lang="en-US" dirty="0"/>
              <a:t> </a:t>
            </a:r>
            <a:r>
              <a:rPr lang="en-US" dirty="0" err="1"/>
              <a:t>temporale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        return </a:t>
            </a:r>
            <a:r>
              <a:rPr lang="en-US" dirty="0" err="1"/>
              <a:t>fmap</a:t>
            </a:r>
            <a:r>
              <a:rPr lang="en-US" dirty="0"/>
              <a:t>, self.linear1(</a:t>
            </a:r>
            <a:r>
              <a:rPr lang="en-US" dirty="0" err="1"/>
              <a:t>torch.mean</a:t>
            </a:r>
            <a:r>
              <a:rPr lang="en-US" dirty="0"/>
              <a:t>(</a:t>
            </a:r>
            <a:r>
              <a:rPr lang="en-US" dirty="0" err="1"/>
              <a:t>x_lstm</a:t>
            </a:r>
            <a:r>
              <a:rPr lang="en-US" dirty="0"/>
              <a:t>, dim=1))</a:t>
            </a:r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2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720000" y="110584"/>
            <a:ext cx="7704000" cy="9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rPr>
              <a:t>Antrenarea </a:t>
            </a:r>
            <a:r>
              <a:rPr lang="en-US" sz="3200" dirty="0" err="1"/>
              <a:t>s</a:t>
            </a:r>
            <a:r>
              <a:rPr lang="en-US" sz="3200" dirty="0" err="1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rPr>
              <a:t>i</a:t>
            </a:r>
            <a:r>
              <a:rPr lang="en-US" sz="3200" dirty="0">
                <a:solidFill>
                  <a:schemeClr val="dk1"/>
                </a:solidFill>
                <a:latin typeface="Erica One"/>
                <a:ea typeface="Erica One"/>
                <a:cs typeface="Erica One"/>
                <a:sym typeface="Erica One"/>
              </a:rPr>
              <a:t> Validarea</a:t>
            </a:r>
          </a:p>
        </p:txBody>
      </p:sp>
      <p:sp>
        <p:nvSpPr>
          <p:cNvPr id="189" name="Google Shape;189;p16"/>
          <p:cNvSpPr txBox="1">
            <a:spLocks noGrp="1"/>
          </p:cNvSpPr>
          <p:nvPr>
            <p:ph type="body" idx="1"/>
          </p:nvPr>
        </p:nvSpPr>
        <p:spPr>
          <a:xfrm>
            <a:off x="720000" y="514018"/>
            <a:ext cx="6835200" cy="4266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800" b="1" dirty="0"/>
              <a:t>Antrenarea:</a:t>
            </a:r>
          </a:p>
          <a:p>
            <a:pPr marL="139700" indent="0">
              <a:buNone/>
            </a:pPr>
            <a:r>
              <a:rPr lang="en-US" dirty="0"/>
              <a:t>Se </a:t>
            </a:r>
            <a:r>
              <a:rPr lang="en-US" dirty="0" err="1"/>
              <a:t>trece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lot de date </a:t>
            </a:r>
            <a:r>
              <a:rPr lang="en-US" dirty="0" err="1"/>
              <a:t>și</a:t>
            </a:r>
            <a:r>
              <a:rPr lang="en-US" dirty="0"/>
              <a:t>: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b="1" dirty="0"/>
              <a:t>Se face </a:t>
            </a:r>
            <a:r>
              <a:rPr lang="en-US" b="1" dirty="0" err="1"/>
              <a:t>predicția</a:t>
            </a:r>
            <a:r>
              <a:rPr lang="en-US" b="1" dirty="0"/>
              <a:t>:</a:t>
            </a:r>
          </a:p>
          <a:p>
            <a:pPr marL="139700" indent="0">
              <a:buNone/>
            </a:pPr>
            <a:r>
              <a:rPr lang="en-US" b="1" dirty="0" err="1"/>
              <a:t>pythonCopy</a:t>
            </a:r>
            <a:r>
              <a:rPr lang="en-US" b="1" dirty="0"/>
              <a:t> code_, outputs = model(inputs)</a:t>
            </a:r>
          </a:p>
          <a:p>
            <a:pPr marL="139700" indent="0">
              <a:buNone/>
            </a:pPr>
            <a:r>
              <a:rPr lang="en-US" dirty="0"/>
              <a:t>Modelul </a:t>
            </a:r>
            <a:r>
              <a:rPr lang="en-US" dirty="0" err="1"/>
              <a:t>procesează</a:t>
            </a:r>
            <a:r>
              <a:rPr lang="en-US" dirty="0"/>
              <a:t> </a:t>
            </a:r>
            <a:r>
              <a:rPr lang="en-US" dirty="0" err="1"/>
              <a:t>cadrele</a:t>
            </a:r>
            <a:r>
              <a:rPr lang="en-US" dirty="0"/>
              <a:t> video </a:t>
            </a:r>
            <a:r>
              <a:rPr lang="en-US" dirty="0" err="1"/>
              <a:t>și</a:t>
            </a:r>
            <a:r>
              <a:rPr lang="en-US" dirty="0"/>
              <a:t> decide </a:t>
            </a:r>
            <a:r>
              <a:rPr lang="en-US" dirty="0" err="1"/>
              <a:t>dacă</a:t>
            </a:r>
            <a:r>
              <a:rPr lang="en-US" dirty="0"/>
              <a:t> sunt </a:t>
            </a:r>
            <a:r>
              <a:rPr lang="en-US" dirty="0" err="1"/>
              <a:t>reale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false.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b="1" dirty="0"/>
              <a:t>Se </a:t>
            </a:r>
            <a:r>
              <a:rPr lang="en-US" b="1" dirty="0" err="1"/>
              <a:t>calculează</a:t>
            </a:r>
            <a:r>
              <a:rPr lang="en-US" b="1" dirty="0"/>
              <a:t> </a:t>
            </a:r>
            <a:r>
              <a:rPr lang="en-US" b="1" dirty="0" err="1"/>
              <a:t>pierderea</a:t>
            </a:r>
            <a:r>
              <a:rPr lang="en-US" b="1" dirty="0"/>
              <a:t>:</a:t>
            </a:r>
          </a:p>
          <a:p>
            <a:pPr marL="139700" indent="0">
              <a:buNone/>
            </a:pPr>
            <a:r>
              <a:rPr lang="en-US" b="1" dirty="0" err="1"/>
              <a:t>pythonCopy</a:t>
            </a:r>
            <a:r>
              <a:rPr lang="en-US" b="1" dirty="0"/>
              <a:t> </a:t>
            </a:r>
            <a:r>
              <a:rPr lang="en-US" b="1" dirty="0" err="1"/>
              <a:t>codeloss</a:t>
            </a:r>
            <a:r>
              <a:rPr lang="en-US" b="1" dirty="0"/>
              <a:t> = criterion(outputs, targets)</a:t>
            </a:r>
          </a:p>
          <a:p>
            <a:pPr marL="139700" indent="0">
              <a:buNone/>
            </a:pPr>
            <a:r>
              <a:rPr lang="en-US" dirty="0" err="1"/>
              <a:t>Pierderea</a:t>
            </a:r>
            <a:r>
              <a:rPr lang="en-US" dirty="0"/>
              <a:t> </a:t>
            </a:r>
            <a:r>
              <a:rPr lang="en-US" dirty="0" err="1"/>
              <a:t>indică</a:t>
            </a:r>
            <a:r>
              <a:rPr lang="en-US" dirty="0"/>
              <a:t> </a:t>
            </a:r>
            <a:r>
              <a:rPr lang="en-US" dirty="0" err="1"/>
              <a:t>cât</a:t>
            </a:r>
            <a:r>
              <a:rPr lang="en-US" dirty="0"/>
              <a:t> de bine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rău</a:t>
            </a:r>
            <a:r>
              <a:rPr lang="en-US" dirty="0"/>
              <a:t> se </a:t>
            </a:r>
            <a:r>
              <a:rPr lang="en-US" dirty="0" err="1"/>
              <a:t>descurcă</a:t>
            </a:r>
            <a:r>
              <a:rPr lang="en-US" dirty="0"/>
              <a:t> </a:t>
            </a:r>
            <a:r>
              <a:rPr lang="en-US" dirty="0" err="1"/>
              <a:t>modelul</a:t>
            </a:r>
            <a:r>
              <a:rPr lang="en-US" dirty="0"/>
              <a:t>.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b="1" dirty="0"/>
              <a:t>Se </a:t>
            </a:r>
            <a:r>
              <a:rPr lang="en-US" b="1" dirty="0" err="1"/>
              <a:t>ajustează</a:t>
            </a:r>
            <a:r>
              <a:rPr lang="en-US" b="1" dirty="0"/>
              <a:t> </a:t>
            </a:r>
            <a:r>
              <a:rPr lang="en-US" b="1" dirty="0" err="1"/>
              <a:t>greutățile</a:t>
            </a:r>
            <a:r>
              <a:rPr lang="en-US" dirty="0"/>
              <a:t>:</a:t>
            </a:r>
          </a:p>
          <a:p>
            <a:pPr marL="139700" indent="0">
              <a:buNone/>
            </a:pPr>
            <a:r>
              <a:rPr lang="en-US" b="1" dirty="0" err="1"/>
              <a:t>optimizer.zero_grad</a:t>
            </a:r>
            <a:r>
              <a:rPr lang="en-US" b="1" dirty="0"/>
              <a:t>()</a:t>
            </a:r>
          </a:p>
          <a:p>
            <a:pPr marL="139700" indent="0">
              <a:buNone/>
            </a:pPr>
            <a:r>
              <a:rPr lang="en-US" b="1" dirty="0" err="1"/>
              <a:t>loss.backward</a:t>
            </a:r>
            <a:r>
              <a:rPr lang="en-US" b="1" dirty="0"/>
              <a:t>()</a:t>
            </a:r>
          </a:p>
          <a:p>
            <a:pPr marL="139700" indent="0">
              <a:buNone/>
            </a:pPr>
            <a:r>
              <a:rPr lang="en-US" b="1" dirty="0" err="1"/>
              <a:t>optimizer.step</a:t>
            </a:r>
            <a:r>
              <a:rPr lang="en-US" b="1" dirty="0"/>
              <a:t>()</a:t>
            </a:r>
          </a:p>
          <a:p>
            <a:pPr marL="139700" indent="0">
              <a:buNone/>
            </a:pPr>
            <a:r>
              <a:rPr lang="en-US" dirty="0"/>
              <a:t>Modelul </a:t>
            </a:r>
            <a:r>
              <a:rPr lang="en-US" dirty="0" err="1"/>
              <a:t>învață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îmbunătățească</a:t>
            </a:r>
            <a:r>
              <a:rPr lang="en-US" dirty="0"/>
              <a:t> </a:t>
            </a:r>
            <a:r>
              <a:rPr lang="en-US" dirty="0" err="1"/>
              <a:t>ajustând</a:t>
            </a:r>
            <a:r>
              <a:rPr lang="en-US" dirty="0"/>
              <a:t> </a:t>
            </a:r>
            <a:r>
              <a:rPr lang="en-US" dirty="0" err="1"/>
              <a:t>parametrii</a:t>
            </a:r>
            <a:r>
              <a:rPr lang="en-US" dirty="0"/>
              <a:t>.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19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Antrenarea </a:t>
            </a:r>
            <a:r>
              <a:rPr lang="en-US" sz="2800" dirty="0" err="1"/>
              <a:t>si</a:t>
            </a:r>
            <a:r>
              <a:rPr lang="en-US" sz="2800" dirty="0"/>
              <a:t> Validarea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790EEFF-9585-306C-EF30-C4985AE923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746" r="2" b="28511"/>
          <a:stretch/>
        </p:blipFill>
        <p:spPr>
          <a:xfrm>
            <a:off x="311700" y="1208225"/>
            <a:ext cx="8520600" cy="3264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8299780"/>
      </p:ext>
    </p:extLst>
  </p:cSld>
  <p:clrMapOvr>
    <a:masterClrMapping/>
  </p:clrMapOvr>
</p:sld>
</file>

<file path=ppt/theme/theme1.xml><?xml version="1.0" encoding="utf-8"?>
<a:theme xmlns:a="http://schemas.openxmlformats.org/drawingml/2006/main" name="Organization &amp; Planning Skills Workshop Infographics by Slidesgo">
  <a:themeElements>
    <a:clrScheme name="Simple Light">
      <a:dk1>
        <a:srgbClr val="181818"/>
      </a:dk1>
      <a:lt1>
        <a:srgbClr val="DDD0C0"/>
      </a:lt1>
      <a:dk2>
        <a:srgbClr val="91A1BA"/>
      </a:dk2>
      <a:lt2>
        <a:srgbClr val="465065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818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d1c0902-ed92-4fed-896d-2e7725de02d4}" enabled="1" method="Standard" siteId="{d6b0bbee-7cd9-4d60-bce6-4a67b543e2ae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708</Words>
  <Application>Microsoft Office PowerPoint</Application>
  <PresentationFormat>On-screen Show (16:9)</PresentationFormat>
  <Paragraphs>97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Bebas Neue</vt:lpstr>
      <vt:lpstr>Arial</vt:lpstr>
      <vt:lpstr>Catamaran</vt:lpstr>
      <vt:lpstr>Inter</vt:lpstr>
      <vt:lpstr>Erica One</vt:lpstr>
      <vt:lpstr>Organization &amp; Planning Skills Workshop Infographics by Slidesgo</vt:lpstr>
      <vt:lpstr>Detectarea deepfake-urilor în videoclipuri</vt:lpstr>
      <vt:lpstr>Cuprins</vt:lpstr>
      <vt:lpstr>Obiectivul Codului</vt:lpstr>
      <vt:lpstr>Structura Codului Codul are 3 parti principale: </vt:lpstr>
      <vt:lpstr>Setul de Date</vt:lpstr>
      <vt:lpstr>Modelul</vt:lpstr>
      <vt:lpstr>Arhitectura modelului:</vt:lpstr>
      <vt:lpstr>Antrenarea si Validarea</vt:lpstr>
      <vt:lpstr>Antrenarea si Validarea</vt:lpstr>
      <vt:lpstr>Antrenarea si Validarea</vt:lpstr>
      <vt:lpstr>Antrenarea si Validarea</vt:lpstr>
      <vt:lpstr>Rezultatele Vizualizate</vt:lpstr>
      <vt:lpstr>Rezultatele Vizualizate</vt:lpstr>
      <vt:lpstr>Concluzii si Lucrari Viitoare</vt:lpstr>
      <vt:lpstr>Multumesc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Detectarea deepfake-urilor în videoclipuri</dc:title>
  <cp:lastModifiedBy>DANALAGHI Nicoleta-Ana-maria</cp:lastModifiedBy>
  <cp:revision>1</cp:revision>
  <dcterms:modified xsi:type="dcterms:W3CDTF">2024-12-16T14:31:30Z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Organization &amp; Planning Skills Workshop Infographics by Slidesgo:3</vt:lpwstr>
  </property>
  <property fmtid="{D5CDD505-2E9C-101B-9397-08002B2CF9AE}" pid="3" name="ClassificationContentMarkingFooterText">
    <vt:lpwstr>Confidential C</vt:lpwstr>
  </property>
</Properties>
</file>