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8427" autoAdjust="0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98F3-765C-4680-A858-449779A2E1D5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D4762-877B-4961-A5CC-4FBDC151E56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2799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:- *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(ex: BERT, </a:t>
            </a:r>
            <a:r>
              <a:rPr lang="en-US" dirty="0" err="1"/>
              <a:t>RoBERTa</a:t>
            </a:r>
            <a:r>
              <a:rPr lang="en-US" dirty="0"/>
              <a:t>)*: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care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extrag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afirmațiile</a:t>
            </a:r>
            <a:r>
              <a:rPr lang="en-US" dirty="0"/>
              <a:t> se </a:t>
            </a:r>
            <a:r>
              <a:rPr lang="en-US" dirty="0" err="1"/>
              <a:t>contrazic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nu.- *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*: Se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, precum Support Vector Machines </a:t>
            </a:r>
            <a:r>
              <a:rPr lang="en-US" dirty="0" err="1"/>
              <a:t>sau</a:t>
            </a:r>
            <a:r>
              <a:rPr lang="en-US" dirty="0"/>
              <a:t> Random Forest,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.- *Analiza </a:t>
            </a:r>
            <a:r>
              <a:rPr lang="en-US" dirty="0" err="1"/>
              <a:t>semantică</a:t>
            </a:r>
            <a:r>
              <a:rPr lang="en-US" dirty="0"/>
              <a:t>*: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care </a:t>
            </a:r>
            <a:r>
              <a:rPr lang="en-US" dirty="0" err="1"/>
              <a:t>transformă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reprezentări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semnificația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relațiile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propoziții</a:t>
            </a:r>
            <a:r>
              <a:rPr lang="en-US" dirty="0"/>
              <a:t>.- *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*: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măsurată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metrici</a:t>
            </a:r>
            <a:r>
              <a:rPr lang="en-US" dirty="0"/>
              <a:t> precum </a:t>
            </a:r>
            <a:r>
              <a:rPr lang="en-US" dirty="0" err="1"/>
              <a:t>precizia</a:t>
            </a:r>
            <a:r>
              <a:rPr lang="en-US" dirty="0"/>
              <a:t>, recall </a:t>
            </a:r>
            <a:r>
              <a:rPr lang="en-US" dirty="0" err="1"/>
              <a:t>și</a:t>
            </a:r>
            <a:r>
              <a:rPr lang="en-US" dirty="0"/>
              <a:t> F1 Score,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bine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contradicțiile</a:t>
            </a:r>
            <a:r>
              <a:rPr lang="en-US" dirty="0"/>
              <a:t>.</a:t>
            </a: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4762-877B-4961-A5CC-4FBDC151E562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603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A263-AB4A-46D9-3070-C0870A20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E8147-FB1A-C6AB-1809-ACF888C56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43E67-0E80-FBCE-E8CD-50C103F40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:- *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(ex: BERT, </a:t>
            </a:r>
            <a:r>
              <a:rPr lang="en-US" dirty="0" err="1"/>
              <a:t>RoBERTa</a:t>
            </a:r>
            <a:r>
              <a:rPr lang="en-US" dirty="0"/>
              <a:t>)*: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care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extrag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afirmațiile</a:t>
            </a:r>
            <a:r>
              <a:rPr lang="en-US" dirty="0"/>
              <a:t> se </a:t>
            </a:r>
            <a:r>
              <a:rPr lang="en-US" dirty="0" err="1"/>
              <a:t>contrazic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nu.- *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*: Se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, precum Support Vector Machines </a:t>
            </a:r>
            <a:r>
              <a:rPr lang="en-US" dirty="0" err="1"/>
              <a:t>sau</a:t>
            </a:r>
            <a:r>
              <a:rPr lang="en-US" dirty="0"/>
              <a:t> Random Forest,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.- *Analiza </a:t>
            </a:r>
            <a:r>
              <a:rPr lang="en-US" dirty="0" err="1"/>
              <a:t>semantică</a:t>
            </a:r>
            <a:r>
              <a:rPr lang="en-US" dirty="0"/>
              <a:t>*: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care </a:t>
            </a:r>
            <a:r>
              <a:rPr lang="en-US" dirty="0" err="1"/>
              <a:t>transformă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reprezentări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semnificația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relațiile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propoziții</a:t>
            </a:r>
            <a:r>
              <a:rPr lang="en-US" dirty="0"/>
              <a:t>.- *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*: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măsurată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metrici</a:t>
            </a:r>
            <a:r>
              <a:rPr lang="en-US" dirty="0"/>
              <a:t> precum </a:t>
            </a:r>
            <a:r>
              <a:rPr lang="en-US" dirty="0" err="1"/>
              <a:t>precizia</a:t>
            </a:r>
            <a:r>
              <a:rPr lang="en-US" dirty="0"/>
              <a:t>, recall </a:t>
            </a:r>
            <a:r>
              <a:rPr lang="en-US" dirty="0" err="1"/>
              <a:t>și</a:t>
            </a:r>
            <a:r>
              <a:rPr lang="en-US" dirty="0"/>
              <a:t> F1 Score,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bine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contradicțiile</a:t>
            </a:r>
            <a:r>
              <a:rPr lang="en-US" dirty="0"/>
              <a:t>.</a:t>
            </a:r>
            <a:endParaRPr lang="en-1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573BF-18C6-1365-C2C7-B23B5475D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4762-877B-4961-A5CC-4FBDC151E562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3853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err="1"/>
              <a:t>Term</a:t>
            </a:r>
            <a:r>
              <a:rPr lang="ro-RO" b="1" dirty="0"/>
              <a:t> </a:t>
            </a:r>
            <a:r>
              <a:rPr lang="ro-RO" b="1" dirty="0" err="1"/>
              <a:t>Frequency</a:t>
            </a:r>
            <a:r>
              <a:rPr lang="ro-RO" b="1" dirty="0"/>
              <a:t> (TF)</a:t>
            </a:r>
            <a:r>
              <a:rPr lang="ro-RO" dirty="0"/>
              <a:t>: Măsoară de câte ori apare un cuvânt într-un document.</a:t>
            </a:r>
            <a:endParaRPr lang="en-GB" dirty="0"/>
          </a:p>
          <a:p>
            <a:r>
              <a:rPr lang="ro-RO" b="1" dirty="0"/>
              <a:t>Inverse Document </a:t>
            </a:r>
            <a:r>
              <a:rPr lang="ro-RO" b="1" dirty="0" err="1"/>
              <a:t>Frequency</a:t>
            </a:r>
            <a:r>
              <a:rPr lang="ro-RO" b="1" dirty="0"/>
              <a:t> (IDF)</a:t>
            </a:r>
            <a:r>
              <a:rPr lang="ro-RO" dirty="0"/>
              <a:t>: Măsoară importanța unui cuvânt în întregul set de documente, acordând un scor mai mare cuvintelor care apar mai rar în întregul corpus.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4762-877B-4961-A5CC-4FBDC151E562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2226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C8E66-BADD-C811-CB1E-88A7458D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CD3FA-05D4-A206-B758-8BC860815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C916E-803E-85DE-0B21-F866EEB6B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err="1"/>
              <a:t>Term</a:t>
            </a:r>
            <a:r>
              <a:rPr lang="ro-RO" b="1" dirty="0"/>
              <a:t> </a:t>
            </a:r>
            <a:r>
              <a:rPr lang="ro-RO" b="1" dirty="0" err="1"/>
              <a:t>Frequency</a:t>
            </a:r>
            <a:r>
              <a:rPr lang="ro-RO" b="1" dirty="0"/>
              <a:t> (TF)</a:t>
            </a:r>
            <a:r>
              <a:rPr lang="ro-RO" dirty="0"/>
              <a:t>: Măsoară de câte ori apare un cuvânt într-un document.</a:t>
            </a:r>
            <a:endParaRPr lang="en-GB" dirty="0"/>
          </a:p>
          <a:p>
            <a:r>
              <a:rPr lang="ro-RO" b="1" dirty="0"/>
              <a:t>Inverse Document </a:t>
            </a:r>
            <a:r>
              <a:rPr lang="ro-RO" b="1" dirty="0" err="1"/>
              <a:t>Frequency</a:t>
            </a:r>
            <a:r>
              <a:rPr lang="ro-RO" b="1" dirty="0"/>
              <a:t> (IDF)</a:t>
            </a:r>
            <a:r>
              <a:rPr lang="ro-RO" dirty="0"/>
              <a:t>: Măsoară importanța unui cuvânt în întregul set de documente, acordând un scor mai mare cuvintelor care apar mai rar în întregul corpus.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AB71-4D0E-7951-DB3E-FB82FD441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4762-877B-4961-A5CC-4FBDC151E562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350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/>
              <a:t>Principiul K-</a:t>
            </a:r>
            <a:r>
              <a:rPr lang="ro-RO" b="1" dirty="0" err="1"/>
              <a:t>means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Se selectează un număr </a:t>
            </a:r>
            <a:r>
              <a:rPr lang="ro-RO" i="1" dirty="0"/>
              <a:t>k</a:t>
            </a:r>
            <a:r>
              <a:rPr lang="ro-RO" dirty="0"/>
              <a:t> de clustere.</a:t>
            </a:r>
          </a:p>
          <a:p>
            <a:pPr>
              <a:buFont typeface="+mj-lt"/>
              <a:buAutoNum type="arabicPeriod"/>
            </a:pPr>
            <a:r>
              <a:rPr lang="ro-RO" dirty="0"/>
              <a:t>Algoritmul începe prin plasarea aleatorie a </a:t>
            </a:r>
            <a:r>
              <a:rPr lang="ro-RO" i="1" dirty="0"/>
              <a:t>k</a:t>
            </a:r>
            <a:r>
              <a:rPr lang="ro-RO" dirty="0"/>
              <a:t> centri de clustere (</a:t>
            </a:r>
            <a:r>
              <a:rPr lang="ro-RO" dirty="0" err="1"/>
              <a:t>centroiduri</a:t>
            </a:r>
            <a:r>
              <a:rPr lang="ro-RO" dirty="0"/>
              <a:t>).</a:t>
            </a:r>
          </a:p>
          <a:p>
            <a:pPr>
              <a:buFont typeface="+mj-lt"/>
              <a:buAutoNum type="arabicPeriod"/>
            </a:pPr>
            <a:r>
              <a:rPr lang="ro-RO" dirty="0"/>
              <a:t>Fiecare punct de date este atribuit celui mai apropiat centru de cluster.</a:t>
            </a:r>
          </a:p>
          <a:p>
            <a:pPr>
              <a:buFont typeface="+mj-lt"/>
              <a:buAutoNum type="arabicPeriod"/>
            </a:pPr>
            <a:r>
              <a:rPr lang="ro-RO" dirty="0" err="1"/>
              <a:t>Centroidul</a:t>
            </a:r>
            <a:r>
              <a:rPr lang="ro-RO" dirty="0"/>
              <a:t> fiecărui cluster este recalculat pe baza noilor puncte de date atribuite.</a:t>
            </a:r>
          </a:p>
          <a:p>
            <a:pPr>
              <a:buFont typeface="+mj-lt"/>
              <a:buAutoNum type="arabicPeriod"/>
            </a:pPr>
            <a:r>
              <a:rPr lang="ro-RO" dirty="0"/>
              <a:t>Pașii 3 și 4 se repetă până când centri de clustere nu se mai schimbă semnificativ (sau se atinge un număr maxim de iterații).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4762-877B-4961-A5CC-4FBDC151E562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012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105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385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432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816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15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740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4388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865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025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4272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795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3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C1062F-D3BE-4D0C-8E40-0E28EB4FBD2C}" type="datetimeFigureOut">
              <a:rPr lang="en-150" smtClean="0"/>
              <a:t>12/16/24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AC7EFC-29D9-487B-8C44-160F7DB545F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8505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ro/books?hl=en&amp;lr=&amp;id=kYC3YCyl_tkC&amp;oi=fnd&amp;pg=PR5&amp;dq=clustering&amp;ots=ql85AE9iZy&amp;sig=m1WNfSASvTuRn4DMK0O6zOA1Wmk&amp;redir_esc=y#v=onepage&amp;q=clustering&amp;f=false" TargetMode="External"/><Relationship Id="rId2" Type="http://schemas.openxmlformats.org/officeDocument/2006/relationships/hyperlink" Target="https://rua.ua.es/dspace/bitstream/10045/136242/6/Sepulveda-Torres_etal_2023_IEEEAcce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ro/books/edition/Getting_started_with_Deep_Learning_for_N/krQTEAAAQBAJ?hl=en&amp;gbpv=1&amp;dq=TF-IDF&amp;pg=PT106&amp;printsec=frontcov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825-74B2-259A-5B9E-E56E74E84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 contradiction between news </a:t>
            </a:r>
            <a:endParaRPr lang="en-150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4E8C-E458-F5E1-EF80-9F29130F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4756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ANTON CLAUDIU-R</a:t>
            </a:r>
            <a:r>
              <a:rPr lang="ro-RO" dirty="0"/>
              <a:t>ĂZVAN</a:t>
            </a:r>
          </a:p>
          <a:p>
            <a:r>
              <a:rPr lang="ro-RO" dirty="0"/>
              <a:t>MATEIUC ALEX-CRISTIAN</a:t>
            </a:r>
            <a:endParaRPr lang="en-GB" dirty="0"/>
          </a:p>
          <a:p>
            <a:r>
              <a:rPr lang="en-GB" dirty="0"/>
              <a:t>CĂLINESCU MIHAI</a:t>
            </a:r>
            <a:endParaRPr lang="ro-RO" dirty="0"/>
          </a:p>
          <a:p>
            <a:r>
              <a:rPr lang="ro-RO" dirty="0"/>
              <a:t>ISI – ANUL 1- SISTEME INTERNET INTELIGENTE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2353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39C67-3173-DB23-E8D7-3A25D2B5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F033-CD7A-DE9C-152C-ED3A47AF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5</a:t>
            </a:r>
            <a:r>
              <a:rPr lang="ro-RO" sz="4000"/>
              <a:t>. </a:t>
            </a:r>
            <a:r>
              <a:rPr lang="en-GB" sz="4000" b="1"/>
              <a:t>DETECT CONTRADICTIONS</a:t>
            </a:r>
            <a:endParaRPr lang="en-150" sz="400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A9E742-57B9-6374-C487-A0E2ACC39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056836"/>
            <a:ext cx="5112461" cy="47545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52C4D7-1C7D-42A3-0F6A-F53A5EBB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/>
              <a:t>Această</a:t>
            </a:r>
            <a:r>
              <a:rPr lang="en-US" sz="1800" dirty="0"/>
              <a:t> </a:t>
            </a:r>
            <a:r>
              <a:rPr lang="en-US" sz="1800" dirty="0" err="1"/>
              <a:t>tehnică</a:t>
            </a:r>
            <a:r>
              <a:rPr lang="en-US" sz="1800" dirty="0"/>
              <a:t> </a:t>
            </a:r>
            <a:r>
              <a:rPr lang="en-US" sz="1800" dirty="0" err="1"/>
              <a:t>identifică</a:t>
            </a:r>
            <a:r>
              <a:rPr lang="en-US" sz="1800" dirty="0"/>
              <a:t> </a:t>
            </a:r>
            <a:r>
              <a:rPr lang="en-US" sz="1800" dirty="0" err="1"/>
              <a:t>știri</a:t>
            </a:r>
            <a:r>
              <a:rPr lang="en-US" sz="1800" dirty="0"/>
              <a:t> </a:t>
            </a:r>
            <a:r>
              <a:rPr lang="en-US" sz="1800" dirty="0" err="1"/>
              <a:t>potențial</a:t>
            </a:r>
            <a:r>
              <a:rPr lang="en-US" sz="1800" dirty="0"/>
              <a:t> </a:t>
            </a:r>
            <a:r>
              <a:rPr lang="en-US" sz="1800" dirty="0" err="1"/>
              <a:t>contradictorii</a:t>
            </a:r>
            <a:r>
              <a:rPr lang="en-US" sz="1800" dirty="0"/>
              <a:t> pe </a:t>
            </a:r>
            <a:r>
              <a:rPr lang="en-US" sz="1800" dirty="0" err="1"/>
              <a:t>baza</a:t>
            </a:r>
            <a:r>
              <a:rPr lang="en-US" sz="1800" dirty="0"/>
              <a:t> </a:t>
            </a:r>
            <a:r>
              <a:rPr lang="en-US" sz="1800" dirty="0" err="1"/>
              <a:t>titlurilor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textelor</a:t>
            </a:r>
            <a:r>
              <a:rPr lang="en-US" sz="1800" dirty="0"/>
              <a:t> lor. Se </a:t>
            </a:r>
            <a:r>
              <a:rPr lang="en-US" sz="1800" dirty="0" err="1"/>
              <a:t>utilizează</a:t>
            </a:r>
            <a:r>
              <a:rPr lang="en-US" sz="1800" dirty="0"/>
              <a:t> </a:t>
            </a:r>
            <a:r>
              <a:rPr lang="en-US" sz="1800" dirty="0" err="1"/>
              <a:t>Similaritatea</a:t>
            </a:r>
            <a:r>
              <a:rPr lang="en-US" sz="1800" dirty="0"/>
              <a:t> </a:t>
            </a:r>
            <a:r>
              <a:rPr lang="en-US" sz="1800" dirty="0" err="1"/>
              <a:t>Cosinus</a:t>
            </a:r>
            <a:r>
              <a:rPr lang="en-US" sz="1800" dirty="0"/>
              <a:t>, o </a:t>
            </a:r>
            <a:r>
              <a:rPr lang="en-US" sz="1800" dirty="0" err="1"/>
              <a:t>măsură</a:t>
            </a:r>
            <a:r>
              <a:rPr lang="en-US" sz="1800" dirty="0"/>
              <a:t> </a:t>
            </a:r>
            <a:r>
              <a:rPr lang="en-US" sz="1800" dirty="0" err="1"/>
              <a:t>matematică</a:t>
            </a:r>
            <a:r>
              <a:rPr lang="en-US" sz="1800" dirty="0"/>
              <a:t> care </a:t>
            </a:r>
            <a:r>
              <a:rPr lang="en-US" sz="1800" dirty="0" err="1"/>
              <a:t>compară</a:t>
            </a:r>
            <a:r>
              <a:rPr lang="en-US" sz="1800" dirty="0"/>
              <a:t> </a:t>
            </a:r>
            <a:r>
              <a:rPr lang="en-US" sz="1800" dirty="0" err="1"/>
              <a:t>vectorii</a:t>
            </a:r>
            <a:r>
              <a:rPr lang="en-US" sz="1800" dirty="0"/>
              <a:t> </a:t>
            </a:r>
            <a:r>
              <a:rPr lang="en-US" sz="1800" dirty="0" err="1"/>
              <a:t>numerici</a:t>
            </a:r>
            <a:r>
              <a:rPr lang="en-US" sz="1800" dirty="0"/>
              <a:t> ai </a:t>
            </a:r>
            <a:r>
              <a:rPr lang="en-US" sz="1800" dirty="0" err="1"/>
              <a:t>textelor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evalua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</a:t>
            </a:r>
            <a:r>
              <a:rPr lang="en-US" sz="1800" dirty="0" err="1"/>
              <a:t>asemănătoare</a:t>
            </a:r>
            <a:r>
              <a:rPr lang="en-US" sz="1800" dirty="0"/>
              <a:t> sunt. </a:t>
            </a:r>
            <a:r>
              <a:rPr lang="en-US" sz="1800" dirty="0" err="1"/>
              <a:t>Contradicțiile</a:t>
            </a:r>
            <a:r>
              <a:rPr lang="en-US" sz="1800" dirty="0"/>
              <a:t> sunt determinate </a:t>
            </a:r>
            <a:r>
              <a:rPr lang="en-US" sz="1800" dirty="0" err="1"/>
              <a:t>când</a:t>
            </a:r>
            <a:r>
              <a:rPr lang="en-US" sz="1800" dirty="0"/>
              <a:t>:</a:t>
            </a:r>
            <a:endParaRPr lang="en-GB" sz="1800" dirty="0"/>
          </a:p>
          <a:p>
            <a:pPr>
              <a:buFontTx/>
              <a:buChar char="-"/>
            </a:pPr>
            <a:r>
              <a:rPr lang="en-GB" sz="1800" dirty="0" err="1"/>
              <a:t>Știrile</a:t>
            </a:r>
            <a:r>
              <a:rPr lang="en-GB" sz="1800" dirty="0"/>
              <a:t> </a:t>
            </a:r>
            <a:r>
              <a:rPr lang="en-GB" sz="1800" dirty="0" err="1"/>
              <a:t>tratează</a:t>
            </a:r>
            <a:r>
              <a:rPr lang="en-GB" sz="1800" dirty="0"/>
              <a:t> </a:t>
            </a:r>
            <a:r>
              <a:rPr lang="en-GB" sz="1800" dirty="0" err="1"/>
              <a:t>subiecte</a:t>
            </a:r>
            <a:r>
              <a:rPr lang="en-GB" sz="1800" dirty="0"/>
              <a:t> </a:t>
            </a:r>
            <a:r>
              <a:rPr lang="en-GB" sz="1800" dirty="0" err="1"/>
              <a:t>comune</a:t>
            </a:r>
            <a:r>
              <a:rPr lang="en-GB" sz="1800" dirty="0"/>
              <a:t> (</a:t>
            </a:r>
            <a:r>
              <a:rPr lang="en-GB" sz="1800" dirty="0" err="1"/>
              <a:t>verificare</a:t>
            </a:r>
            <a:r>
              <a:rPr lang="en-GB" sz="1800" dirty="0"/>
              <a:t> </a:t>
            </a:r>
            <a:r>
              <a:rPr lang="en-GB" sz="1800" dirty="0" err="1"/>
              <a:t>prin</a:t>
            </a:r>
            <a:r>
              <a:rPr lang="en-GB" sz="1800" dirty="0"/>
              <a:t> </a:t>
            </a:r>
            <a:r>
              <a:rPr lang="en-GB" sz="1800" dirty="0" err="1"/>
              <a:t>cuvinte-cheie</a:t>
            </a:r>
            <a:r>
              <a:rPr lang="en-GB" sz="1800" dirty="0"/>
              <a:t>)</a:t>
            </a:r>
            <a:r>
              <a:rPr lang="en-US" sz="1800" dirty="0"/>
              <a:t>;</a:t>
            </a:r>
          </a:p>
          <a:p>
            <a:pPr>
              <a:buFontTx/>
              <a:buChar char="-"/>
            </a:pPr>
            <a:r>
              <a:rPr lang="en-GB" sz="1800" dirty="0"/>
              <a:t>Sunt </a:t>
            </a:r>
            <a:r>
              <a:rPr lang="en-GB" sz="1800" dirty="0" err="1"/>
              <a:t>publicate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interval de maxim 30 </a:t>
            </a:r>
            <a:r>
              <a:rPr lang="en-GB" sz="1800" dirty="0" err="1"/>
              <a:t>zile</a:t>
            </a:r>
            <a:endParaRPr lang="en-GB" sz="1800" dirty="0"/>
          </a:p>
          <a:p>
            <a:pPr>
              <a:buFontTx/>
              <a:buChar char="-"/>
            </a:pPr>
            <a:r>
              <a:rPr lang="en-GB" sz="1800" dirty="0" err="1"/>
              <a:t>Aparțin</a:t>
            </a:r>
            <a:r>
              <a:rPr lang="en-GB" sz="1800" dirty="0"/>
              <a:t> </a:t>
            </a:r>
            <a:r>
              <a:rPr lang="en-GB" sz="1800" dirty="0" err="1"/>
              <a:t>aceluiași</a:t>
            </a:r>
            <a:r>
              <a:rPr lang="en-GB" sz="1800" dirty="0"/>
              <a:t> cluster</a:t>
            </a:r>
          </a:p>
          <a:p>
            <a:pPr>
              <a:buFontTx/>
              <a:buChar char="-"/>
            </a:pPr>
            <a:r>
              <a:rPr lang="en-GB" sz="1800" dirty="0" err="1"/>
              <a:t>Similaritatea</a:t>
            </a:r>
            <a:r>
              <a:rPr lang="en-GB" sz="1800" dirty="0"/>
              <a:t> </a:t>
            </a:r>
            <a:r>
              <a:rPr lang="en-GB" sz="1800" dirty="0" err="1"/>
              <a:t>dintre</a:t>
            </a:r>
            <a:r>
              <a:rPr lang="en-GB" sz="1800" dirty="0"/>
              <a:t> textile lor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scăzută</a:t>
            </a:r>
            <a:r>
              <a:rPr lang="en-GB" sz="1800" dirty="0"/>
              <a:t> (</a:t>
            </a:r>
            <a:r>
              <a:rPr lang="en-US" sz="1800" dirty="0"/>
              <a:t>&lt; 0.5)</a:t>
            </a:r>
          </a:p>
          <a:p>
            <a:pPr marL="0" indent="0">
              <a:buNone/>
            </a:pPr>
            <a:r>
              <a:rPr lang="en-US" sz="1800" dirty="0" err="1"/>
              <a:t>Similaritatea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un concept </a:t>
            </a:r>
            <a:r>
              <a:rPr lang="en-US" sz="1800" dirty="0" err="1"/>
              <a:t>folosit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m</a:t>
            </a:r>
            <a:r>
              <a:rPr lang="en-GB" sz="1800" dirty="0" err="1"/>
              <a:t>ăsura</a:t>
            </a:r>
            <a:r>
              <a:rPr lang="en-GB" sz="1800" dirty="0"/>
              <a:t> cat de </a:t>
            </a:r>
            <a:r>
              <a:rPr lang="en-GB" sz="1800" dirty="0" err="1"/>
              <a:t>apropriate</a:t>
            </a:r>
            <a:r>
              <a:rPr lang="en-GB" sz="1800" dirty="0"/>
              <a:t> </a:t>
            </a:r>
            <a:r>
              <a:rPr lang="en-GB" sz="1800" dirty="0" err="1"/>
              <a:t>sau</a:t>
            </a:r>
            <a:r>
              <a:rPr lang="en-GB" sz="1800" dirty="0"/>
              <a:t> </a:t>
            </a:r>
            <a:r>
              <a:rPr lang="en-GB" sz="1800" dirty="0" err="1"/>
              <a:t>asemănătoare</a:t>
            </a:r>
            <a:r>
              <a:rPr lang="en-GB" sz="1800" dirty="0"/>
              <a:t> sunt </a:t>
            </a:r>
            <a:r>
              <a:rPr lang="en-GB" sz="1800" dirty="0" err="1"/>
              <a:t>două</a:t>
            </a:r>
            <a:r>
              <a:rPr lang="en-GB" sz="1800" dirty="0"/>
              <a:t> </a:t>
            </a:r>
            <a:r>
              <a:rPr lang="en-GB" sz="1800" dirty="0" err="1"/>
              <a:t>obiecte</a:t>
            </a:r>
            <a:r>
              <a:rPr lang="en-GB" sz="1800" dirty="0"/>
              <a:t>, </a:t>
            </a:r>
            <a:r>
              <a:rPr lang="en-GB" sz="1800" dirty="0" err="1"/>
              <a:t>texte</a:t>
            </a:r>
            <a:r>
              <a:rPr lang="en-GB" sz="1800" dirty="0"/>
              <a:t>, </a:t>
            </a:r>
            <a:r>
              <a:rPr lang="en-GB" sz="1800" dirty="0" err="1"/>
              <a:t>imagini</a:t>
            </a:r>
            <a:r>
              <a:rPr lang="en-GB" sz="1800" dirty="0"/>
              <a:t> </a:t>
            </a:r>
            <a:r>
              <a:rPr lang="en-GB" sz="1800" dirty="0" err="1"/>
              <a:t>sau</a:t>
            </a:r>
            <a:r>
              <a:rPr lang="en-GB" sz="1800" dirty="0"/>
              <a:t> </a:t>
            </a:r>
            <a:r>
              <a:rPr lang="en-GB" sz="1800" dirty="0" err="1"/>
              <a:t>alte</a:t>
            </a:r>
            <a:r>
              <a:rPr lang="en-GB" sz="1800" dirty="0"/>
              <a:t> </a:t>
            </a:r>
            <a:r>
              <a:rPr lang="en-GB" sz="1800" dirty="0" err="1"/>
              <a:t>tipuri</a:t>
            </a:r>
            <a:r>
              <a:rPr lang="en-GB" sz="1800" dirty="0"/>
              <a:t> de date.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contextul</a:t>
            </a:r>
            <a:r>
              <a:rPr lang="en-GB" sz="1800" dirty="0"/>
              <a:t> </a:t>
            </a:r>
            <a:r>
              <a:rPr lang="en-GB" sz="1800" dirty="0" err="1"/>
              <a:t>procesării</a:t>
            </a:r>
            <a:r>
              <a:rPr lang="en-GB" sz="1800" dirty="0"/>
              <a:t> </a:t>
            </a:r>
            <a:r>
              <a:rPr lang="en-GB" sz="1800" dirty="0" err="1"/>
              <a:t>limbajului</a:t>
            </a:r>
            <a:r>
              <a:rPr lang="en-GB" sz="1800" dirty="0"/>
              <a:t> natural, </a:t>
            </a:r>
            <a:r>
              <a:rPr lang="en-GB" sz="1800" dirty="0" err="1"/>
              <a:t>similaritatea</a:t>
            </a:r>
            <a:r>
              <a:rPr lang="en-GB" sz="1800" dirty="0"/>
              <a:t> </a:t>
            </a:r>
            <a:r>
              <a:rPr lang="en-GB" sz="1800" dirty="0" err="1"/>
              <a:t>într</a:t>
            </a:r>
            <a:r>
              <a:rPr lang="en-GB" sz="1800" dirty="0"/>
              <a:t> </a:t>
            </a:r>
            <a:r>
              <a:rPr lang="en-GB" sz="1800" dirty="0" err="1"/>
              <a:t>două</a:t>
            </a:r>
            <a:r>
              <a:rPr lang="en-GB" sz="1800" dirty="0"/>
              <a:t> </a:t>
            </a:r>
            <a:r>
              <a:rPr lang="en-GB" sz="1800" dirty="0" err="1"/>
              <a:t>texte</a:t>
            </a:r>
            <a:r>
              <a:rPr lang="en-GB" sz="1800" dirty="0"/>
              <a:t> reflect </a:t>
            </a:r>
            <a:r>
              <a:rPr lang="en-GB" sz="1800" dirty="0" err="1"/>
              <a:t>gradul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care </a:t>
            </a:r>
            <a:r>
              <a:rPr lang="en-GB" sz="1800" dirty="0" err="1"/>
              <a:t>ele</a:t>
            </a:r>
            <a:r>
              <a:rPr lang="en-GB" sz="1800" dirty="0"/>
              <a:t> </a:t>
            </a:r>
            <a:r>
              <a:rPr lang="en-GB" sz="1800" dirty="0" err="1"/>
              <a:t>conțin</a:t>
            </a:r>
            <a:r>
              <a:rPr lang="en-GB" sz="1800" dirty="0"/>
              <a:t> </a:t>
            </a:r>
            <a:r>
              <a:rPr lang="en-GB" sz="1800" dirty="0" err="1"/>
              <a:t>informații</a:t>
            </a:r>
            <a:r>
              <a:rPr lang="en-GB" sz="1800" dirty="0"/>
              <a:t> </a:t>
            </a:r>
            <a:r>
              <a:rPr lang="en-GB" sz="1800" dirty="0" err="1"/>
              <a:t>comune</a:t>
            </a:r>
            <a:r>
              <a:rPr lang="en-GB" sz="1800" dirty="0"/>
              <a:t>. 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3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C678B-DDF0-B165-CB77-BAC26A2E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3679-3BCF-D2BF-C174-11FA526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ro-RO" dirty="0"/>
              <a:t>.</a:t>
            </a:r>
            <a:r>
              <a:rPr lang="ro-RO" sz="5400" b="1" dirty="0"/>
              <a:t> Bibliografie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A2A5-6DEC-23B1-C1EB-35E9ADB6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hlinkClick r:id="rId2"/>
              </a:rPr>
              <a:t>Detecting Misleading Headlines Through the Automatic Recognition of Contradiction in Spanish</a:t>
            </a:r>
            <a:endParaRPr lang="en-US" sz="2400" dirty="0"/>
          </a:p>
          <a:p>
            <a:pPr algn="just"/>
            <a:r>
              <a:rPr lang="en-US" sz="2400" dirty="0">
                <a:hlinkClick r:id="rId3"/>
              </a:rPr>
              <a:t>Clustering, Rui XU, Donald C. Wunsch II </a:t>
            </a:r>
            <a:endParaRPr lang="en-US" sz="2400" dirty="0"/>
          </a:p>
          <a:p>
            <a:pPr algn="just"/>
            <a:r>
              <a:rPr lang="en-US" sz="2400" dirty="0">
                <a:hlinkClick r:id="rId4"/>
              </a:rPr>
              <a:t>Deep Learning </a:t>
            </a:r>
            <a:r>
              <a:rPr lang="en-US" sz="2400" dirty="0" err="1">
                <a:hlinkClick r:id="rId4"/>
              </a:rPr>
              <a:t>gor</a:t>
            </a:r>
            <a:r>
              <a:rPr lang="en-US" sz="2400" dirty="0">
                <a:hlinkClick r:id="rId4"/>
              </a:rPr>
              <a:t> Natural Language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4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6B71-31D8-8FA2-6BB7-4910C580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2444-3ED5-62E2-2352-623B24BF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06" y="1990779"/>
            <a:ext cx="791608" cy="600021"/>
          </a:xfrm>
        </p:spPr>
        <p:txBody>
          <a:bodyPr>
            <a:normAutofit/>
          </a:bodyPr>
          <a:lstStyle/>
          <a:p>
            <a:r>
              <a:rPr lang="ro-RO" sz="3200" b="1" dirty="0"/>
              <a:t>1.</a:t>
            </a:r>
            <a:endParaRPr lang="en-150" sz="32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F4FB63-BA45-2B7D-35E1-D5EB1FFF22E0}"/>
              </a:ext>
            </a:extLst>
          </p:cNvPr>
          <p:cNvSpPr txBox="1">
            <a:spLocks/>
          </p:cNvSpPr>
          <p:nvPr/>
        </p:nvSpPr>
        <p:spPr>
          <a:xfrm>
            <a:off x="1178706" y="2865555"/>
            <a:ext cx="791608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b="1" dirty="0"/>
              <a:t>2.</a:t>
            </a:r>
            <a:endParaRPr lang="en-150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D773B1-8E0F-F91C-09FF-B17FD5EFE48F}"/>
              </a:ext>
            </a:extLst>
          </p:cNvPr>
          <p:cNvSpPr txBox="1">
            <a:spLocks/>
          </p:cNvSpPr>
          <p:nvPr/>
        </p:nvSpPr>
        <p:spPr>
          <a:xfrm>
            <a:off x="1178706" y="3740331"/>
            <a:ext cx="791608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b="1" dirty="0"/>
              <a:t>3.</a:t>
            </a:r>
            <a:endParaRPr lang="en-150" sz="32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20633-2790-D154-1072-82F668DDC1BB}"/>
              </a:ext>
            </a:extLst>
          </p:cNvPr>
          <p:cNvSpPr txBox="1">
            <a:spLocks/>
          </p:cNvSpPr>
          <p:nvPr/>
        </p:nvSpPr>
        <p:spPr>
          <a:xfrm>
            <a:off x="1178706" y="4650376"/>
            <a:ext cx="791608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b="1" dirty="0"/>
              <a:t>4.</a:t>
            </a:r>
            <a:endParaRPr lang="en-150" sz="32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C501D-6997-9429-8E00-0C141D13777C}"/>
              </a:ext>
            </a:extLst>
          </p:cNvPr>
          <p:cNvSpPr txBox="1">
            <a:spLocks/>
          </p:cNvSpPr>
          <p:nvPr/>
        </p:nvSpPr>
        <p:spPr>
          <a:xfrm>
            <a:off x="1222250" y="5560421"/>
            <a:ext cx="748064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b="1" dirty="0"/>
              <a:t>5.</a:t>
            </a:r>
            <a:endParaRPr lang="en-150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FE5D7F-3B01-4168-EDF5-D0F63106F3B2}"/>
              </a:ext>
            </a:extLst>
          </p:cNvPr>
          <p:cNvSpPr txBox="1">
            <a:spLocks/>
          </p:cNvSpPr>
          <p:nvPr/>
        </p:nvSpPr>
        <p:spPr>
          <a:xfrm>
            <a:off x="1970314" y="1955510"/>
            <a:ext cx="4328886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Set de date</a:t>
            </a:r>
            <a:endParaRPr lang="en-150" sz="32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DFDA82-5717-C5B8-C842-19E7E9FA9EB1}"/>
              </a:ext>
            </a:extLst>
          </p:cNvPr>
          <p:cNvSpPr txBox="1">
            <a:spLocks/>
          </p:cNvSpPr>
          <p:nvPr/>
        </p:nvSpPr>
        <p:spPr>
          <a:xfrm>
            <a:off x="1989564" y="4600210"/>
            <a:ext cx="4328886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Embedding</a:t>
            </a:r>
            <a:endParaRPr lang="en-150" sz="32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B24134-D03F-A50A-861A-F248B7EDD7FA}"/>
              </a:ext>
            </a:extLst>
          </p:cNvPr>
          <p:cNvSpPr txBox="1">
            <a:spLocks/>
          </p:cNvSpPr>
          <p:nvPr/>
        </p:nvSpPr>
        <p:spPr>
          <a:xfrm>
            <a:off x="1970314" y="3725434"/>
            <a:ext cx="4328886" cy="60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Clustering</a:t>
            </a:r>
            <a:endParaRPr lang="en-150" sz="32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636E3-38BF-570E-C0D9-CFB736F0F831}"/>
              </a:ext>
            </a:extLst>
          </p:cNvPr>
          <p:cNvSpPr txBox="1">
            <a:spLocks/>
          </p:cNvSpPr>
          <p:nvPr/>
        </p:nvSpPr>
        <p:spPr>
          <a:xfrm>
            <a:off x="2000529" y="5560420"/>
            <a:ext cx="4328886" cy="60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Detect contradictions</a:t>
            </a:r>
            <a:endParaRPr lang="en-150" sz="32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F6D2B7-C7E2-E32C-E838-F6593E39F149}"/>
              </a:ext>
            </a:extLst>
          </p:cNvPr>
          <p:cNvSpPr txBox="1">
            <a:spLocks/>
          </p:cNvSpPr>
          <p:nvPr/>
        </p:nvSpPr>
        <p:spPr>
          <a:xfrm>
            <a:off x="1970314" y="2831246"/>
            <a:ext cx="5386927" cy="77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 err="1"/>
              <a:t>Principiu</a:t>
            </a:r>
            <a:r>
              <a:rPr lang="en-GB" sz="3200" b="1" dirty="0"/>
              <a:t> de </a:t>
            </a:r>
            <a:r>
              <a:rPr lang="en-GB" sz="3200" b="1" dirty="0" err="1"/>
              <a:t>funcționare</a:t>
            </a:r>
            <a:endParaRPr lang="en-150" sz="3200" b="1" dirty="0"/>
          </a:p>
        </p:txBody>
      </p:sp>
    </p:spTree>
    <p:extLst>
      <p:ext uri="{BB962C8B-B14F-4D97-AF65-F5344CB8AC3E}">
        <p14:creationId xmlns:p14="http://schemas.microsoft.com/office/powerpoint/2010/main" val="53911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EC1-0A58-566E-3B14-D15AD087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1. </a:t>
            </a:r>
            <a:r>
              <a:rPr lang="en-GB" sz="5400" b="1" dirty="0" err="1"/>
              <a:t>setul</a:t>
            </a:r>
            <a:r>
              <a:rPr lang="en-GB" sz="5400" b="1" dirty="0"/>
              <a:t> de date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652A-98E0-80C9-1EFB-C22BCF6D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prezent</a:t>
            </a:r>
            <a:r>
              <a:rPr lang="en-GB" sz="2800" dirty="0"/>
              <a:t>, </a:t>
            </a:r>
            <a:r>
              <a:rPr lang="en-GB" sz="2800" dirty="0" err="1"/>
              <a:t>volumul</a:t>
            </a:r>
            <a:r>
              <a:rPr lang="en-GB" sz="2800" dirty="0"/>
              <a:t> de </a:t>
            </a:r>
            <a:r>
              <a:rPr lang="en-GB" sz="2800" dirty="0" err="1"/>
              <a:t>informații</a:t>
            </a:r>
            <a:r>
              <a:rPr lang="en-GB" sz="2800" dirty="0"/>
              <a:t> online </a:t>
            </a:r>
            <a:r>
              <a:rPr lang="en-GB" sz="2800" dirty="0" err="1"/>
              <a:t>crește</a:t>
            </a:r>
            <a:r>
              <a:rPr lang="en-GB" sz="2800" dirty="0"/>
              <a:t> </a:t>
            </a:r>
            <a:r>
              <a:rPr lang="en-GB" sz="2800" dirty="0" err="1"/>
              <a:t>exponențial</a:t>
            </a:r>
            <a:r>
              <a:rPr lang="en-GB" sz="2800" dirty="0"/>
              <a:t>, </a:t>
            </a:r>
            <a:r>
              <a:rPr lang="en-GB" sz="2800" dirty="0" err="1"/>
              <a:t>iar</a:t>
            </a:r>
            <a:r>
              <a:rPr lang="en-GB" sz="2800" dirty="0"/>
              <a:t> </a:t>
            </a:r>
            <a:r>
              <a:rPr lang="en-GB" sz="2800" dirty="0" err="1"/>
              <a:t>identificarea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combaterea</a:t>
            </a:r>
            <a:r>
              <a:rPr lang="en-GB" sz="2800" dirty="0"/>
              <a:t> </a:t>
            </a:r>
            <a:r>
              <a:rPr lang="en-GB" sz="2800" dirty="0" err="1"/>
              <a:t>știrilor</a:t>
            </a:r>
            <a:r>
              <a:rPr lang="en-GB" sz="2800" dirty="0"/>
              <a:t> </a:t>
            </a:r>
            <a:r>
              <a:rPr lang="en-GB" sz="2800" dirty="0" err="1"/>
              <a:t>contradictorii</a:t>
            </a:r>
            <a:r>
              <a:rPr lang="en-GB" sz="2800" dirty="0"/>
              <a:t> </a:t>
            </a:r>
            <a:r>
              <a:rPr lang="en-GB" sz="2800" dirty="0" err="1"/>
              <a:t>devine</a:t>
            </a:r>
            <a:r>
              <a:rPr lang="en-GB" sz="2800" dirty="0"/>
              <a:t> </a:t>
            </a:r>
            <a:r>
              <a:rPr lang="en-GB" sz="2800" dirty="0" err="1"/>
              <a:t>esențială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asigurarea</a:t>
            </a:r>
            <a:r>
              <a:rPr lang="en-GB" sz="2800" dirty="0"/>
              <a:t> </a:t>
            </a:r>
            <a:r>
              <a:rPr lang="en-GB" sz="2800" dirty="0" err="1"/>
              <a:t>informării</a:t>
            </a:r>
            <a:r>
              <a:rPr lang="en-GB" sz="2800" dirty="0"/>
              <a:t> </a:t>
            </a:r>
            <a:r>
              <a:rPr lang="en-GB" sz="2800" dirty="0" err="1"/>
              <a:t>corecte</a:t>
            </a:r>
            <a:r>
              <a:rPr lang="en-GB" sz="2800" dirty="0"/>
              <a:t> a </a:t>
            </a:r>
            <a:r>
              <a:rPr lang="en-GB" sz="2800" dirty="0" err="1"/>
              <a:t>publicului</a:t>
            </a:r>
            <a:r>
              <a:rPr lang="en-GB" sz="2800" dirty="0"/>
              <a:t>.</a:t>
            </a:r>
          </a:p>
          <a:p>
            <a:pPr marL="0" indent="0" algn="just">
              <a:buNone/>
            </a:pPr>
            <a:r>
              <a:rPr lang="en-GB" sz="2800" dirty="0"/>
              <a:t>Acest </a:t>
            </a:r>
            <a:r>
              <a:rPr lang="en-GB" sz="2800" dirty="0" err="1"/>
              <a:t>proiect</a:t>
            </a:r>
            <a:r>
              <a:rPr lang="en-GB" sz="2800" dirty="0"/>
              <a:t> </a:t>
            </a:r>
            <a:r>
              <a:rPr lang="en-GB" sz="2800" dirty="0" err="1"/>
              <a:t>își</a:t>
            </a:r>
            <a:r>
              <a:rPr lang="en-GB" sz="2800" dirty="0"/>
              <a:t> </a:t>
            </a:r>
            <a:r>
              <a:rPr lang="en-GB" sz="2800" dirty="0" err="1"/>
              <a:t>propune</a:t>
            </a:r>
            <a:r>
              <a:rPr lang="en-GB" sz="2800" dirty="0"/>
              <a:t> </a:t>
            </a:r>
            <a:r>
              <a:rPr lang="en-GB" sz="2800" dirty="0" err="1"/>
              <a:t>să</a:t>
            </a:r>
            <a:r>
              <a:rPr lang="en-GB" sz="2800" dirty="0"/>
              <a:t> </a:t>
            </a:r>
            <a:r>
              <a:rPr lang="en-GB" sz="2800" dirty="0" err="1"/>
              <a:t>utilizeze</a:t>
            </a:r>
            <a:r>
              <a:rPr lang="en-GB" sz="2800" dirty="0"/>
              <a:t> </a:t>
            </a:r>
            <a:r>
              <a:rPr lang="en-GB" sz="2800" dirty="0" err="1"/>
              <a:t>tehnici</a:t>
            </a:r>
            <a:r>
              <a:rPr lang="en-GB" sz="2800" dirty="0"/>
              <a:t> de </a:t>
            </a:r>
            <a:r>
              <a:rPr lang="en-GB" sz="2800" dirty="0" err="1"/>
              <a:t>procesare</a:t>
            </a:r>
            <a:r>
              <a:rPr lang="en-GB" sz="2800" dirty="0"/>
              <a:t> a </a:t>
            </a:r>
            <a:r>
              <a:rPr lang="en-GB" sz="2800" dirty="0" err="1"/>
              <a:t>limbajului</a:t>
            </a:r>
            <a:r>
              <a:rPr lang="en-GB" sz="2800" dirty="0"/>
              <a:t> natural </a:t>
            </a:r>
            <a:r>
              <a:rPr lang="en-GB" sz="2800" dirty="0" err="1"/>
              <a:t>pentru</a:t>
            </a:r>
            <a:r>
              <a:rPr lang="en-US" sz="2800" dirty="0"/>
              <a:t>: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 err="1"/>
              <a:t>Detectarea</a:t>
            </a:r>
            <a:r>
              <a:rPr lang="en-GB" sz="2800" dirty="0"/>
              <a:t> </a:t>
            </a:r>
            <a:r>
              <a:rPr lang="en-GB" sz="2800" dirty="0" err="1"/>
              <a:t>diferențelor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r>
              <a:rPr lang="en-GB" sz="2800" dirty="0"/>
              <a:t> </a:t>
            </a:r>
            <a:r>
              <a:rPr lang="en-GB" sz="2800" dirty="0" err="1"/>
              <a:t>dintre</a:t>
            </a:r>
            <a:r>
              <a:rPr lang="en-GB" sz="2800" dirty="0"/>
              <a:t> </a:t>
            </a:r>
            <a:r>
              <a:rPr lang="en-GB" sz="2800" dirty="0" err="1"/>
              <a:t>articolele</a:t>
            </a:r>
            <a:r>
              <a:rPr lang="en-GB" sz="2800" dirty="0"/>
              <a:t> de </a:t>
            </a:r>
            <a:r>
              <a:rPr lang="en-GB" sz="2800" dirty="0" err="1"/>
              <a:t>știri</a:t>
            </a:r>
            <a:r>
              <a:rPr lang="en-US" sz="2800" dirty="0"/>
              <a:t>;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 err="1"/>
              <a:t>Oferirea</a:t>
            </a:r>
            <a:r>
              <a:rPr lang="en-GB" sz="2800" dirty="0"/>
              <a:t> </a:t>
            </a:r>
            <a:r>
              <a:rPr lang="en-GB" sz="2800" dirty="0" err="1"/>
              <a:t>unui</a:t>
            </a:r>
            <a:r>
              <a:rPr lang="en-GB" sz="2800" dirty="0"/>
              <a:t> instrument care </a:t>
            </a:r>
            <a:r>
              <a:rPr lang="en-GB" sz="2800" dirty="0" err="1"/>
              <a:t>ajută</a:t>
            </a:r>
            <a:r>
              <a:rPr lang="en-GB" sz="2800" dirty="0"/>
              <a:t> </a:t>
            </a:r>
            <a:r>
              <a:rPr lang="en-GB" sz="2800" dirty="0" err="1"/>
              <a:t>cititorii</a:t>
            </a:r>
            <a:r>
              <a:rPr lang="en-GB" sz="2800" dirty="0"/>
              <a:t> </a:t>
            </a:r>
            <a:r>
              <a:rPr lang="en-GB" sz="2800" dirty="0" err="1"/>
              <a:t>să</a:t>
            </a:r>
            <a:r>
              <a:rPr lang="en-GB" sz="2800" dirty="0"/>
              <a:t> </a:t>
            </a:r>
            <a:r>
              <a:rPr lang="en-GB" sz="2800" dirty="0" err="1"/>
              <a:t>analizeze</a:t>
            </a:r>
            <a:r>
              <a:rPr lang="en-GB" sz="2800" dirty="0"/>
              <a:t> </a:t>
            </a:r>
            <a:r>
              <a:rPr lang="en-GB" sz="2800" dirty="0" err="1"/>
              <a:t>informațiile</a:t>
            </a:r>
            <a:r>
              <a:rPr lang="en-GB" sz="2800" dirty="0"/>
              <a:t> din </a:t>
            </a:r>
            <a:r>
              <a:rPr lang="en-GB" sz="2800" dirty="0" err="1"/>
              <a:t>surse</a:t>
            </a:r>
            <a:r>
              <a:rPr lang="en-GB" sz="2800" dirty="0"/>
              <a:t> multiple</a:t>
            </a:r>
          </a:p>
          <a:p>
            <a:pPr marL="0" indent="0" algn="just">
              <a:buNone/>
            </a:pP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41357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D2006-B891-CFD1-F860-3C099ADD3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8500-454A-BB82-02C1-56C0D839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1. </a:t>
            </a:r>
            <a:r>
              <a:rPr lang="en-GB" sz="5400" b="1" dirty="0" err="1"/>
              <a:t>setul</a:t>
            </a:r>
            <a:r>
              <a:rPr lang="en-GB" sz="5400" b="1" dirty="0"/>
              <a:t> de date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FFD2-645C-F3E0-67AA-6D9013F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0778"/>
            <a:ext cx="10058400" cy="473659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800" dirty="0" err="1"/>
              <a:t>Setul</a:t>
            </a:r>
            <a:r>
              <a:rPr lang="en-GB" sz="2800" dirty="0"/>
              <a:t> de date </a:t>
            </a:r>
            <a:r>
              <a:rPr lang="en-GB" sz="2800" dirty="0" err="1"/>
              <a:t>utilzat</a:t>
            </a:r>
            <a:r>
              <a:rPr lang="en-GB" sz="2800" dirty="0"/>
              <a:t> </a:t>
            </a:r>
            <a:r>
              <a:rPr lang="en-GB" sz="2800" dirty="0" err="1"/>
              <a:t>conține</a:t>
            </a:r>
            <a:r>
              <a:rPr lang="en-GB" sz="2800" dirty="0"/>
              <a:t> </a:t>
            </a:r>
            <a:r>
              <a:rPr lang="en-GB" sz="2800" dirty="0" err="1"/>
              <a:t>informații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analiza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r>
              <a:rPr lang="en-GB" sz="2800" dirty="0"/>
              <a:t> din </a:t>
            </a:r>
            <a:r>
              <a:rPr lang="en-GB" sz="2800" dirty="0" err="1"/>
              <a:t>articolele</a:t>
            </a:r>
            <a:r>
              <a:rPr lang="en-GB" sz="2800" dirty="0"/>
              <a:t> de </a:t>
            </a:r>
            <a:r>
              <a:rPr lang="en-GB" sz="2800" dirty="0" err="1"/>
              <a:t>știri</a:t>
            </a:r>
            <a:r>
              <a:rPr lang="en-GB" sz="2800" dirty="0"/>
              <a:t>. </a:t>
            </a:r>
            <a:r>
              <a:rPr lang="en-GB" sz="2800" dirty="0" err="1"/>
              <a:t>Fiecare</a:t>
            </a:r>
            <a:r>
              <a:rPr lang="en-GB" sz="2800" dirty="0"/>
              <a:t> </a:t>
            </a:r>
            <a:r>
              <a:rPr lang="en-GB" sz="2800" dirty="0" err="1"/>
              <a:t>rând</a:t>
            </a:r>
            <a:r>
              <a:rPr lang="en-GB" sz="2800" dirty="0"/>
              <a:t> </a:t>
            </a:r>
            <a:r>
              <a:rPr lang="en-GB" sz="2800" dirty="0" err="1"/>
              <a:t>reprezintă</a:t>
            </a:r>
            <a:r>
              <a:rPr lang="en-GB" sz="2800" dirty="0"/>
              <a:t> un </a:t>
            </a:r>
            <a:r>
              <a:rPr lang="en-GB" sz="2800" dirty="0" err="1"/>
              <a:t>articol</a:t>
            </a:r>
            <a:r>
              <a:rPr lang="en-GB" sz="2800" dirty="0"/>
              <a:t> de </a:t>
            </a:r>
            <a:r>
              <a:rPr lang="en-GB" sz="2800" dirty="0" err="1"/>
              <a:t>știre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include </a:t>
            </a:r>
            <a:r>
              <a:rPr lang="en-GB" sz="2800" dirty="0" err="1"/>
              <a:t>următoarele</a:t>
            </a:r>
            <a:r>
              <a:rPr lang="en-GB" sz="2800" dirty="0"/>
              <a:t> </a:t>
            </a:r>
            <a:r>
              <a:rPr lang="en-GB" sz="2800" dirty="0" err="1"/>
              <a:t>elemente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coloane</a:t>
            </a:r>
            <a:r>
              <a:rPr lang="en-US" sz="2800" dirty="0"/>
              <a:t>: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author – </a:t>
            </a:r>
            <a:r>
              <a:rPr lang="en-GB" sz="2800" dirty="0" err="1"/>
              <a:t>Reprezintă</a:t>
            </a:r>
            <a:r>
              <a:rPr lang="en-GB" sz="2800" dirty="0"/>
              <a:t> </a:t>
            </a:r>
            <a:r>
              <a:rPr lang="en-GB" sz="2800" dirty="0" err="1"/>
              <a:t>numele</a:t>
            </a:r>
            <a:r>
              <a:rPr lang="en-GB" sz="2800" dirty="0"/>
              <a:t> </a:t>
            </a:r>
            <a:r>
              <a:rPr lang="en-GB" sz="2800" dirty="0" err="1"/>
              <a:t>autorului</a:t>
            </a:r>
            <a:r>
              <a:rPr lang="en-GB" sz="2800" dirty="0"/>
              <a:t> </a:t>
            </a:r>
            <a:r>
              <a:rPr lang="en-GB" sz="2800" dirty="0" err="1"/>
              <a:t>articolului</a:t>
            </a:r>
            <a:r>
              <a:rPr lang="en-US" sz="2800" dirty="0"/>
              <a:t>; </a:t>
            </a:r>
            <a:r>
              <a:rPr lang="en-GB" sz="2800" dirty="0" err="1"/>
              <a:t>Ajută</a:t>
            </a:r>
            <a:r>
              <a:rPr lang="en-GB" sz="2800" dirty="0"/>
              <a:t> la </a:t>
            </a:r>
            <a:r>
              <a:rPr lang="en-GB" sz="2800" dirty="0" err="1"/>
              <a:t>identificarea</a:t>
            </a:r>
            <a:r>
              <a:rPr lang="en-GB" sz="2800" dirty="0"/>
              <a:t> </a:t>
            </a:r>
            <a:r>
              <a:rPr lang="en-GB" sz="2800" dirty="0" err="1"/>
              <a:t>surselor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autorilor</a:t>
            </a:r>
            <a:r>
              <a:rPr lang="en-GB" sz="2800" dirty="0"/>
              <a:t> care </a:t>
            </a:r>
            <a:r>
              <a:rPr lang="en-GB" sz="2800" dirty="0" err="1"/>
              <a:t>generează</a:t>
            </a:r>
            <a:r>
              <a:rPr lang="en-GB" sz="2800" dirty="0"/>
              <a:t> </a:t>
            </a:r>
            <a:r>
              <a:rPr lang="en-GB" sz="2800" dirty="0" err="1"/>
              <a:t>conținut</a:t>
            </a:r>
            <a:r>
              <a:rPr lang="en-GB" sz="2800" dirty="0"/>
              <a:t> </a:t>
            </a:r>
            <a:r>
              <a:rPr lang="en-GB" sz="2800" dirty="0" err="1"/>
              <a:t>potențial</a:t>
            </a:r>
            <a:r>
              <a:rPr lang="en-GB" sz="2800" dirty="0"/>
              <a:t> </a:t>
            </a:r>
            <a:r>
              <a:rPr lang="en-GB" sz="2800" dirty="0" err="1"/>
              <a:t>contradictoriu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date – Data la care </a:t>
            </a:r>
            <a:r>
              <a:rPr lang="en-GB" sz="2800" dirty="0" err="1"/>
              <a:t>articolul</a:t>
            </a:r>
            <a:r>
              <a:rPr lang="en-GB" sz="2800" dirty="0"/>
              <a:t> a </a:t>
            </a:r>
            <a:r>
              <a:rPr lang="en-GB" sz="2800" dirty="0" err="1"/>
              <a:t>fost</a:t>
            </a:r>
            <a:r>
              <a:rPr lang="en-GB" sz="2800" dirty="0"/>
              <a:t> </a:t>
            </a:r>
            <a:r>
              <a:rPr lang="en-GB" sz="2800" dirty="0" err="1"/>
              <a:t>publicat</a:t>
            </a:r>
            <a:r>
              <a:rPr lang="en-US" sz="2800" dirty="0"/>
              <a:t>;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/>
              <a:t>cronologic</a:t>
            </a:r>
            <a:r>
              <a:rPr lang="en-GB" sz="2800" dirty="0"/>
              <a:t>ă a </a:t>
            </a:r>
            <a:r>
              <a:rPr lang="en-GB" sz="2800" dirty="0" err="1"/>
              <a:t>știrilor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analiza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funcție</a:t>
            </a:r>
            <a:r>
              <a:rPr lang="en-GB" sz="2800" dirty="0"/>
              <a:t> de </a:t>
            </a:r>
            <a:r>
              <a:rPr lang="en-GB" sz="2800" dirty="0" err="1"/>
              <a:t>perioade</a:t>
            </a:r>
            <a:r>
              <a:rPr lang="en-GB" sz="2800" dirty="0"/>
              <a:t> de </a:t>
            </a:r>
            <a:r>
              <a:rPr lang="en-GB" sz="2800" dirty="0" err="1"/>
              <a:t>timp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headlines – </a:t>
            </a:r>
            <a:r>
              <a:rPr lang="en-GB" sz="2800" dirty="0" err="1"/>
              <a:t>Titlul</a:t>
            </a:r>
            <a:r>
              <a:rPr lang="en-GB" sz="2800" dirty="0"/>
              <a:t> </a:t>
            </a:r>
            <a:r>
              <a:rPr lang="en-GB" sz="2800" dirty="0" err="1"/>
              <a:t>articolelor</a:t>
            </a:r>
            <a:r>
              <a:rPr lang="en-GB" sz="2800" dirty="0"/>
              <a:t> de </a:t>
            </a:r>
            <a:r>
              <a:rPr lang="en-GB" sz="2800" dirty="0" err="1"/>
              <a:t>știri</a:t>
            </a:r>
            <a:r>
              <a:rPr lang="en-US" sz="2800" dirty="0"/>
              <a:t>;</a:t>
            </a:r>
            <a:r>
              <a:rPr lang="en-GB" sz="2800" dirty="0"/>
              <a:t> </a:t>
            </a:r>
            <a:r>
              <a:rPr lang="en-GB" sz="2800" dirty="0" err="1"/>
              <a:t>Acestea</a:t>
            </a:r>
            <a:r>
              <a:rPr lang="en-GB" sz="2800" dirty="0"/>
              <a:t> sunt </a:t>
            </a:r>
            <a:r>
              <a:rPr lang="en-GB" sz="2800" dirty="0" err="1"/>
              <a:t>analizate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a </a:t>
            </a:r>
            <a:r>
              <a:rPr lang="en-GB" sz="2800" dirty="0" err="1"/>
              <a:t>identifica</a:t>
            </a:r>
            <a:r>
              <a:rPr lang="en-GB" sz="2800" dirty="0"/>
              <a:t> </a:t>
            </a:r>
            <a:r>
              <a:rPr lang="en-GB" sz="2800" dirty="0" err="1"/>
              <a:t>diferențele</a:t>
            </a:r>
            <a:r>
              <a:rPr lang="en-GB" sz="2800" dirty="0"/>
              <a:t> de </a:t>
            </a:r>
            <a:r>
              <a:rPr lang="en-GB" sz="2800" dirty="0" err="1"/>
              <a:t>subiect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 err="1"/>
              <a:t>read_more</a:t>
            </a:r>
            <a:r>
              <a:rPr lang="en-GB" sz="2800" dirty="0"/>
              <a:t> – </a:t>
            </a:r>
            <a:r>
              <a:rPr lang="en-GB" sz="2800" dirty="0" err="1"/>
              <a:t>Linkul</a:t>
            </a:r>
            <a:r>
              <a:rPr lang="en-GB" sz="2800" dirty="0"/>
              <a:t> </a:t>
            </a:r>
            <a:r>
              <a:rPr lang="en-GB" sz="2800" dirty="0" err="1"/>
              <a:t>către</a:t>
            </a:r>
            <a:r>
              <a:rPr lang="en-GB" sz="2800" dirty="0"/>
              <a:t> </a:t>
            </a:r>
            <a:r>
              <a:rPr lang="en-GB" sz="2800" dirty="0" err="1"/>
              <a:t>articolul</a:t>
            </a:r>
            <a:r>
              <a:rPr lang="en-GB" sz="2800" dirty="0"/>
              <a:t> </a:t>
            </a:r>
            <a:r>
              <a:rPr lang="en-GB" sz="2800" dirty="0" err="1"/>
              <a:t>complet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referință</a:t>
            </a:r>
            <a:r>
              <a:rPr lang="en-GB" sz="2800" dirty="0"/>
              <a:t> </a:t>
            </a:r>
            <a:r>
              <a:rPr lang="en-GB" sz="2800" dirty="0" err="1"/>
              <a:t>suplimentară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text – </a:t>
            </a:r>
            <a:r>
              <a:rPr lang="en-GB" sz="2800" dirty="0" err="1"/>
              <a:t>Reprezintă</a:t>
            </a:r>
            <a:r>
              <a:rPr lang="en-GB" sz="2800" dirty="0"/>
              <a:t> </a:t>
            </a:r>
            <a:r>
              <a:rPr lang="en-GB" sz="2800" dirty="0" err="1"/>
              <a:t>porțiunea</a:t>
            </a:r>
            <a:r>
              <a:rPr lang="en-GB" sz="2800" dirty="0"/>
              <a:t> </a:t>
            </a:r>
            <a:r>
              <a:rPr lang="en-GB" sz="2800" dirty="0" err="1"/>
              <a:t>introductivă</a:t>
            </a:r>
            <a:r>
              <a:rPr lang="en-GB" sz="2800" dirty="0"/>
              <a:t> din </a:t>
            </a:r>
            <a:r>
              <a:rPr lang="en-GB" sz="2800" dirty="0" err="1"/>
              <a:t>articol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 err="1"/>
              <a:t>c_text</a:t>
            </a:r>
            <a:r>
              <a:rPr lang="en-GB" sz="2800" dirty="0"/>
              <a:t> – </a:t>
            </a:r>
            <a:r>
              <a:rPr lang="en-GB" sz="2800" dirty="0" err="1"/>
              <a:t>Conținutul</a:t>
            </a:r>
            <a:r>
              <a:rPr lang="en-GB" sz="2800" dirty="0"/>
              <a:t> </a:t>
            </a:r>
            <a:r>
              <a:rPr lang="en-GB" sz="2800" dirty="0" err="1"/>
              <a:t>detaliat</a:t>
            </a:r>
            <a:r>
              <a:rPr lang="en-GB" sz="2800" dirty="0"/>
              <a:t> al </a:t>
            </a:r>
            <a:r>
              <a:rPr lang="en-GB" sz="2800" dirty="0" err="1"/>
              <a:t>articolului</a:t>
            </a:r>
            <a:r>
              <a:rPr lang="en-US" sz="2800" dirty="0"/>
              <a:t>; </a:t>
            </a:r>
            <a:r>
              <a:rPr lang="en-GB" sz="2800" dirty="0" err="1"/>
              <a:t>Analizat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detaliu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</a:t>
            </a:r>
            <a:r>
              <a:rPr lang="en-GB" sz="2800" dirty="0" err="1"/>
              <a:t>identificarea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r>
              <a:rPr lang="en-GB" sz="2800" dirty="0"/>
              <a:t> </a:t>
            </a:r>
            <a:r>
              <a:rPr lang="en-GB" sz="2800" dirty="0" err="1"/>
              <a:t>complexe</a:t>
            </a:r>
            <a:r>
              <a:rPr lang="en-GB" sz="2800" dirty="0"/>
              <a:t>.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88842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0EFA-C56B-31BC-F1AF-809677C3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3F92-C12A-9DDB-97EA-AF6B341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2. </a:t>
            </a:r>
            <a:r>
              <a:rPr lang="en-GB" sz="5400" b="1" dirty="0"/>
              <a:t>PRINCIPIU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FF77-C23D-AEA6-02D8-01DB5062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800" dirty="0"/>
              <a:t>2.1. </a:t>
            </a:r>
            <a:r>
              <a:rPr lang="en-GB" sz="2800" dirty="0" err="1"/>
              <a:t>Clusterizarea</a:t>
            </a:r>
            <a:r>
              <a:rPr lang="en-GB" sz="2800" dirty="0"/>
              <a:t> </a:t>
            </a:r>
            <a:r>
              <a:rPr lang="en-GB" sz="2800" dirty="0" err="1"/>
              <a:t>datelor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Ce </a:t>
            </a:r>
            <a:r>
              <a:rPr lang="en-GB" sz="2800" dirty="0" err="1"/>
              <a:t>inseamnă</a:t>
            </a:r>
            <a:r>
              <a:rPr lang="en-GB" sz="2800" dirty="0"/>
              <a:t>? </a:t>
            </a:r>
          </a:p>
          <a:p>
            <a:pPr marL="0" indent="0" algn="just">
              <a:buNone/>
            </a:pPr>
            <a:r>
              <a:rPr lang="en-GB" sz="2800" dirty="0" err="1"/>
              <a:t>Articolele</a:t>
            </a:r>
            <a:r>
              <a:rPr lang="en-GB" sz="2800" dirty="0"/>
              <a:t> de </a:t>
            </a:r>
            <a:r>
              <a:rPr lang="en-GB" sz="2800" dirty="0" err="1"/>
              <a:t>știri</a:t>
            </a:r>
            <a:r>
              <a:rPr lang="en-GB" sz="2800" dirty="0"/>
              <a:t> sunt </a:t>
            </a:r>
            <a:r>
              <a:rPr lang="en-GB" sz="2800" dirty="0" err="1"/>
              <a:t>grupate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categorii</a:t>
            </a:r>
            <a:r>
              <a:rPr lang="en-GB" sz="2800" dirty="0"/>
              <a:t> pe </a:t>
            </a:r>
            <a:r>
              <a:rPr lang="en-GB" sz="2800" dirty="0" err="1"/>
              <a:t>baza</a:t>
            </a:r>
            <a:r>
              <a:rPr lang="en-GB" sz="2800" dirty="0"/>
              <a:t> </a:t>
            </a:r>
            <a:r>
              <a:rPr lang="en-GB" sz="2800" dirty="0" err="1"/>
              <a:t>similarităților</a:t>
            </a:r>
            <a:r>
              <a:rPr lang="en-GB" sz="2800" dirty="0"/>
              <a:t> </a:t>
            </a:r>
            <a:r>
              <a:rPr lang="en-GB" sz="2800" dirty="0" err="1"/>
              <a:t>dintre</a:t>
            </a:r>
            <a:r>
              <a:rPr lang="en-GB" sz="2800" dirty="0"/>
              <a:t> </a:t>
            </a:r>
            <a:r>
              <a:rPr lang="en-GB" sz="2800" dirty="0" err="1"/>
              <a:t>ele</a:t>
            </a:r>
            <a:r>
              <a:rPr lang="en-GB" sz="2800" dirty="0"/>
              <a:t>. </a:t>
            </a:r>
            <a:r>
              <a:rPr lang="en-GB" sz="2800" dirty="0" err="1"/>
              <a:t>Acest</a:t>
            </a:r>
            <a:r>
              <a:rPr lang="en-GB" sz="2800" dirty="0"/>
              <a:t> </a:t>
            </a:r>
            <a:r>
              <a:rPr lang="en-GB" sz="2800" dirty="0" err="1"/>
              <a:t>proces</a:t>
            </a:r>
            <a:r>
              <a:rPr lang="en-GB" sz="2800" dirty="0"/>
              <a:t> </a:t>
            </a:r>
            <a:r>
              <a:rPr lang="en-GB" sz="2800" dirty="0" err="1"/>
              <a:t>ajută</a:t>
            </a:r>
            <a:r>
              <a:rPr lang="en-GB" sz="2800" dirty="0"/>
              <a:t> </a:t>
            </a:r>
            <a:r>
              <a:rPr lang="en-GB" sz="2800" dirty="0" err="1"/>
              <a:t>algoritmul</a:t>
            </a:r>
            <a:r>
              <a:rPr lang="en-GB" sz="2800" dirty="0"/>
              <a:t> </a:t>
            </a:r>
            <a:r>
              <a:rPr lang="en-GB" sz="2800" dirty="0" err="1"/>
              <a:t>să</a:t>
            </a:r>
            <a:r>
              <a:rPr lang="en-GB" sz="2800" dirty="0"/>
              <a:t> </a:t>
            </a:r>
            <a:r>
              <a:rPr lang="en-GB" sz="2800" dirty="0" err="1"/>
              <a:t>înțeleaga</a:t>
            </a:r>
            <a:r>
              <a:rPr lang="en-GB" sz="2800" dirty="0"/>
              <a:t> </a:t>
            </a:r>
            <a:r>
              <a:rPr lang="en-GB" sz="2800" dirty="0" err="1"/>
              <a:t>mai</a:t>
            </a:r>
            <a:r>
              <a:rPr lang="en-GB" sz="2800" dirty="0"/>
              <a:t> </a:t>
            </a:r>
            <a:r>
              <a:rPr lang="en-GB" sz="2800" dirty="0" err="1"/>
              <a:t>ușor</a:t>
            </a:r>
            <a:r>
              <a:rPr lang="en-GB" sz="2800" dirty="0"/>
              <a:t> </a:t>
            </a:r>
            <a:r>
              <a:rPr lang="en-GB" sz="2800" dirty="0" err="1"/>
              <a:t>ce</a:t>
            </a:r>
            <a:r>
              <a:rPr lang="en-GB" sz="2800" dirty="0"/>
              <a:t> tip de </a:t>
            </a:r>
            <a:r>
              <a:rPr lang="en-GB" sz="2800" dirty="0" err="1"/>
              <a:t>informație</a:t>
            </a:r>
            <a:r>
              <a:rPr lang="en-GB" sz="2800" dirty="0"/>
              <a:t> </a:t>
            </a:r>
            <a:r>
              <a:rPr lang="en-GB" sz="2800" dirty="0" err="1"/>
              <a:t>conțin</a:t>
            </a:r>
            <a:r>
              <a:rPr lang="en-GB" sz="2800" dirty="0"/>
              <a:t> </a:t>
            </a:r>
            <a:r>
              <a:rPr lang="en-GB" sz="2800" dirty="0" err="1"/>
              <a:t>articolele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 a reduce </a:t>
            </a:r>
            <a:r>
              <a:rPr lang="en-GB" sz="2800" dirty="0" err="1"/>
              <a:t>complexitatea</a:t>
            </a:r>
            <a:r>
              <a:rPr lang="en-GB" sz="2800" dirty="0"/>
              <a:t> </a:t>
            </a:r>
            <a:r>
              <a:rPr lang="en-GB" sz="2800" dirty="0" err="1"/>
              <a:t>analizei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Cum se face?</a:t>
            </a:r>
          </a:p>
          <a:p>
            <a:pPr marL="0" indent="0" algn="just">
              <a:buNone/>
            </a:pPr>
            <a:r>
              <a:rPr lang="en-GB" sz="2800" dirty="0"/>
              <a:t>Se </a:t>
            </a:r>
            <a:r>
              <a:rPr lang="en-GB" sz="2800" dirty="0" err="1"/>
              <a:t>folosește</a:t>
            </a:r>
            <a:r>
              <a:rPr lang="en-GB" sz="2800" dirty="0"/>
              <a:t> un </a:t>
            </a:r>
            <a:r>
              <a:rPr lang="en-GB" sz="2800" dirty="0" err="1"/>
              <a:t>algoritm</a:t>
            </a:r>
            <a:r>
              <a:rPr lang="en-GB" sz="2800" dirty="0"/>
              <a:t> de </a:t>
            </a:r>
            <a:r>
              <a:rPr lang="en-GB" sz="2800" dirty="0" err="1"/>
              <a:t>clasificare</a:t>
            </a:r>
            <a:r>
              <a:rPr lang="en-GB" sz="2800" dirty="0"/>
              <a:t> care </a:t>
            </a:r>
            <a:r>
              <a:rPr lang="en-GB" sz="2800" dirty="0" err="1"/>
              <a:t>împarte</a:t>
            </a:r>
            <a:r>
              <a:rPr lang="en-GB" sz="2800" dirty="0"/>
              <a:t> </a:t>
            </a:r>
            <a:r>
              <a:rPr lang="en-GB" sz="2800" dirty="0" err="1"/>
              <a:t>articolele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grupuri</a:t>
            </a:r>
            <a:r>
              <a:rPr lang="en-GB" sz="2800" dirty="0"/>
              <a:t> (</a:t>
            </a:r>
            <a:r>
              <a:rPr lang="en-GB" sz="2800" dirty="0" err="1"/>
              <a:t>clustere</a:t>
            </a:r>
            <a:r>
              <a:rPr lang="en-GB" sz="2800" dirty="0"/>
              <a:t>) pe </a:t>
            </a:r>
            <a:r>
              <a:rPr lang="en-GB" sz="2800" dirty="0" err="1"/>
              <a:t>baza</a:t>
            </a:r>
            <a:r>
              <a:rPr lang="en-GB" sz="2800" dirty="0"/>
              <a:t> </a:t>
            </a:r>
            <a:r>
              <a:rPr lang="en-GB" sz="2800" dirty="0" err="1"/>
              <a:t>cuvintelor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frazelor</a:t>
            </a:r>
            <a:r>
              <a:rPr lang="en-GB" sz="2800" dirty="0"/>
              <a:t> </a:t>
            </a:r>
            <a:r>
              <a:rPr lang="en-GB" sz="2800" dirty="0" err="1"/>
              <a:t>comune</a:t>
            </a:r>
            <a:r>
              <a:rPr lang="en-GB" sz="2800" dirty="0"/>
              <a:t>, </a:t>
            </a:r>
            <a:r>
              <a:rPr lang="en-GB" sz="2800" dirty="0" err="1"/>
              <a:t>astfel</a:t>
            </a:r>
            <a:r>
              <a:rPr lang="en-GB" sz="2800" dirty="0"/>
              <a:t> </a:t>
            </a:r>
            <a:r>
              <a:rPr lang="en-GB" sz="2800" dirty="0" err="1"/>
              <a:t>încât</a:t>
            </a:r>
            <a:r>
              <a:rPr lang="en-GB" sz="2800" dirty="0"/>
              <a:t> </a:t>
            </a:r>
            <a:r>
              <a:rPr lang="en-GB" sz="2800" dirty="0" err="1"/>
              <a:t>știrile</a:t>
            </a:r>
            <a:r>
              <a:rPr lang="en-GB" sz="2800" dirty="0"/>
              <a:t> </a:t>
            </a:r>
            <a:r>
              <a:rPr lang="en-GB" sz="2800" dirty="0" err="1"/>
              <a:t>să</a:t>
            </a:r>
            <a:r>
              <a:rPr lang="en-GB" sz="2800" dirty="0"/>
              <a:t> fie </a:t>
            </a:r>
            <a:r>
              <a:rPr lang="en-GB" sz="2800" dirty="0" err="1"/>
              <a:t>analizate</a:t>
            </a:r>
            <a:r>
              <a:rPr lang="en-GB" sz="2800" dirty="0"/>
              <a:t> </a:t>
            </a:r>
            <a:r>
              <a:rPr lang="en-GB" sz="2800" dirty="0" err="1"/>
              <a:t>împreună</a:t>
            </a:r>
            <a:endParaRPr lang="en-GB" sz="2800" dirty="0"/>
          </a:p>
          <a:p>
            <a:pPr marL="0" indent="0" algn="just">
              <a:buNone/>
            </a:pP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96872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DCBC-8EFA-3E20-51CB-A03A38B78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6CD-1A2F-CC35-1185-AAE1B349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2. </a:t>
            </a:r>
            <a:r>
              <a:rPr lang="en-GB" sz="5400" b="1" dirty="0"/>
              <a:t>PRINCIPIU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E386-71A0-E950-70FA-55B0A647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800" dirty="0"/>
              <a:t>2.2. Embed (</a:t>
            </a:r>
            <a:r>
              <a:rPr lang="en-GB" sz="2800" dirty="0" err="1"/>
              <a:t>Reprezentarea</a:t>
            </a:r>
            <a:r>
              <a:rPr lang="en-GB" sz="2800" dirty="0"/>
              <a:t> </a:t>
            </a:r>
            <a:r>
              <a:rPr lang="en-GB" sz="2800" dirty="0" err="1"/>
              <a:t>semnificațiilor</a:t>
            </a:r>
            <a:r>
              <a:rPr lang="en-GB" sz="2800" dirty="0"/>
              <a:t>)</a:t>
            </a:r>
          </a:p>
          <a:p>
            <a:pPr algn="just">
              <a:buFontTx/>
              <a:buChar char="-"/>
            </a:pPr>
            <a:r>
              <a:rPr lang="en-GB" sz="2800" dirty="0"/>
              <a:t>Ce </a:t>
            </a:r>
            <a:r>
              <a:rPr lang="en-GB" sz="2800" dirty="0" err="1"/>
              <a:t>inseamnă</a:t>
            </a:r>
            <a:r>
              <a:rPr lang="en-GB" sz="2800" dirty="0"/>
              <a:t>? </a:t>
            </a:r>
          </a:p>
          <a:p>
            <a:pPr marL="0" indent="0" algn="just">
              <a:buNone/>
            </a:pPr>
            <a:r>
              <a:rPr lang="en-GB" sz="2800" dirty="0"/>
              <a:t>Embed </a:t>
            </a:r>
            <a:r>
              <a:rPr lang="en-GB" sz="2800" dirty="0" err="1"/>
              <a:t>reprezintă</a:t>
            </a:r>
            <a:r>
              <a:rPr lang="en-GB" sz="2800" dirty="0"/>
              <a:t> </a:t>
            </a:r>
            <a:r>
              <a:rPr lang="en-GB" sz="2800" dirty="0" err="1"/>
              <a:t>procesul</a:t>
            </a:r>
            <a:r>
              <a:rPr lang="en-GB" sz="2800" dirty="0"/>
              <a:t> de </a:t>
            </a:r>
            <a:r>
              <a:rPr lang="en-GB" sz="2800" dirty="0" err="1"/>
              <a:t>transformare</a:t>
            </a:r>
            <a:r>
              <a:rPr lang="en-GB" sz="2800" dirty="0"/>
              <a:t> a </a:t>
            </a:r>
            <a:r>
              <a:rPr lang="en-GB" sz="2800" dirty="0" err="1"/>
              <a:t>textului</a:t>
            </a:r>
            <a:r>
              <a:rPr lang="en-GB" sz="2800" dirty="0"/>
              <a:t> </a:t>
            </a:r>
            <a:r>
              <a:rPr lang="en-GB" sz="2800" dirty="0" err="1"/>
              <a:t>într</a:t>
            </a:r>
            <a:r>
              <a:rPr lang="en-GB" sz="2800" dirty="0"/>
              <a:t>-o </a:t>
            </a:r>
            <a:r>
              <a:rPr lang="en-GB" sz="2800" dirty="0" err="1"/>
              <a:t>formă</a:t>
            </a:r>
            <a:r>
              <a:rPr lang="en-GB" sz="2800" dirty="0"/>
              <a:t> </a:t>
            </a:r>
            <a:r>
              <a:rPr lang="en-GB" sz="2800" dirty="0" err="1"/>
              <a:t>numerică</a:t>
            </a:r>
            <a:r>
              <a:rPr lang="en-GB" sz="2800" dirty="0"/>
              <a:t> pe care </a:t>
            </a:r>
            <a:r>
              <a:rPr lang="en-GB" sz="2800" dirty="0" err="1"/>
              <a:t>algoritmii</a:t>
            </a:r>
            <a:r>
              <a:rPr lang="en-GB" sz="2800" dirty="0"/>
              <a:t> de </a:t>
            </a:r>
            <a:r>
              <a:rPr lang="en-GB" sz="2800" dirty="0" err="1"/>
              <a:t>Procesare</a:t>
            </a:r>
            <a:r>
              <a:rPr lang="en-GB" sz="2800" dirty="0"/>
              <a:t> a </a:t>
            </a:r>
            <a:r>
              <a:rPr lang="en-GB" sz="2800" dirty="0" err="1"/>
              <a:t>Limbajului</a:t>
            </a:r>
            <a:r>
              <a:rPr lang="en-GB" sz="2800" dirty="0"/>
              <a:t> Natural (NLP) o pot </a:t>
            </a:r>
            <a:r>
              <a:rPr lang="en-GB" sz="2800" dirty="0" err="1"/>
              <a:t>înțelege</a:t>
            </a:r>
            <a:r>
              <a:rPr lang="en-GB" sz="2800" dirty="0"/>
              <a:t>. </a:t>
            </a:r>
            <a:r>
              <a:rPr lang="en-GB" sz="2800" dirty="0" err="1"/>
              <a:t>În</a:t>
            </a:r>
            <a:r>
              <a:rPr lang="en-GB" sz="2800" dirty="0"/>
              <a:t> loc ca </a:t>
            </a:r>
            <a:r>
              <a:rPr lang="en-GB" sz="2800" dirty="0" err="1"/>
              <a:t>algoritmii</a:t>
            </a:r>
            <a:r>
              <a:rPr lang="en-GB" sz="2800" dirty="0"/>
              <a:t> </a:t>
            </a:r>
            <a:r>
              <a:rPr lang="en-GB" sz="2800" dirty="0" err="1"/>
              <a:t>să</a:t>
            </a:r>
            <a:r>
              <a:rPr lang="en-GB" sz="2800" dirty="0"/>
              <a:t> </a:t>
            </a:r>
            <a:r>
              <a:rPr lang="en-GB" sz="2800" dirty="0" err="1"/>
              <a:t>proceseze</a:t>
            </a:r>
            <a:r>
              <a:rPr lang="en-GB" sz="2800" dirty="0"/>
              <a:t> direct </a:t>
            </a:r>
            <a:r>
              <a:rPr lang="en-GB" sz="2800" dirty="0" err="1"/>
              <a:t>cuvintele</a:t>
            </a:r>
            <a:r>
              <a:rPr lang="en-GB" sz="2800" dirty="0"/>
              <a:t>, </a:t>
            </a:r>
            <a:r>
              <a:rPr lang="en-GB" sz="2800" dirty="0" err="1"/>
              <a:t>fiecare</a:t>
            </a:r>
            <a:r>
              <a:rPr lang="en-GB" sz="2800" dirty="0"/>
              <a:t> </a:t>
            </a:r>
            <a:r>
              <a:rPr lang="en-GB" sz="2800" dirty="0" err="1"/>
              <a:t>cuvânt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propoziție</a:t>
            </a:r>
            <a:r>
              <a:rPr lang="en-GB" sz="2800" dirty="0"/>
              <a:t> </a:t>
            </a:r>
            <a:r>
              <a:rPr lang="en-GB" sz="2800" dirty="0" err="1"/>
              <a:t>este</a:t>
            </a:r>
            <a:r>
              <a:rPr lang="en-GB" sz="2800" dirty="0"/>
              <a:t> </a:t>
            </a:r>
            <a:r>
              <a:rPr lang="en-GB" sz="2800" dirty="0" err="1"/>
              <a:t>convertit</a:t>
            </a:r>
            <a:r>
              <a:rPr lang="en-GB" sz="2800" dirty="0"/>
              <a:t> </a:t>
            </a:r>
            <a:r>
              <a:rPr lang="en-GB" sz="2800" dirty="0" err="1"/>
              <a:t>într</a:t>
            </a:r>
            <a:r>
              <a:rPr lang="en-GB" sz="2800" dirty="0"/>
              <a:t>-un vector numeric, care </a:t>
            </a:r>
            <a:r>
              <a:rPr lang="en-GB" sz="2800" dirty="0" err="1"/>
              <a:t>reflectă</a:t>
            </a:r>
            <a:r>
              <a:rPr lang="en-GB" sz="2800" dirty="0"/>
              <a:t> </a:t>
            </a:r>
            <a:r>
              <a:rPr lang="en-GB" sz="2800" dirty="0" err="1"/>
              <a:t>semnificația</a:t>
            </a:r>
            <a:r>
              <a:rPr lang="en-GB" sz="2800" dirty="0"/>
              <a:t> </a:t>
            </a:r>
            <a:r>
              <a:rPr lang="en-GB" sz="2800" dirty="0" err="1"/>
              <a:t>și</a:t>
            </a:r>
            <a:r>
              <a:rPr lang="en-GB" sz="2800" dirty="0"/>
              <a:t> </a:t>
            </a:r>
            <a:r>
              <a:rPr lang="en-GB" sz="2800" dirty="0" err="1"/>
              <a:t>contextul</a:t>
            </a:r>
            <a:r>
              <a:rPr lang="en-GB" sz="2800" dirty="0"/>
              <a:t> </a:t>
            </a:r>
            <a:r>
              <a:rPr lang="en-GB" sz="2800" dirty="0" err="1"/>
              <a:t>acestora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Cum se face?</a:t>
            </a:r>
          </a:p>
          <a:p>
            <a:pPr marL="0" indent="0" algn="just">
              <a:buNone/>
            </a:pPr>
            <a:r>
              <a:rPr lang="en-GB" sz="2800" dirty="0"/>
              <a:t>Se </a:t>
            </a:r>
            <a:r>
              <a:rPr lang="en-GB" sz="2800" dirty="0" err="1"/>
              <a:t>folosește</a:t>
            </a:r>
            <a:r>
              <a:rPr lang="en-GB" sz="2800" dirty="0"/>
              <a:t> </a:t>
            </a:r>
            <a:r>
              <a:rPr lang="en-GB" sz="2800" dirty="0" err="1"/>
              <a:t>tehnica</a:t>
            </a:r>
            <a:r>
              <a:rPr lang="en-GB" sz="2800" dirty="0"/>
              <a:t> TF-IDF (Term Frequency-Inverse Document Frequency), care </a:t>
            </a:r>
            <a:r>
              <a:rPr lang="en-GB" sz="2800" dirty="0" err="1"/>
              <a:t>este</a:t>
            </a:r>
            <a:r>
              <a:rPr lang="en-GB" sz="2800" dirty="0"/>
              <a:t> o </a:t>
            </a:r>
            <a:r>
              <a:rPr lang="en-GB" sz="2800" dirty="0" err="1"/>
              <a:t>metodă</a:t>
            </a:r>
            <a:r>
              <a:rPr lang="en-GB" sz="2800" dirty="0"/>
              <a:t> de </a:t>
            </a:r>
            <a:r>
              <a:rPr lang="en-GB" sz="2800" dirty="0" err="1"/>
              <a:t>vectorizare</a:t>
            </a:r>
            <a:r>
              <a:rPr lang="en-GB" sz="2800" dirty="0"/>
              <a:t> a </a:t>
            </a:r>
            <a:r>
              <a:rPr lang="en-GB" sz="2800" dirty="0" err="1"/>
              <a:t>textului</a:t>
            </a:r>
            <a:r>
              <a:rPr lang="en-GB" sz="2800" dirty="0"/>
              <a:t>. </a:t>
            </a:r>
            <a:r>
              <a:rPr lang="en-GB" sz="2800" dirty="0" err="1"/>
              <a:t>Aceasta</a:t>
            </a:r>
            <a:r>
              <a:rPr lang="en-GB" sz="2800" dirty="0"/>
              <a:t> </a:t>
            </a:r>
            <a:r>
              <a:rPr lang="en-GB" sz="2800" dirty="0" err="1"/>
              <a:t>calculează</a:t>
            </a:r>
            <a:r>
              <a:rPr lang="en-GB" sz="2800" dirty="0"/>
              <a:t> </a:t>
            </a:r>
            <a:r>
              <a:rPr lang="en-GB" sz="2800" dirty="0" err="1"/>
              <a:t>importanța</a:t>
            </a:r>
            <a:r>
              <a:rPr lang="en-GB" sz="2800" dirty="0"/>
              <a:t> </a:t>
            </a:r>
            <a:r>
              <a:rPr lang="en-GB" sz="2800" dirty="0" err="1"/>
              <a:t>unui</a:t>
            </a:r>
            <a:r>
              <a:rPr lang="en-GB" sz="2800" dirty="0"/>
              <a:t> </a:t>
            </a:r>
            <a:r>
              <a:rPr lang="en-GB" sz="2800" dirty="0" err="1"/>
              <a:t>cuvânt</a:t>
            </a:r>
            <a:r>
              <a:rPr lang="en-GB" sz="2800" dirty="0"/>
              <a:t> </a:t>
            </a:r>
            <a:r>
              <a:rPr lang="en-GB" sz="2800" dirty="0" err="1"/>
              <a:t>într</a:t>
            </a:r>
            <a:r>
              <a:rPr lang="en-GB" sz="2800" dirty="0"/>
              <a:t>-un document, </a:t>
            </a:r>
            <a:r>
              <a:rPr lang="en-GB" sz="2800" dirty="0" err="1"/>
              <a:t>raportat</a:t>
            </a:r>
            <a:r>
              <a:rPr lang="en-GB" sz="2800" dirty="0"/>
              <a:t> la </a:t>
            </a:r>
            <a:r>
              <a:rPr lang="en-GB" sz="2800" dirty="0" err="1"/>
              <a:t>frecvența</a:t>
            </a:r>
            <a:r>
              <a:rPr lang="en-GB" sz="2800" dirty="0"/>
              <a:t> </a:t>
            </a:r>
            <a:r>
              <a:rPr lang="en-GB" sz="2800" dirty="0" err="1"/>
              <a:t>sa</a:t>
            </a:r>
            <a:r>
              <a:rPr lang="en-GB" sz="2800" dirty="0"/>
              <a:t>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întregul</a:t>
            </a:r>
            <a:r>
              <a:rPr lang="en-GB" sz="2800" dirty="0"/>
              <a:t> </a:t>
            </a:r>
            <a:r>
              <a:rPr lang="en-GB" sz="2800" dirty="0" err="1"/>
              <a:t>corp</a:t>
            </a:r>
            <a:r>
              <a:rPr lang="en-GB" sz="2800" dirty="0"/>
              <a:t> de </a:t>
            </a:r>
            <a:r>
              <a:rPr lang="en-GB" sz="2800" dirty="0" err="1"/>
              <a:t>texte</a:t>
            </a:r>
            <a:r>
              <a:rPr lang="en-GB" sz="2800" dirty="0"/>
              <a:t>. TF-IDF </a:t>
            </a:r>
            <a:r>
              <a:rPr lang="en-GB" sz="2800" dirty="0" err="1"/>
              <a:t>generează</a:t>
            </a:r>
            <a:r>
              <a:rPr lang="en-GB" sz="2800" dirty="0"/>
              <a:t> o </a:t>
            </a:r>
            <a:r>
              <a:rPr lang="en-GB" sz="2800" dirty="0" err="1"/>
              <a:t>reprezentare</a:t>
            </a:r>
            <a:r>
              <a:rPr lang="en-GB" sz="2800" dirty="0"/>
              <a:t> </a:t>
            </a:r>
            <a:r>
              <a:rPr lang="en-GB" sz="2800" dirty="0" err="1"/>
              <a:t>numerică</a:t>
            </a:r>
            <a:r>
              <a:rPr lang="en-GB" sz="2800" dirty="0"/>
              <a:t> (vector) a </a:t>
            </a:r>
            <a:r>
              <a:rPr lang="en-GB" sz="2800" dirty="0" err="1"/>
              <a:t>fiecărui</a:t>
            </a:r>
            <a:r>
              <a:rPr lang="en-GB" sz="2800" dirty="0"/>
              <a:t> </a:t>
            </a:r>
            <a:r>
              <a:rPr lang="en-GB" sz="2800" dirty="0" err="1"/>
              <a:t>cuvânt</a:t>
            </a:r>
            <a:r>
              <a:rPr lang="en-GB" sz="2800" dirty="0"/>
              <a:t> din text, </a:t>
            </a:r>
            <a:r>
              <a:rPr lang="en-GB" sz="2800" dirty="0" err="1"/>
              <a:t>bazată</a:t>
            </a:r>
            <a:r>
              <a:rPr lang="en-GB" sz="2800" dirty="0"/>
              <a:t> pe </a:t>
            </a:r>
            <a:r>
              <a:rPr lang="en-GB" sz="2800" dirty="0" err="1"/>
              <a:t>două</a:t>
            </a:r>
            <a:r>
              <a:rPr lang="en-GB" sz="2800" dirty="0"/>
              <a:t> </a:t>
            </a:r>
            <a:r>
              <a:rPr lang="en-GB" sz="2800" dirty="0" err="1"/>
              <a:t>componente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30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624D-C9BD-8C78-8C8E-ED7D8C9A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298-7A65-FA12-306D-DDD32C78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2. </a:t>
            </a:r>
            <a:r>
              <a:rPr lang="en-GB" sz="5400" b="1" dirty="0"/>
              <a:t>PRINCIPIU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FD1B-C144-7BB1-B8FD-B8D70E6B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800" dirty="0"/>
              <a:t>2.3. </a:t>
            </a:r>
            <a:r>
              <a:rPr lang="en-GB" sz="2800" dirty="0" err="1"/>
              <a:t>Detectarea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Ce </a:t>
            </a:r>
            <a:r>
              <a:rPr lang="en-GB" sz="2800" dirty="0" err="1"/>
              <a:t>inseamnă</a:t>
            </a:r>
            <a:r>
              <a:rPr lang="en-GB" sz="2800" dirty="0"/>
              <a:t>? </a:t>
            </a:r>
          </a:p>
          <a:p>
            <a:pPr marL="0" indent="0" algn="just">
              <a:buNone/>
            </a:pPr>
            <a:r>
              <a:rPr lang="en-GB" sz="2800" dirty="0" err="1"/>
              <a:t>Detectarea</a:t>
            </a:r>
            <a:r>
              <a:rPr lang="en-GB" sz="2800" dirty="0"/>
              <a:t> </a:t>
            </a:r>
            <a:r>
              <a:rPr lang="en-GB" sz="2800" dirty="0" err="1"/>
              <a:t>contradicțiilor</a:t>
            </a:r>
            <a:r>
              <a:rPr lang="en-GB" sz="2800" dirty="0"/>
              <a:t> </a:t>
            </a:r>
            <a:r>
              <a:rPr lang="en-GB" sz="2800" dirty="0" err="1"/>
              <a:t>presupune</a:t>
            </a:r>
            <a:r>
              <a:rPr lang="en-GB" sz="2800" dirty="0"/>
              <a:t> </a:t>
            </a:r>
            <a:r>
              <a:rPr lang="en-GB" sz="2800" dirty="0" err="1"/>
              <a:t>identificarea</a:t>
            </a:r>
            <a:r>
              <a:rPr lang="en-GB" sz="2800" dirty="0"/>
              <a:t> </a:t>
            </a:r>
            <a:r>
              <a:rPr lang="en-GB" sz="2800" dirty="0" err="1"/>
              <a:t>unor</a:t>
            </a:r>
            <a:r>
              <a:rPr lang="en-GB" sz="2800" dirty="0"/>
              <a:t> </a:t>
            </a:r>
            <a:r>
              <a:rPr lang="en-GB" sz="2800" dirty="0" err="1"/>
              <a:t>informații</a:t>
            </a:r>
            <a:r>
              <a:rPr lang="en-GB" sz="2800" dirty="0"/>
              <a:t> </a:t>
            </a:r>
            <a:r>
              <a:rPr lang="en-GB" sz="2800" dirty="0" err="1"/>
              <a:t>opuse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incosistente</a:t>
            </a:r>
            <a:r>
              <a:rPr lang="en-GB" sz="2800" dirty="0"/>
              <a:t> </a:t>
            </a:r>
            <a:r>
              <a:rPr lang="en-GB" sz="2800" dirty="0" err="1"/>
              <a:t>între</a:t>
            </a:r>
            <a:r>
              <a:rPr lang="en-GB" sz="2800" dirty="0"/>
              <a:t> </a:t>
            </a:r>
            <a:r>
              <a:rPr lang="en-GB" sz="2800" dirty="0" err="1"/>
              <a:t>două</a:t>
            </a:r>
            <a:r>
              <a:rPr lang="en-GB" sz="2800" dirty="0"/>
              <a:t> </a:t>
            </a:r>
            <a:r>
              <a:rPr lang="en-GB" sz="2800" dirty="0" err="1"/>
              <a:t>texte</a:t>
            </a:r>
            <a:r>
              <a:rPr lang="en-GB" sz="2800" dirty="0"/>
              <a:t>. </a:t>
            </a:r>
            <a:r>
              <a:rPr lang="en-GB" sz="2800" dirty="0" err="1"/>
              <a:t>În</a:t>
            </a:r>
            <a:r>
              <a:rPr lang="en-GB" sz="2800" dirty="0"/>
              <a:t> </a:t>
            </a:r>
            <a:r>
              <a:rPr lang="en-GB" sz="2800" dirty="0" err="1"/>
              <a:t>contextul</a:t>
            </a:r>
            <a:r>
              <a:rPr lang="en-GB" sz="2800" dirty="0"/>
              <a:t> </a:t>
            </a:r>
            <a:r>
              <a:rPr lang="en-GB" sz="2800" dirty="0" err="1"/>
              <a:t>știrilor</a:t>
            </a:r>
            <a:r>
              <a:rPr lang="en-GB" sz="2800" dirty="0"/>
              <a:t>, </a:t>
            </a:r>
            <a:r>
              <a:rPr lang="en-GB" sz="2800" dirty="0" err="1"/>
              <a:t>ajută</a:t>
            </a:r>
            <a:r>
              <a:rPr lang="en-GB" sz="2800" dirty="0"/>
              <a:t> la </a:t>
            </a:r>
            <a:r>
              <a:rPr lang="en-GB" sz="2800" dirty="0" err="1"/>
              <a:t>depistarea</a:t>
            </a:r>
            <a:r>
              <a:rPr lang="en-GB" sz="2800" dirty="0"/>
              <a:t> </a:t>
            </a:r>
            <a:r>
              <a:rPr lang="en-GB" sz="2800" dirty="0" err="1"/>
              <a:t>afirmațiilor</a:t>
            </a:r>
            <a:r>
              <a:rPr lang="en-GB" sz="2800" dirty="0"/>
              <a:t> </a:t>
            </a:r>
            <a:r>
              <a:rPr lang="en-GB" sz="2800" dirty="0" err="1"/>
              <a:t>contradictorii</a:t>
            </a:r>
            <a:endParaRPr lang="en-GB" sz="2800" dirty="0"/>
          </a:p>
          <a:p>
            <a:pPr algn="just">
              <a:buFontTx/>
              <a:buChar char="-"/>
            </a:pPr>
            <a:r>
              <a:rPr lang="en-GB" sz="2800" dirty="0"/>
              <a:t>Cum se face?</a:t>
            </a:r>
          </a:p>
          <a:p>
            <a:pPr marL="0" indent="0" algn="just">
              <a:buNone/>
            </a:pPr>
            <a:r>
              <a:rPr lang="en-GB" sz="2800" dirty="0"/>
              <a:t>Se </a:t>
            </a:r>
            <a:r>
              <a:rPr lang="en-GB" sz="2800" dirty="0" err="1"/>
              <a:t>compară</a:t>
            </a:r>
            <a:r>
              <a:rPr lang="en-GB" sz="2800" dirty="0"/>
              <a:t> embedding-urile </a:t>
            </a:r>
            <a:r>
              <a:rPr lang="en-GB" sz="2800" dirty="0" err="1"/>
              <a:t>textelor</a:t>
            </a:r>
            <a:r>
              <a:rPr lang="en-GB" sz="2800" dirty="0"/>
              <a:t> </a:t>
            </a:r>
            <a:r>
              <a:rPr lang="en-GB" sz="2800" dirty="0" err="1"/>
              <a:t>folosind</a:t>
            </a:r>
            <a:r>
              <a:rPr lang="en-GB" sz="2800" dirty="0"/>
              <a:t> </a:t>
            </a:r>
            <a:r>
              <a:rPr lang="en-GB" sz="2800" dirty="0" err="1"/>
              <a:t>tehnica</a:t>
            </a:r>
            <a:r>
              <a:rPr lang="en-GB" sz="2800" dirty="0"/>
              <a:t> TF-IDF </a:t>
            </a:r>
            <a:r>
              <a:rPr lang="en-GB" sz="2800" dirty="0" err="1"/>
              <a:t>pentru</a:t>
            </a:r>
            <a:r>
              <a:rPr lang="en-GB" sz="2800" dirty="0"/>
              <a:t> a le </a:t>
            </a:r>
            <a:r>
              <a:rPr lang="en-GB" sz="2800" dirty="0" err="1"/>
              <a:t>transforma</a:t>
            </a:r>
            <a:r>
              <a:rPr lang="en-GB" sz="2800" dirty="0"/>
              <a:t> </a:t>
            </a:r>
            <a:r>
              <a:rPr lang="en-GB" sz="2800" dirty="0" err="1"/>
              <a:t>într</a:t>
            </a:r>
            <a:r>
              <a:rPr lang="en-GB" sz="2800" dirty="0"/>
              <a:t>-un vector numeric. </a:t>
            </a:r>
            <a:r>
              <a:rPr lang="en-GB" sz="2800" dirty="0" err="1"/>
              <a:t>Apoi</a:t>
            </a:r>
            <a:r>
              <a:rPr lang="en-GB" sz="2800" dirty="0"/>
              <a:t>, se </a:t>
            </a:r>
            <a:r>
              <a:rPr lang="en-GB" sz="2800" dirty="0" err="1"/>
              <a:t>calculează</a:t>
            </a:r>
            <a:r>
              <a:rPr lang="en-GB" sz="2800" dirty="0"/>
              <a:t> </a:t>
            </a:r>
            <a:r>
              <a:rPr lang="en-GB" sz="2800" dirty="0" err="1"/>
              <a:t>similaritatea</a:t>
            </a:r>
            <a:r>
              <a:rPr lang="en-GB" sz="2800" dirty="0"/>
              <a:t> </a:t>
            </a:r>
            <a:r>
              <a:rPr lang="en-GB" sz="2800" dirty="0" err="1"/>
              <a:t>cosinus</a:t>
            </a:r>
            <a:r>
              <a:rPr lang="en-GB" sz="2800" dirty="0"/>
              <a:t> </a:t>
            </a:r>
            <a:r>
              <a:rPr lang="en-GB" sz="2800" dirty="0" err="1"/>
              <a:t>între</a:t>
            </a:r>
            <a:r>
              <a:rPr lang="en-GB" sz="2800" dirty="0"/>
              <a:t> </a:t>
            </a:r>
            <a:r>
              <a:rPr lang="en-GB" sz="2800" dirty="0" err="1"/>
              <a:t>aceste</a:t>
            </a:r>
            <a:r>
              <a:rPr lang="en-GB" sz="2800" dirty="0"/>
              <a:t> embedding-</a:t>
            </a:r>
            <a:r>
              <a:rPr lang="en-GB" sz="2800" dirty="0" err="1"/>
              <a:t>uri</a:t>
            </a:r>
            <a:r>
              <a:rPr lang="en-GB" sz="2800" dirty="0"/>
              <a:t>. </a:t>
            </a:r>
            <a:r>
              <a:rPr lang="en-GB" sz="2800" dirty="0" err="1"/>
              <a:t>Dacă</a:t>
            </a:r>
            <a:r>
              <a:rPr lang="en-GB" sz="2800" dirty="0"/>
              <a:t> </a:t>
            </a:r>
            <a:r>
              <a:rPr lang="en-GB" sz="2800" dirty="0" err="1"/>
              <a:t>similaritatea</a:t>
            </a:r>
            <a:r>
              <a:rPr lang="en-GB" sz="2800" dirty="0"/>
              <a:t> </a:t>
            </a:r>
            <a:r>
              <a:rPr lang="en-GB" sz="2800" dirty="0" err="1"/>
              <a:t>este</a:t>
            </a:r>
            <a:r>
              <a:rPr lang="en-GB" sz="2800" dirty="0"/>
              <a:t> </a:t>
            </a:r>
            <a:r>
              <a:rPr lang="en-GB" sz="2800" dirty="0" err="1"/>
              <a:t>scăzută</a:t>
            </a:r>
            <a:r>
              <a:rPr lang="en-GB" sz="2800" dirty="0"/>
              <a:t>, se </a:t>
            </a:r>
            <a:r>
              <a:rPr lang="en-GB" sz="2800" dirty="0" err="1"/>
              <a:t>consideră</a:t>
            </a:r>
            <a:r>
              <a:rPr lang="en-GB" sz="2800" dirty="0"/>
              <a:t> </a:t>
            </a:r>
            <a:r>
              <a:rPr lang="en-GB" sz="2800" dirty="0" err="1"/>
              <a:t>că</a:t>
            </a:r>
            <a:r>
              <a:rPr lang="en-GB" sz="2800" dirty="0"/>
              <a:t> </a:t>
            </a:r>
            <a:r>
              <a:rPr lang="en-GB" sz="2800" dirty="0" err="1"/>
              <a:t>cele</a:t>
            </a:r>
            <a:r>
              <a:rPr lang="en-GB" sz="2800" dirty="0"/>
              <a:t> </a:t>
            </a:r>
            <a:r>
              <a:rPr lang="en-GB" sz="2800" dirty="0" err="1"/>
              <a:t>două</a:t>
            </a:r>
            <a:r>
              <a:rPr lang="en-GB" sz="2800" dirty="0"/>
              <a:t> </a:t>
            </a:r>
            <a:r>
              <a:rPr lang="en-GB" sz="2800" dirty="0" err="1"/>
              <a:t>texte</a:t>
            </a:r>
            <a:r>
              <a:rPr lang="en-GB" sz="2800" dirty="0"/>
              <a:t> </a:t>
            </a:r>
            <a:r>
              <a:rPr lang="en-GB" sz="2800" dirty="0" err="1"/>
              <a:t>conțin</a:t>
            </a:r>
            <a:r>
              <a:rPr lang="en-GB" sz="2800" dirty="0"/>
              <a:t> </a:t>
            </a:r>
            <a:r>
              <a:rPr lang="en-GB" sz="2800" dirty="0" err="1"/>
              <a:t>informații</a:t>
            </a:r>
            <a:r>
              <a:rPr lang="en-GB" sz="2800" dirty="0"/>
              <a:t> </a:t>
            </a:r>
            <a:r>
              <a:rPr lang="en-GB" sz="2800" dirty="0" err="1"/>
              <a:t>contradictorii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62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F815B-ADEF-350B-DBCF-5BE1278D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E51-0A6B-BD68-B3CC-DCD781C3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o-RO" dirty="0"/>
              <a:t>3. </a:t>
            </a:r>
            <a:r>
              <a:rPr lang="en-GB" b="1" dirty="0"/>
              <a:t>CLUSTERING</a:t>
            </a:r>
            <a:endParaRPr lang="en-1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19C97C-18FB-0F68-0EA1-CA1BF9CE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7" y="1909011"/>
            <a:ext cx="6072355" cy="482867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K-means </a:t>
            </a:r>
            <a:r>
              <a:rPr lang="en-US" b="1" dirty="0" err="1"/>
              <a:t>este</a:t>
            </a:r>
            <a:r>
              <a:rPr lang="en-US" b="1" dirty="0"/>
              <a:t> un </a:t>
            </a:r>
            <a:r>
              <a:rPr lang="en-US" b="1" dirty="0" err="1"/>
              <a:t>algoritm</a:t>
            </a:r>
            <a:r>
              <a:rPr lang="en-US" b="1" dirty="0"/>
              <a:t> de </a:t>
            </a:r>
            <a:r>
              <a:rPr lang="en-US" b="1" dirty="0" err="1"/>
              <a:t>învățare</a:t>
            </a:r>
            <a:r>
              <a:rPr lang="en-US" b="1" dirty="0"/>
              <a:t> automata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clusterizare</a:t>
            </a:r>
            <a:r>
              <a:rPr lang="en-US" b="1" dirty="0"/>
              <a:t>, care </a:t>
            </a:r>
            <a:r>
              <a:rPr lang="en-US" b="1" dirty="0" err="1"/>
              <a:t>împarte</a:t>
            </a:r>
            <a:r>
              <a:rPr lang="en-US" b="1" dirty="0"/>
              <a:t> un set de date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grupuri</a:t>
            </a:r>
            <a:r>
              <a:rPr lang="en-US" b="1" dirty="0"/>
              <a:t> (</a:t>
            </a:r>
            <a:r>
              <a:rPr lang="en-US" b="1" dirty="0" err="1"/>
              <a:t>clustere</a:t>
            </a:r>
            <a:r>
              <a:rPr lang="en-US" b="1" dirty="0"/>
              <a:t>) pe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asemănărilor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elementele</a:t>
            </a:r>
            <a:r>
              <a:rPr lang="en-US" b="1" dirty="0"/>
              <a:t> </a:t>
            </a:r>
            <a:r>
              <a:rPr lang="en-US" b="1" dirty="0" err="1"/>
              <a:t>acestora</a:t>
            </a:r>
            <a:r>
              <a:rPr lang="en-US" b="1" dirty="0"/>
              <a:t>.</a:t>
            </a:r>
          </a:p>
          <a:p>
            <a:pPr marL="0" indent="0" algn="just">
              <a:buNone/>
            </a:pP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acest</a:t>
            </a:r>
            <a:r>
              <a:rPr lang="en-US" b="1" dirty="0"/>
              <a:t> cod, K-means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folosit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împărți</a:t>
            </a:r>
            <a:r>
              <a:rPr lang="en-US" b="1" dirty="0"/>
              <a:t> </a:t>
            </a:r>
            <a:r>
              <a:rPr lang="en-US" b="1" dirty="0" err="1"/>
              <a:t>textele</a:t>
            </a:r>
            <a:r>
              <a:rPr lang="en-US" b="1" dirty="0"/>
              <a:t> (text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ctext</a:t>
            </a:r>
            <a:r>
              <a:rPr lang="en-US" b="1" dirty="0"/>
              <a:t>) </a:t>
            </a:r>
            <a:r>
              <a:rPr lang="en-US" b="1" dirty="0" err="1"/>
              <a:t>în</a:t>
            </a:r>
            <a:r>
              <a:rPr lang="en-US" b="1" dirty="0"/>
              <a:t> 900 (</a:t>
            </a:r>
            <a:r>
              <a:rPr lang="en-US" b="1" dirty="0" err="1"/>
              <a:t>încă</a:t>
            </a:r>
            <a:r>
              <a:rPr lang="en-US" b="1" dirty="0"/>
              <a:t> </a:t>
            </a:r>
            <a:r>
              <a:rPr lang="en-US" b="1" dirty="0" err="1"/>
              <a:t>testăm</a:t>
            </a:r>
            <a:r>
              <a:rPr lang="en-US" b="1" dirty="0"/>
              <a:t>) de </a:t>
            </a:r>
            <a:r>
              <a:rPr lang="en-US" b="1" dirty="0" err="1"/>
              <a:t>clustere</a:t>
            </a:r>
            <a:r>
              <a:rPr lang="en-US" b="1" dirty="0"/>
              <a:t>. Mai </a:t>
            </a:r>
            <a:r>
              <a:rPr lang="en-US" b="1" dirty="0" err="1"/>
              <a:t>întâi</a:t>
            </a:r>
            <a:r>
              <a:rPr lang="en-US" b="1" dirty="0"/>
              <a:t>, </a:t>
            </a:r>
            <a:r>
              <a:rPr lang="en-US" b="1" dirty="0" err="1"/>
              <a:t>textele</a:t>
            </a:r>
            <a:r>
              <a:rPr lang="en-US" b="1" dirty="0"/>
              <a:t> sunt </a:t>
            </a:r>
            <a:r>
              <a:rPr lang="en-US" b="1" dirty="0" err="1"/>
              <a:t>transformate</a:t>
            </a:r>
            <a:r>
              <a:rPr lang="en-US" b="1" dirty="0"/>
              <a:t> </a:t>
            </a:r>
            <a:r>
              <a:rPr lang="en-US" b="1" dirty="0" err="1"/>
              <a:t>într</a:t>
            </a:r>
            <a:r>
              <a:rPr lang="en-US" b="1" dirty="0"/>
              <a:t>-o </a:t>
            </a:r>
            <a:r>
              <a:rPr lang="en-US" b="1" dirty="0" err="1"/>
              <a:t>formă</a:t>
            </a:r>
            <a:r>
              <a:rPr lang="en-US" b="1" dirty="0"/>
              <a:t> </a:t>
            </a:r>
            <a:r>
              <a:rPr lang="en-US" b="1" dirty="0" err="1"/>
              <a:t>numerică</a:t>
            </a:r>
            <a:r>
              <a:rPr lang="en-US" b="1" dirty="0"/>
              <a:t> </a:t>
            </a:r>
            <a:r>
              <a:rPr lang="en-US" b="1" dirty="0" err="1"/>
              <a:t>folosind</a:t>
            </a:r>
            <a:r>
              <a:rPr lang="en-US" b="1" dirty="0"/>
              <a:t> TF-IDF (</a:t>
            </a:r>
            <a:r>
              <a:rPr lang="en-US" b="1" dirty="0" err="1"/>
              <a:t>evaluarea</a:t>
            </a:r>
            <a:r>
              <a:rPr lang="en-US" b="1" dirty="0"/>
              <a:t> </a:t>
            </a:r>
            <a:r>
              <a:rPr lang="en-US" b="1" dirty="0" err="1"/>
              <a:t>importanței</a:t>
            </a:r>
            <a:r>
              <a:rPr lang="en-US" b="1" dirty="0"/>
              <a:t> </a:t>
            </a:r>
            <a:r>
              <a:rPr lang="en-US" b="1" dirty="0" err="1"/>
              <a:t>fiecărui</a:t>
            </a:r>
            <a:r>
              <a:rPr lang="en-US" b="1" dirty="0"/>
              <a:t> </a:t>
            </a:r>
            <a:r>
              <a:rPr lang="en-US" b="1" dirty="0" err="1"/>
              <a:t>cuvânt</a:t>
            </a:r>
            <a:r>
              <a:rPr lang="en-US" b="1" dirty="0"/>
              <a:t> din text), </a:t>
            </a:r>
            <a:r>
              <a:rPr lang="en-US" b="1" dirty="0" err="1"/>
              <a:t>apoi</a:t>
            </a:r>
            <a:r>
              <a:rPr lang="en-US" b="1" dirty="0"/>
              <a:t> K-means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aplicat</a:t>
            </a:r>
            <a:r>
              <a:rPr lang="en-US" b="1" dirty="0"/>
              <a:t> pe </a:t>
            </a:r>
            <a:r>
              <a:rPr lang="en-US" b="1" dirty="0" err="1"/>
              <a:t>aceste</a:t>
            </a:r>
            <a:r>
              <a:rPr lang="en-US" b="1" dirty="0"/>
              <a:t> date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identifica</a:t>
            </a:r>
            <a:r>
              <a:rPr lang="en-US" b="1" dirty="0"/>
              <a:t> </a:t>
            </a:r>
            <a:r>
              <a:rPr lang="en-US" b="1" dirty="0" err="1"/>
              <a:t>grupuri</a:t>
            </a:r>
            <a:r>
              <a:rPr lang="en-US" b="1" dirty="0"/>
              <a:t> de </a:t>
            </a:r>
            <a:r>
              <a:rPr lang="en-US" b="1" dirty="0" err="1"/>
              <a:t>texte</a:t>
            </a:r>
            <a:r>
              <a:rPr lang="en-US" b="1" dirty="0"/>
              <a:t> </a:t>
            </a:r>
            <a:r>
              <a:rPr lang="en-US" b="1" dirty="0" err="1"/>
              <a:t>similare</a:t>
            </a:r>
            <a:r>
              <a:rPr lang="en-US" b="1" dirty="0"/>
              <a:t>. </a:t>
            </a:r>
            <a:r>
              <a:rPr lang="en-US" b="1" dirty="0" err="1"/>
              <a:t>Fiecare</a:t>
            </a:r>
            <a:r>
              <a:rPr lang="en-US" b="1" dirty="0"/>
              <a:t> text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atribuit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cluster, </a:t>
            </a:r>
            <a:r>
              <a:rPr lang="en-US" b="1" dirty="0" err="1"/>
              <a:t>iar</a:t>
            </a:r>
            <a:r>
              <a:rPr lang="en-US" b="1" dirty="0"/>
              <a:t> </a:t>
            </a:r>
            <a:r>
              <a:rPr lang="en-US" b="1" dirty="0" err="1"/>
              <a:t>rezultatele</a:t>
            </a:r>
            <a:r>
              <a:rPr lang="en-US" b="1" dirty="0"/>
              <a:t> sunt </a:t>
            </a:r>
            <a:r>
              <a:rPr lang="en-US" b="1" dirty="0" err="1"/>
              <a:t>salvate</a:t>
            </a:r>
            <a:r>
              <a:rPr lang="en-US" b="1" dirty="0"/>
              <a:t> </a:t>
            </a:r>
            <a:r>
              <a:rPr lang="en-US" b="1" dirty="0" err="1"/>
              <a:t>într</a:t>
            </a:r>
            <a:r>
              <a:rPr lang="en-US" b="1" dirty="0"/>
              <a:t>-un </a:t>
            </a:r>
            <a:r>
              <a:rPr lang="en-US" b="1" dirty="0" err="1"/>
              <a:t>fișier</a:t>
            </a:r>
            <a:r>
              <a:rPr lang="en-US" b="1" dirty="0"/>
              <a:t> CSV.</a:t>
            </a:r>
          </a:p>
          <a:p>
            <a:pPr marL="0" indent="0" algn="just">
              <a:buNone/>
            </a:pPr>
            <a:r>
              <a:rPr lang="ro-RO" b="1" dirty="0"/>
              <a:t>Numărul de clustere a fost ales pe baza unor teste prealabile pentru a obține rezultate relevante. Alegerea unui număr optim de clustere este esențială pentru a asigura că grupurile formate sunt coerente și utile pentru analiza ulterioară.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8676-57F0-4CF1-5C88-12A78845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93" y="1909011"/>
            <a:ext cx="5553685" cy="40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6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1FFC8-090E-5FD1-A595-3D8B66F6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D3C6A-9EED-0E63-9E13-2B28DF10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ro-RO" dirty="0"/>
              <a:t>. </a:t>
            </a:r>
            <a:r>
              <a:rPr lang="en-GB" b="1" dirty="0"/>
              <a:t>EMBEDDING</a:t>
            </a:r>
            <a:endParaRPr lang="en-150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53549E4-7A61-903A-A123-C8BC4A35A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763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05AA8A-51A9-2DC0-788D-097A1D52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 err="1"/>
              <a:t>Embedding-ul</a:t>
            </a:r>
            <a:r>
              <a:rPr lang="ro-RO" dirty="0"/>
              <a:t> transformă textul într-un format numeric, permițând algoritmilor să analizeze și să înțeleagă semnificațiile. În acest proiect, </a:t>
            </a:r>
            <a:r>
              <a:rPr lang="ro-RO" dirty="0" err="1"/>
              <a:t>embedding-ul</a:t>
            </a:r>
            <a:r>
              <a:rPr lang="ro-RO" dirty="0"/>
              <a:t> este realizat folosind metoda </a:t>
            </a:r>
            <a:r>
              <a:rPr lang="ro-RO" b="1" dirty="0"/>
              <a:t>TF-IDF</a:t>
            </a:r>
            <a:r>
              <a:rPr lang="ro-RO" dirty="0"/>
              <a:t>, care măsoară importanța relativă a cuvintelor în documente. 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Procesul generează vectori numerici de dimensiune fixă (100), care captează frecvența și relevanța termenilor. Acești vectori sunt utilizați pentru analiza textelor, iar </a:t>
            </a:r>
            <a:r>
              <a:rPr lang="ro-RO" dirty="0" err="1"/>
              <a:t>similaritățile</a:t>
            </a:r>
            <a:r>
              <a:rPr lang="ro-RO" dirty="0"/>
              <a:t> între vectori ajută la identificarea relațiilor sau contradicțiilor între fragmentele analizate.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612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</TotalTime>
  <Words>1294</Words>
  <Application>Microsoft Macintosh PowerPoint</Application>
  <PresentationFormat>Widescreen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Detect contradiction between news </vt:lpstr>
      <vt:lpstr>cUPRINS</vt:lpstr>
      <vt:lpstr>1. setul de date</vt:lpstr>
      <vt:lpstr>1. setul de date</vt:lpstr>
      <vt:lpstr>2. PRINCIPIU </vt:lpstr>
      <vt:lpstr>2. PRINCIPIU </vt:lpstr>
      <vt:lpstr>2. PRINCIPIU </vt:lpstr>
      <vt:lpstr>3. CLUSTERING</vt:lpstr>
      <vt:lpstr>4. EMBEDDING</vt:lpstr>
      <vt:lpstr>5. DETECT CONTRADICTIONS</vt:lpstr>
      <vt:lpstr>7. 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Mateiuc</dc:creator>
  <cp:lastModifiedBy>Alex-Cristian MATEIUC</cp:lastModifiedBy>
  <cp:revision>7</cp:revision>
  <dcterms:created xsi:type="dcterms:W3CDTF">2024-11-03T19:12:47Z</dcterms:created>
  <dcterms:modified xsi:type="dcterms:W3CDTF">2024-12-16T17:06:33Z</dcterms:modified>
</cp:coreProperties>
</file>