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15"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15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898F3-765C-4680-A858-449779A2E1D5}" type="datetimeFigureOut">
              <a:rPr lang="en-150" smtClean="0"/>
              <a:t>11/04/2024</a:t>
            </a:fld>
            <a:endParaRPr lang="en-15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15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15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D4762-877B-4961-A5CC-4FBDC151E562}" type="slidenum">
              <a:rPr lang="en-150" smtClean="0"/>
              <a:t>‹#›</a:t>
            </a:fld>
            <a:endParaRPr lang="en-150"/>
          </a:p>
        </p:txBody>
      </p:sp>
    </p:spTree>
    <p:extLst>
      <p:ext uri="{BB962C8B-B14F-4D97-AF65-F5344CB8AC3E}">
        <p14:creationId xmlns:p14="http://schemas.microsoft.com/office/powerpoint/2010/main" val="2627994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Proiectul</a:t>
            </a:r>
            <a:r>
              <a:rPr lang="en-US" dirty="0"/>
              <a:t> </a:t>
            </a:r>
            <a:r>
              <a:rPr lang="en-US" dirty="0" err="1"/>
              <a:t>va</a:t>
            </a:r>
            <a:r>
              <a:rPr lang="en-US" dirty="0"/>
              <a:t> </a:t>
            </a:r>
            <a:r>
              <a:rPr lang="en-US" dirty="0" err="1"/>
              <a:t>aplica</a:t>
            </a:r>
            <a:r>
              <a:rPr lang="en-US" dirty="0"/>
              <a:t> </a:t>
            </a:r>
            <a:r>
              <a:rPr lang="en-US" dirty="0" err="1"/>
              <a:t>următoarele</a:t>
            </a:r>
            <a:r>
              <a:rPr lang="en-US" dirty="0"/>
              <a:t> </a:t>
            </a:r>
            <a:r>
              <a:rPr lang="en-US" dirty="0" err="1"/>
              <a:t>metode</a:t>
            </a:r>
            <a:r>
              <a:rPr lang="en-US" dirty="0"/>
              <a:t>:- *</a:t>
            </a:r>
            <a:r>
              <a:rPr lang="en-US" dirty="0" err="1"/>
              <a:t>Modele</a:t>
            </a:r>
            <a:r>
              <a:rPr lang="en-US" dirty="0"/>
              <a:t> de </a:t>
            </a:r>
            <a:r>
              <a:rPr lang="en-US" dirty="0" err="1"/>
              <a:t>limbaj</a:t>
            </a:r>
            <a:r>
              <a:rPr lang="en-US" dirty="0"/>
              <a:t> (ex: BERT, </a:t>
            </a:r>
            <a:r>
              <a:rPr lang="en-US" dirty="0" err="1"/>
              <a:t>RoBERTa</a:t>
            </a:r>
            <a:r>
              <a:rPr lang="en-US" dirty="0"/>
              <a:t>)*: </a:t>
            </a:r>
            <a:r>
              <a:rPr lang="en-US" dirty="0" err="1"/>
              <a:t>Acestea</a:t>
            </a:r>
            <a:r>
              <a:rPr lang="en-US" dirty="0"/>
              <a:t> sunt </a:t>
            </a:r>
            <a:r>
              <a:rPr lang="en-US" dirty="0" err="1"/>
              <a:t>modele</a:t>
            </a:r>
            <a:r>
              <a:rPr lang="en-US" dirty="0"/>
              <a:t> </a:t>
            </a:r>
            <a:r>
              <a:rPr lang="en-US" dirty="0" err="1"/>
              <a:t>avansate</a:t>
            </a:r>
            <a:r>
              <a:rPr lang="en-US" dirty="0"/>
              <a:t> care </a:t>
            </a:r>
            <a:r>
              <a:rPr lang="en-US" dirty="0" err="1"/>
              <a:t>analizează</a:t>
            </a:r>
            <a:r>
              <a:rPr lang="en-US" dirty="0"/>
              <a:t> </a:t>
            </a:r>
            <a:r>
              <a:rPr lang="en-US" dirty="0" err="1"/>
              <a:t>textul</a:t>
            </a:r>
            <a:r>
              <a:rPr lang="en-US" dirty="0"/>
              <a:t> </a:t>
            </a:r>
            <a:r>
              <a:rPr lang="en-US" dirty="0" err="1"/>
              <a:t>și</a:t>
            </a:r>
            <a:r>
              <a:rPr lang="en-US" dirty="0"/>
              <a:t> </a:t>
            </a:r>
            <a:r>
              <a:rPr lang="en-US" dirty="0" err="1"/>
              <a:t>extrag</a:t>
            </a:r>
            <a:r>
              <a:rPr lang="en-US" dirty="0"/>
              <a:t> </a:t>
            </a:r>
            <a:r>
              <a:rPr lang="en-US" dirty="0" err="1"/>
              <a:t>caracteristici</a:t>
            </a:r>
            <a:r>
              <a:rPr lang="en-US" dirty="0"/>
              <a:t> </a:t>
            </a:r>
            <a:r>
              <a:rPr lang="en-US" dirty="0" err="1"/>
              <a:t>importante</a:t>
            </a:r>
            <a:r>
              <a:rPr lang="en-US" dirty="0"/>
              <a:t> </a:t>
            </a:r>
            <a:r>
              <a:rPr lang="en-US" dirty="0" err="1"/>
              <a:t>pentru</a:t>
            </a:r>
            <a:r>
              <a:rPr lang="en-US" dirty="0"/>
              <a:t> a </a:t>
            </a:r>
            <a:r>
              <a:rPr lang="en-US" dirty="0" err="1"/>
              <a:t>determina</a:t>
            </a:r>
            <a:r>
              <a:rPr lang="en-US" dirty="0"/>
              <a:t> </a:t>
            </a:r>
            <a:r>
              <a:rPr lang="en-US" dirty="0" err="1"/>
              <a:t>dacă</a:t>
            </a:r>
            <a:r>
              <a:rPr lang="en-US" dirty="0"/>
              <a:t> </a:t>
            </a:r>
            <a:r>
              <a:rPr lang="en-US" dirty="0" err="1"/>
              <a:t>afirmațiile</a:t>
            </a:r>
            <a:r>
              <a:rPr lang="en-US" dirty="0"/>
              <a:t> se </a:t>
            </a:r>
            <a:r>
              <a:rPr lang="en-US" dirty="0" err="1"/>
              <a:t>contrazic</a:t>
            </a:r>
            <a:r>
              <a:rPr lang="en-US" dirty="0"/>
              <a:t> </a:t>
            </a:r>
            <a:r>
              <a:rPr lang="en-US" dirty="0" err="1"/>
              <a:t>sau</a:t>
            </a:r>
            <a:r>
              <a:rPr lang="en-US" dirty="0"/>
              <a:t> nu.- *</a:t>
            </a:r>
            <a:r>
              <a:rPr lang="en-US" dirty="0" err="1"/>
              <a:t>Învățare</a:t>
            </a:r>
            <a:r>
              <a:rPr lang="en-US" dirty="0"/>
              <a:t> </a:t>
            </a:r>
            <a:r>
              <a:rPr lang="en-US" dirty="0" err="1"/>
              <a:t>automată</a:t>
            </a:r>
            <a:r>
              <a:rPr lang="en-US" dirty="0"/>
              <a:t>*: Se pot </a:t>
            </a:r>
            <a:r>
              <a:rPr lang="en-US" dirty="0" err="1"/>
              <a:t>folosi</a:t>
            </a:r>
            <a:r>
              <a:rPr lang="en-US" dirty="0"/>
              <a:t> </a:t>
            </a:r>
            <a:r>
              <a:rPr lang="en-US" dirty="0" err="1"/>
              <a:t>algoritmi</a:t>
            </a:r>
            <a:r>
              <a:rPr lang="en-US" dirty="0"/>
              <a:t> de </a:t>
            </a:r>
            <a:r>
              <a:rPr lang="en-US" dirty="0" err="1"/>
              <a:t>clasificare</a:t>
            </a:r>
            <a:r>
              <a:rPr lang="en-US" dirty="0"/>
              <a:t>, precum Support Vector Machines </a:t>
            </a:r>
            <a:r>
              <a:rPr lang="en-US" dirty="0" err="1"/>
              <a:t>sau</a:t>
            </a:r>
            <a:r>
              <a:rPr lang="en-US" dirty="0"/>
              <a:t> Random Forest, </a:t>
            </a:r>
            <a:r>
              <a:rPr lang="en-US" dirty="0" err="1"/>
              <a:t>pentru</a:t>
            </a:r>
            <a:r>
              <a:rPr lang="en-US" dirty="0"/>
              <a:t> a </a:t>
            </a:r>
            <a:r>
              <a:rPr lang="en-US" dirty="0" err="1"/>
              <a:t>evalua</a:t>
            </a:r>
            <a:r>
              <a:rPr lang="en-US" dirty="0"/>
              <a:t> </a:t>
            </a:r>
            <a:r>
              <a:rPr lang="en-US" dirty="0" err="1"/>
              <a:t>și</a:t>
            </a:r>
            <a:r>
              <a:rPr lang="en-US" dirty="0"/>
              <a:t> </a:t>
            </a:r>
            <a:r>
              <a:rPr lang="en-US" dirty="0" err="1"/>
              <a:t>îmbunătăți</a:t>
            </a:r>
            <a:r>
              <a:rPr lang="en-US" dirty="0"/>
              <a:t> </a:t>
            </a:r>
            <a:r>
              <a:rPr lang="en-US" dirty="0" err="1"/>
              <a:t>rezultatele</a:t>
            </a:r>
            <a:r>
              <a:rPr lang="en-US" dirty="0"/>
              <a:t> </a:t>
            </a:r>
            <a:r>
              <a:rPr lang="en-US" dirty="0" err="1"/>
              <a:t>obținute</a:t>
            </a:r>
            <a:r>
              <a:rPr lang="en-US" dirty="0"/>
              <a:t>.- *Analiza </a:t>
            </a:r>
            <a:r>
              <a:rPr lang="en-US" dirty="0" err="1"/>
              <a:t>semantică</a:t>
            </a:r>
            <a:r>
              <a:rPr lang="en-US" dirty="0"/>
              <a:t>*: </a:t>
            </a:r>
            <a:r>
              <a:rPr lang="en-US" dirty="0" err="1"/>
              <a:t>Aceasta</a:t>
            </a:r>
            <a:r>
              <a:rPr lang="en-US" dirty="0"/>
              <a:t> </a:t>
            </a:r>
            <a:r>
              <a:rPr lang="en-US" dirty="0" err="1"/>
              <a:t>implică</a:t>
            </a:r>
            <a:r>
              <a:rPr lang="en-US" dirty="0"/>
              <a:t> </a:t>
            </a:r>
            <a:r>
              <a:rPr lang="en-US" dirty="0" err="1"/>
              <a:t>utilizarea</a:t>
            </a:r>
            <a:r>
              <a:rPr lang="en-US" dirty="0"/>
              <a:t> </a:t>
            </a:r>
            <a:r>
              <a:rPr lang="en-US" dirty="0" err="1"/>
              <a:t>unor</a:t>
            </a:r>
            <a:r>
              <a:rPr lang="en-US" dirty="0"/>
              <a:t> </a:t>
            </a:r>
            <a:r>
              <a:rPr lang="en-US" dirty="0" err="1"/>
              <a:t>tehnici</a:t>
            </a:r>
            <a:r>
              <a:rPr lang="en-US" dirty="0"/>
              <a:t> care </a:t>
            </a:r>
            <a:r>
              <a:rPr lang="en-US" dirty="0" err="1"/>
              <a:t>transformă</a:t>
            </a:r>
            <a:r>
              <a:rPr lang="en-US" dirty="0"/>
              <a:t> </a:t>
            </a:r>
            <a:r>
              <a:rPr lang="en-US" dirty="0" err="1"/>
              <a:t>cuvintele</a:t>
            </a:r>
            <a:r>
              <a:rPr lang="en-US" dirty="0"/>
              <a:t> </a:t>
            </a:r>
            <a:r>
              <a:rPr lang="en-US" dirty="0" err="1"/>
              <a:t>în</a:t>
            </a:r>
            <a:r>
              <a:rPr lang="en-US" dirty="0"/>
              <a:t> </a:t>
            </a:r>
            <a:r>
              <a:rPr lang="en-US" dirty="0" err="1"/>
              <a:t>reprezentări</a:t>
            </a:r>
            <a:r>
              <a:rPr lang="en-US" dirty="0"/>
              <a:t> </a:t>
            </a:r>
            <a:r>
              <a:rPr lang="en-US" dirty="0" err="1"/>
              <a:t>numerice</a:t>
            </a:r>
            <a:r>
              <a:rPr lang="en-US" dirty="0"/>
              <a:t>, </a:t>
            </a:r>
            <a:r>
              <a:rPr lang="en-US" dirty="0" err="1"/>
              <a:t>astfel</a:t>
            </a:r>
            <a:r>
              <a:rPr lang="en-US" dirty="0"/>
              <a:t> </a:t>
            </a:r>
            <a:r>
              <a:rPr lang="en-US" dirty="0" err="1"/>
              <a:t>încât</a:t>
            </a:r>
            <a:r>
              <a:rPr lang="en-US" dirty="0"/>
              <a:t> </a:t>
            </a:r>
            <a:r>
              <a:rPr lang="en-US" dirty="0" err="1"/>
              <a:t>modelul</a:t>
            </a:r>
            <a:r>
              <a:rPr lang="en-US" dirty="0"/>
              <a:t> </a:t>
            </a:r>
            <a:r>
              <a:rPr lang="en-US" dirty="0" err="1"/>
              <a:t>să</a:t>
            </a:r>
            <a:r>
              <a:rPr lang="en-US" dirty="0"/>
              <a:t> </a:t>
            </a:r>
            <a:r>
              <a:rPr lang="en-US" dirty="0" err="1"/>
              <a:t>poată</a:t>
            </a:r>
            <a:r>
              <a:rPr lang="en-US" dirty="0"/>
              <a:t> </a:t>
            </a:r>
            <a:r>
              <a:rPr lang="en-US" dirty="0" err="1"/>
              <a:t>înțelege</a:t>
            </a:r>
            <a:r>
              <a:rPr lang="en-US" dirty="0"/>
              <a:t> </a:t>
            </a:r>
            <a:r>
              <a:rPr lang="en-US" dirty="0" err="1"/>
              <a:t>semnificația</a:t>
            </a:r>
            <a:r>
              <a:rPr lang="en-US" dirty="0"/>
              <a:t> </a:t>
            </a:r>
            <a:r>
              <a:rPr lang="en-US" dirty="0" err="1"/>
              <a:t>și</a:t>
            </a:r>
            <a:r>
              <a:rPr lang="en-US" dirty="0"/>
              <a:t> </a:t>
            </a:r>
            <a:r>
              <a:rPr lang="en-US" dirty="0" err="1"/>
              <a:t>relațiile</a:t>
            </a:r>
            <a:r>
              <a:rPr lang="en-US" dirty="0"/>
              <a:t> </a:t>
            </a:r>
            <a:r>
              <a:rPr lang="en-US" dirty="0" err="1"/>
              <a:t>dintre</a:t>
            </a:r>
            <a:r>
              <a:rPr lang="en-US" dirty="0"/>
              <a:t> </a:t>
            </a:r>
            <a:r>
              <a:rPr lang="en-US" dirty="0" err="1"/>
              <a:t>diferite</a:t>
            </a:r>
            <a:r>
              <a:rPr lang="en-US" dirty="0"/>
              <a:t> </a:t>
            </a:r>
            <a:r>
              <a:rPr lang="en-US" dirty="0" err="1"/>
              <a:t>propoziții</a:t>
            </a:r>
            <a:r>
              <a:rPr lang="en-US" dirty="0"/>
              <a:t>.- *</a:t>
            </a:r>
            <a:r>
              <a:rPr lang="en-US" dirty="0" err="1"/>
              <a:t>Evaluarea</a:t>
            </a:r>
            <a:r>
              <a:rPr lang="en-US" dirty="0"/>
              <a:t> </a:t>
            </a:r>
            <a:r>
              <a:rPr lang="en-US" dirty="0" err="1"/>
              <a:t>modelului</a:t>
            </a:r>
            <a:r>
              <a:rPr lang="en-US" dirty="0"/>
              <a:t>*: </a:t>
            </a:r>
            <a:r>
              <a:rPr lang="en-US" dirty="0" err="1"/>
              <a:t>Performanța</a:t>
            </a:r>
            <a:r>
              <a:rPr lang="en-US" dirty="0"/>
              <a:t> </a:t>
            </a:r>
            <a:r>
              <a:rPr lang="en-US" dirty="0" err="1"/>
              <a:t>modelului</a:t>
            </a:r>
            <a:r>
              <a:rPr lang="en-US" dirty="0"/>
              <a:t> </a:t>
            </a:r>
            <a:r>
              <a:rPr lang="en-US" dirty="0" err="1"/>
              <a:t>va</a:t>
            </a:r>
            <a:r>
              <a:rPr lang="en-US" dirty="0"/>
              <a:t> fi </a:t>
            </a:r>
            <a:r>
              <a:rPr lang="en-US" dirty="0" err="1"/>
              <a:t>măsurată</a:t>
            </a:r>
            <a:r>
              <a:rPr lang="en-US" dirty="0"/>
              <a:t> </a:t>
            </a:r>
            <a:r>
              <a:rPr lang="en-US" dirty="0" err="1"/>
              <a:t>folosind</a:t>
            </a:r>
            <a:r>
              <a:rPr lang="en-US" dirty="0"/>
              <a:t> </a:t>
            </a:r>
            <a:r>
              <a:rPr lang="en-US" dirty="0" err="1"/>
              <a:t>metrici</a:t>
            </a:r>
            <a:r>
              <a:rPr lang="en-US" dirty="0"/>
              <a:t> precum </a:t>
            </a:r>
            <a:r>
              <a:rPr lang="en-US" dirty="0" err="1"/>
              <a:t>precizia</a:t>
            </a:r>
            <a:r>
              <a:rPr lang="en-US" dirty="0"/>
              <a:t>, recall </a:t>
            </a:r>
            <a:r>
              <a:rPr lang="en-US" dirty="0" err="1"/>
              <a:t>și</a:t>
            </a:r>
            <a:r>
              <a:rPr lang="en-US" dirty="0"/>
              <a:t> F1 Score, </a:t>
            </a:r>
            <a:r>
              <a:rPr lang="en-US" dirty="0" err="1"/>
              <a:t>pentru</a:t>
            </a:r>
            <a:r>
              <a:rPr lang="en-US" dirty="0"/>
              <a:t> a </a:t>
            </a:r>
            <a:r>
              <a:rPr lang="en-US" dirty="0" err="1"/>
              <a:t>verifica</a:t>
            </a:r>
            <a:r>
              <a:rPr lang="en-US" dirty="0"/>
              <a:t> </a:t>
            </a:r>
            <a:r>
              <a:rPr lang="en-US" dirty="0" err="1"/>
              <a:t>cât</a:t>
            </a:r>
            <a:r>
              <a:rPr lang="en-US" dirty="0"/>
              <a:t> de bine </a:t>
            </a:r>
            <a:r>
              <a:rPr lang="en-US" dirty="0" err="1"/>
              <a:t>identifică</a:t>
            </a:r>
            <a:r>
              <a:rPr lang="en-US" dirty="0"/>
              <a:t> </a:t>
            </a:r>
            <a:r>
              <a:rPr lang="en-US" dirty="0" err="1"/>
              <a:t>acesta</a:t>
            </a:r>
            <a:r>
              <a:rPr lang="en-US" dirty="0"/>
              <a:t> </a:t>
            </a:r>
            <a:r>
              <a:rPr lang="en-US" dirty="0" err="1"/>
              <a:t>contradicțiile</a:t>
            </a:r>
            <a:r>
              <a:rPr lang="en-US" dirty="0"/>
              <a:t>.</a:t>
            </a:r>
            <a:endParaRPr lang="en-150" dirty="0"/>
          </a:p>
        </p:txBody>
      </p:sp>
      <p:sp>
        <p:nvSpPr>
          <p:cNvPr id="4" name="Slide Number Placeholder 3"/>
          <p:cNvSpPr>
            <a:spLocks noGrp="1"/>
          </p:cNvSpPr>
          <p:nvPr>
            <p:ph type="sldNum" sz="quarter" idx="5"/>
          </p:nvPr>
        </p:nvSpPr>
        <p:spPr/>
        <p:txBody>
          <a:bodyPr/>
          <a:lstStyle/>
          <a:p>
            <a:fld id="{870D4762-877B-4961-A5CC-4FBDC151E562}" type="slidenum">
              <a:rPr lang="en-150" smtClean="0"/>
              <a:t>3</a:t>
            </a:fld>
            <a:endParaRPr lang="en-150"/>
          </a:p>
        </p:txBody>
      </p:sp>
    </p:spTree>
    <p:extLst>
      <p:ext uri="{BB962C8B-B14F-4D97-AF65-F5344CB8AC3E}">
        <p14:creationId xmlns:p14="http://schemas.microsoft.com/office/powerpoint/2010/main" val="216033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De exemplu, dacă un articol afirmă că ‘produsul este 100% natural’, iar altul spune ‘produsul conține conservanți artificiali’, modelul poate detecta că cele două propoziții sunt contradictorii, chiar dacă exprimările sunt diferite. Modelele precum BERT și </a:t>
            </a:r>
            <a:r>
              <a:rPr lang="ro-RO" dirty="0" err="1"/>
              <a:t>RoBERTa</a:t>
            </a:r>
            <a:r>
              <a:rPr lang="ro-RO" dirty="0"/>
              <a:t> sunt antrenate să recunoască acest tip de contradicție.</a:t>
            </a:r>
          </a:p>
        </p:txBody>
      </p:sp>
      <p:sp>
        <p:nvSpPr>
          <p:cNvPr id="4" name="Slide Number Placeholder 3"/>
          <p:cNvSpPr>
            <a:spLocks noGrp="1"/>
          </p:cNvSpPr>
          <p:nvPr>
            <p:ph type="sldNum" sz="quarter" idx="5"/>
          </p:nvPr>
        </p:nvSpPr>
        <p:spPr/>
        <p:txBody>
          <a:bodyPr/>
          <a:lstStyle/>
          <a:p>
            <a:fld id="{870D4762-877B-4961-A5CC-4FBDC151E562}" type="slidenum">
              <a:rPr lang="en-150" smtClean="0"/>
              <a:t>4</a:t>
            </a:fld>
            <a:endParaRPr lang="en-150"/>
          </a:p>
        </p:txBody>
      </p:sp>
    </p:spTree>
    <p:extLst>
      <p:ext uri="{BB962C8B-B14F-4D97-AF65-F5344CB8AC3E}">
        <p14:creationId xmlns:p14="http://schemas.microsoft.com/office/powerpoint/2010/main" val="236273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Multi-NLI – </a:t>
            </a:r>
            <a:r>
              <a:rPr lang="ro-RO" dirty="0" err="1"/>
              <a:t>Multi</a:t>
            </a:r>
            <a:r>
              <a:rPr lang="ro-RO" dirty="0"/>
              <a:t>-NLI oferă nu doar propoziții etichetate pentru relații de contradicție, dar și un </a:t>
            </a:r>
            <a:r>
              <a:rPr lang="ro-RO" b="1" dirty="0"/>
              <a:t>context de inferență </a:t>
            </a:r>
            <a:r>
              <a:rPr lang="ro-RO" b="1" dirty="0" err="1"/>
              <a:t>multi</a:t>
            </a:r>
            <a:r>
              <a:rPr lang="ro-RO" b="1" dirty="0"/>
              <a:t>-gen</a:t>
            </a:r>
            <a:r>
              <a:rPr lang="ro-RO" dirty="0"/>
              <a:t>, acoperind o varietate de subiecte (cum ar fi genuri literare și conversaționale). Aceasta ajută modelul să învețe să identifice contradicțiile într-un mod mai generalizat, aplicabil pe o gamă variată de afirmații.</a:t>
            </a:r>
            <a:endParaRPr lang="en-GB" dirty="0"/>
          </a:p>
          <a:p>
            <a:pPr marL="228600" indent="-228600">
              <a:buAutoNum type="arabicPeriod"/>
            </a:pPr>
            <a:r>
              <a:rPr lang="en-GB" dirty="0" err="1"/>
              <a:t>ClaimBuster</a:t>
            </a:r>
            <a:r>
              <a:rPr lang="en-GB" dirty="0"/>
              <a:t> – </a:t>
            </a:r>
            <a:r>
              <a:rPr lang="ro-RO" dirty="0" err="1"/>
              <a:t>ClaimBuster</a:t>
            </a:r>
            <a:r>
              <a:rPr lang="ro-RO" dirty="0"/>
              <a:t> este util pentru detectarea veridicității afirmațiilor și poate ajuta modelul să înțeleagă diferența dintre afirmațiile care sunt adevărate și cele care nu sunt, antrenându-l astfel să fie mai precis în recunoașterea declarațiilor care se pot contrazice. Acest set este important pentru integrarea unui strat de verificare a faptelor, adăugând un aspect de acuratețe în identificarea contradicțiilor.</a:t>
            </a:r>
            <a:endParaRPr lang="en-GB" dirty="0"/>
          </a:p>
          <a:p>
            <a:pPr marL="228600" indent="-228600">
              <a:buAutoNum type="arabicPeriod"/>
            </a:pPr>
            <a:r>
              <a:rPr lang="en-GB" dirty="0" err="1"/>
              <a:t>NewsCrawl</a:t>
            </a:r>
            <a:r>
              <a:rPr lang="en-GB" dirty="0"/>
              <a:t> - </a:t>
            </a:r>
            <a:r>
              <a:rPr lang="ro-RO" dirty="0" err="1"/>
              <a:t>NewsCrawl</a:t>
            </a:r>
            <a:r>
              <a:rPr lang="ro-RO" dirty="0"/>
              <a:t> oferă articole de știri din surse și regiuni diferite, fiind ideal pentru colectarea unor exemple de contradicții reale între știri. Acesta asigură un </a:t>
            </a:r>
            <a:r>
              <a:rPr lang="ro-RO" b="0" dirty="0"/>
              <a:t>context autentic și actual </a:t>
            </a:r>
            <a:r>
              <a:rPr lang="ro-RO" dirty="0"/>
              <a:t>și este util pentru teste și fine-</a:t>
            </a:r>
            <a:r>
              <a:rPr lang="ro-RO" dirty="0" err="1"/>
              <a:t>tuning</a:t>
            </a:r>
            <a:r>
              <a:rPr lang="ro-RO" dirty="0"/>
              <a:t>, astfel încât modelul să fie mai bine adaptat la analiza informațiilor din știrile actuale și să poată identifica contradicții în surse diverse.</a:t>
            </a:r>
            <a:endParaRPr lang="en-GB" dirty="0"/>
          </a:p>
          <a:p>
            <a:pPr marL="228600" indent="-228600">
              <a:buAutoNum type="arabicPeriod"/>
            </a:pPr>
            <a:endParaRPr lang="en-GB" dirty="0"/>
          </a:p>
          <a:p>
            <a:pPr marL="228600" indent="-228600">
              <a:buAutoNum type="arabicPeriod"/>
            </a:pPr>
            <a:endParaRPr lang="en-GB" dirty="0"/>
          </a:p>
          <a:p>
            <a:pPr marL="0" indent="0">
              <a:buNone/>
            </a:pPr>
            <a:r>
              <a:rPr lang="ro-RO" dirty="0"/>
              <a:t>Pentru implementarea acestui proiect, </a:t>
            </a:r>
            <a:r>
              <a:rPr lang="ro-RO" dirty="0" err="1"/>
              <a:t>Multi</a:t>
            </a:r>
            <a:r>
              <a:rPr lang="ro-RO" dirty="0"/>
              <a:t>-NLI este cel mai util, deoarece oferă etichetări detaliate pe contradicții și exemple variate, făcându-l </a:t>
            </a:r>
            <a:r>
              <a:rPr lang="en-GB" dirty="0"/>
              <a:t>important</a:t>
            </a:r>
            <a:r>
              <a:rPr lang="ro-RO" dirty="0"/>
              <a:t> pentru antrenarea unui model de detectare a contradicțiilor între afirmații.</a:t>
            </a:r>
            <a:endParaRPr lang="en-GB" dirty="0"/>
          </a:p>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870D4762-877B-4961-A5CC-4FBDC151E562}" type="slidenum">
              <a:rPr lang="en-150" smtClean="0"/>
              <a:t>5</a:t>
            </a:fld>
            <a:endParaRPr lang="en-150"/>
          </a:p>
        </p:txBody>
      </p:sp>
    </p:spTree>
    <p:extLst>
      <p:ext uri="{BB962C8B-B14F-4D97-AF65-F5344CB8AC3E}">
        <p14:creationId xmlns:p14="http://schemas.microsoft.com/office/powerpoint/2010/main" val="388844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Modelele</a:t>
            </a:r>
            <a:r>
              <a:rPr lang="en-GB" dirty="0"/>
              <a:t> de </a:t>
            </a:r>
            <a:r>
              <a:rPr lang="en-GB" dirty="0" err="1"/>
              <a:t>limbaj</a:t>
            </a:r>
            <a:r>
              <a:rPr lang="en-GB" dirty="0"/>
              <a:t> (BERT / </a:t>
            </a:r>
            <a:r>
              <a:rPr lang="en-GB" dirty="0" err="1"/>
              <a:t>RoBERTa</a:t>
            </a:r>
            <a:r>
              <a:rPr lang="en-GB" dirty="0"/>
              <a:t>) – </a:t>
            </a:r>
            <a:r>
              <a:rPr lang="ro-RO" dirty="0"/>
              <a:t>BERT și </a:t>
            </a:r>
            <a:r>
              <a:rPr lang="ro-RO" dirty="0" err="1"/>
              <a:t>RoBERTa</a:t>
            </a:r>
            <a:r>
              <a:rPr lang="ro-RO" dirty="0"/>
              <a:t> sunt pre-antrenate pe cantități mari de text, ceea ce le permite să înțeleagă relațiile complexe între cuvinte și propoziții. Pentru detectarea contradicțiilor, ele extrag caracteristici importante din text, identificând dacă există diferențe semnificative între afirmații.</a:t>
            </a:r>
            <a:endParaRPr lang="en-GB" dirty="0"/>
          </a:p>
          <a:p>
            <a:pPr marL="171450" indent="-171450">
              <a:buFontTx/>
              <a:buChar char="-"/>
            </a:pPr>
            <a:r>
              <a:rPr lang="en-GB" dirty="0" err="1"/>
              <a:t>Invatarea</a:t>
            </a:r>
            <a:r>
              <a:rPr lang="en-GB" dirty="0"/>
              <a:t> automata - </a:t>
            </a:r>
            <a:r>
              <a:rPr lang="ro-RO" dirty="0"/>
              <a:t>Învățarea automată folosește algoritmi pentru a recunoaște tipare în date și pentru a clasifica sau evalua informațiile pe baza unor exemple anterioare. Algoritmi precum </a:t>
            </a:r>
            <a:r>
              <a:rPr lang="ro-RO" dirty="0" err="1"/>
              <a:t>Support</a:t>
            </a:r>
            <a:r>
              <a:rPr lang="ro-RO" dirty="0"/>
              <a:t> Vector </a:t>
            </a:r>
            <a:r>
              <a:rPr lang="ro-RO" dirty="0" err="1"/>
              <a:t>Machines</a:t>
            </a:r>
            <a:r>
              <a:rPr lang="ro-RO" dirty="0"/>
              <a:t> (SVM) sau </a:t>
            </a:r>
            <a:r>
              <a:rPr lang="ro-RO" dirty="0" err="1"/>
              <a:t>Random</a:t>
            </a:r>
            <a:r>
              <a:rPr lang="ro-RO" dirty="0"/>
              <a:t> Forest sunt utilizați pentru a îmbunătăți performanța modelului, învățând din datele de antrenament cum să clasifice corect afirmațiile contradictorii.</a:t>
            </a:r>
            <a:endParaRPr lang="en-GB" dirty="0"/>
          </a:p>
          <a:p>
            <a:pPr marL="171450" indent="-171450">
              <a:buFontTx/>
              <a:buChar char="-"/>
            </a:pPr>
            <a:r>
              <a:rPr lang="en-GB" dirty="0"/>
              <a:t>Analiza </a:t>
            </a:r>
            <a:r>
              <a:rPr lang="en-GB" dirty="0" err="1"/>
              <a:t>semantica</a:t>
            </a:r>
            <a:r>
              <a:rPr lang="en-GB" dirty="0"/>
              <a:t> - </a:t>
            </a:r>
            <a:r>
              <a:rPr lang="ro-RO" dirty="0"/>
              <a:t>Analiza semantică transformă cuvintele în reprezentări numerice (vectori), care capturează sensul și relațiile dintre diferite cuvinte sau propoziții. Aceasta permite modelului să interpreteze mai bine semnificația textului și să înțeleagă contextul relațiilor dintre afirmații.</a:t>
            </a:r>
            <a:endParaRPr lang="en-GB" dirty="0"/>
          </a:p>
          <a:p>
            <a:pPr marL="171450" indent="-171450">
              <a:buFontTx/>
              <a:buChar char="-"/>
            </a:pPr>
            <a:r>
              <a:rPr lang="en-GB" dirty="0" err="1"/>
              <a:t>Evaluarea</a:t>
            </a:r>
            <a:r>
              <a:rPr lang="en-GB" dirty="0"/>
              <a:t> </a:t>
            </a:r>
            <a:r>
              <a:rPr lang="en-GB" dirty="0" err="1"/>
              <a:t>modelului</a:t>
            </a:r>
            <a:r>
              <a:rPr lang="en-GB" dirty="0"/>
              <a:t> - </a:t>
            </a:r>
            <a:r>
              <a:rPr lang="ro-RO" dirty="0"/>
              <a:t>Evaluarea modelului implică măsurarea performanței acestuia folosind metrici precum precizia, </a:t>
            </a:r>
            <a:r>
              <a:rPr lang="ro-RO" dirty="0" err="1"/>
              <a:t>recall</a:t>
            </a:r>
            <a:r>
              <a:rPr lang="ro-RO" dirty="0"/>
              <a:t> și F1 </a:t>
            </a:r>
            <a:r>
              <a:rPr lang="ro-RO" dirty="0" err="1"/>
              <a:t>Score</a:t>
            </a:r>
            <a:r>
              <a:rPr lang="ro-RO" dirty="0"/>
              <a:t>. Acestea sunt utilizate pentru a verifica cât de bine identifică modelul afirmațiile contradictorii. Precizia măsoară proporția de clasificări corecte, </a:t>
            </a:r>
            <a:r>
              <a:rPr lang="ro-RO" dirty="0" err="1"/>
              <a:t>recall</a:t>
            </a:r>
            <a:r>
              <a:rPr lang="ro-RO" dirty="0"/>
              <a:t> măsoară capacitatea modelului de a identifica toate instanțele relevante, iar F1 </a:t>
            </a:r>
            <a:r>
              <a:rPr lang="ro-RO" dirty="0" err="1"/>
              <a:t>Score</a:t>
            </a:r>
            <a:r>
              <a:rPr lang="ro-RO" dirty="0"/>
              <a:t> este media armonică între precizie și </a:t>
            </a:r>
            <a:r>
              <a:rPr lang="ro-RO" dirty="0" err="1"/>
              <a:t>recall</a:t>
            </a:r>
            <a:r>
              <a:rPr lang="ro-RO" dirty="0"/>
              <a:t>.</a:t>
            </a:r>
            <a:endParaRPr lang="en-150" dirty="0"/>
          </a:p>
        </p:txBody>
      </p:sp>
      <p:sp>
        <p:nvSpPr>
          <p:cNvPr id="4" name="Slide Number Placeholder 3"/>
          <p:cNvSpPr>
            <a:spLocks noGrp="1"/>
          </p:cNvSpPr>
          <p:nvPr>
            <p:ph type="sldNum" sz="quarter" idx="5"/>
          </p:nvPr>
        </p:nvSpPr>
        <p:spPr/>
        <p:txBody>
          <a:bodyPr/>
          <a:lstStyle/>
          <a:p>
            <a:fld id="{870D4762-877B-4961-A5CC-4FBDC151E562}" type="slidenum">
              <a:rPr lang="en-150" smtClean="0"/>
              <a:t>6</a:t>
            </a:fld>
            <a:endParaRPr lang="en-150"/>
          </a:p>
        </p:txBody>
      </p:sp>
    </p:spTree>
    <p:extLst>
      <p:ext uri="{BB962C8B-B14F-4D97-AF65-F5344CB8AC3E}">
        <p14:creationId xmlns:p14="http://schemas.microsoft.com/office/powerpoint/2010/main" val="3793699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C1062F-D3BE-4D0C-8E40-0E28EB4FBD2C}" type="datetimeFigureOut">
              <a:rPr lang="en-150" smtClean="0"/>
              <a:t>11/04/2024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8AC7EFC-29D9-487B-8C44-160F7DB545FE}" type="slidenum">
              <a:rPr lang="en-150" smtClean="0"/>
              <a:t>‹#›</a:t>
            </a:fld>
            <a:endParaRPr lang="en-150"/>
          </a:p>
        </p:txBody>
      </p:sp>
    </p:spTree>
    <p:extLst>
      <p:ext uri="{BB962C8B-B14F-4D97-AF65-F5344CB8AC3E}">
        <p14:creationId xmlns:p14="http://schemas.microsoft.com/office/powerpoint/2010/main" val="231054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1062F-D3BE-4D0C-8E40-0E28EB4FBD2C}" type="datetimeFigureOut">
              <a:rPr lang="en-150" smtClean="0"/>
              <a:t>11/04/2024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38385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1062F-D3BE-4D0C-8E40-0E28EB4FBD2C}" type="datetimeFigureOut">
              <a:rPr lang="en-150" smtClean="0"/>
              <a:t>11/04/2024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189432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1062F-D3BE-4D0C-8E40-0E28EB4FBD2C}" type="datetimeFigureOut">
              <a:rPr lang="en-150" smtClean="0"/>
              <a:t>11/04/2024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268163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8C1062F-D3BE-4D0C-8E40-0E28EB4FBD2C}" type="datetimeFigureOut">
              <a:rPr lang="en-150" smtClean="0"/>
              <a:t>11/04/2024</a:t>
            </a:fld>
            <a:endParaRPr lang="en-150"/>
          </a:p>
        </p:txBody>
      </p:sp>
      <p:sp>
        <p:nvSpPr>
          <p:cNvPr id="5" name="Footer Placeholder 4"/>
          <p:cNvSpPr>
            <a:spLocks noGrp="1"/>
          </p:cNvSpPr>
          <p:nvPr>
            <p:ph type="ftr" sz="quarter" idx="11"/>
          </p:nvPr>
        </p:nvSpPr>
        <p:spPr>
          <a:xfrm>
            <a:off x="2182708" y="6272784"/>
            <a:ext cx="6327648" cy="365125"/>
          </a:xfrm>
        </p:spPr>
        <p:txBody>
          <a:bodyPr/>
          <a:lstStyle/>
          <a:p>
            <a:endParaRPr lang="en-15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8AC7EFC-29D9-487B-8C44-160F7DB545FE}" type="slidenum">
              <a:rPr lang="en-150" smtClean="0"/>
              <a:t>‹#›</a:t>
            </a:fld>
            <a:endParaRPr lang="en-150"/>
          </a:p>
        </p:txBody>
      </p:sp>
    </p:spTree>
    <p:extLst>
      <p:ext uri="{BB962C8B-B14F-4D97-AF65-F5344CB8AC3E}">
        <p14:creationId xmlns:p14="http://schemas.microsoft.com/office/powerpoint/2010/main" val="147406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C1062F-D3BE-4D0C-8E40-0E28EB4FBD2C}" type="datetimeFigureOut">
              <a:rPr lang="en-150" smtClean="0"/>
              <a:t>11/04/2024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414388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1062F-D3BE-4D0C-8E40-0E28EB4FBD2C}" type="datetimeFigureOut">
              <a:rPr lang="en-150" smtClean="0"/>
              <a:t>11/04/2024</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168655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1062F-D3BE-4D0C-8E40-0E28EB4FBD2C}" type="datetimeFigureOut">
              <a:rPr lang="en-150" smtClean="0"/>
              <a:t>11/04/2024</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190254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1062F-D3BE-4D0C-8E40-0E28EB4FBD2C}" type="datetimeFigureOut">
              <a:rPr lang="en-150" smtClean="0"/>
              <a:t>11/04/2024</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364272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1062F-D3BE-4D0C-8E40-0E28EB4FBD2C}" type="datetimeFigureOut">
              <a:rPr lang="en-150" smtClean="0"/>
              <a:t>11/04/2024</a:t>
            </a:fld>
            <a:endParaRPr lang="en-150"/>
          </a:p>
        </p:txBody>
      </p:sp>
      <p:sp>
        <p:nvSpPr>
          <p:cNvPr id="6" name="Footer Placeholder 5"/>
          <p:cNvSpPr>
            <a:spLocks noGrp="1"/>
          </p:cNvSpPr>
          <p:nvPr>
            <p:ph type="ftr" sz="quarter" idx="11"/>
          </p:nvPr>
        </p:nvSpPr>
        <p:spPr/>
        <p:txBody>
          <a:bodyPr/>
          <a:lstStyle/>
          <a:p>
            <a:endParaRPr lang="en-15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187953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1062F-D3BE-4D0C-8E40-0E28EB4FBD2C}" type="datetimeFigureOut">
              <a:rPr lang="en-150" smtClean="0"/>
              <a:t>11/04/2024</a:t>
            </a:fld>
            <a:endParaRPr lang="en-15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8AC7EFC-29D9-487B-8C44-160F7DB545FE}" type="slidenum">
              <a:rPr lang="en-150" smtClean="0"/>
              <a:t>‹#›</a:t>
            </a:fld>
            <a:endParaRPr lang="en-150"/>
          </a:p>
        </p:txBody>
      </p:sp>
    </p:spTree>
    <p:extLst>
      <p:ext uri="{BB962C8B-B14F-4D97-AF65-F5344CB8AC3E}">
        <p14:creationId xmlns:p14="http://schemas.microsoft.com/office/powerpoint/2010/main" val="39836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8C1062F-D3BE-4D0C-8E40-0E28EB4FBD2C}" type="datetimeFigureOut">
              <a:rPr lang="en-150" smtClean="0"/>
              <a:t>11/04/2024</a:t>
            </a:fld>
            <a:endParaRPr lang="en-15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15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8AC7EFC-29D9-487B-8C44-160F7DB545FE}" type="slidenum">
              <a:rPr lang="en-150" smtClean="0"/>
              <a:t>‹#›</a:t>
            </a:fld>
            <a:endParaRPr lang="en-150"/>
          </a:p>
        </p:txBody>
      </p:sp>
    </p:spTree>
    <p:extLst>
      <p:ext uri="{BB962C8B-B14F-4D97-AF65-F5344CB8AC3E}">
        <p14:creationId xmlns:p14="http://schemas.microsoft.com/office/powerpoint/2010/main" val="2485059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907.11692" TargetMode="External"/><Relationship Id="rId2" Type="http://schemas.openxmlformats.org/officeDocument/2006/relationships/hyperlink" Target="https://rua.ua.es/dspace/bitstream/10045/136242/6/Sepulveda-Torres_etal_2023_IEEEAcces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A825-74B2-259A-5B9E-E56E74E848CF}"/>
              </a:ext>
            </a:extLst>
          </p:cNvPr>
          <p:cNvSpPr>
            <a:spLocks noGrp="1"/>
          </p:cNvSpPr>
          <p:nvPr>
            <p:ph type="ctrTitle"/>
          </p:nvPr>
        </p:nvSpPr>
        <p:spPr/>
        <p:txBody>
          <a:bodyPr/>
          <a:lstStyle/>
          <a:p>
            <a:r>
              <a:rPr lang="en-US" sz="6000" b="1" i="0" dirty="0">
                <a:solidFill>
                  <a:srgbClr val="000000"/>
                </a:solidFill>
                <a:effectLst/>
                <a:latin typeface="Arial" panose="020B0604020202020204" pitchFamily="34" charset="0"/>
              </a:rPr>
              <a:t>Detect contradiction between news </a:t>
            </a:r>
            <a:endParaRPr lang="en-150" sz="6000" b="1" dirty="0"/>
          </a:p>
        </p:txBody>
      </p:sp>
      <p:sp>
        <p:nvSpPr>
          <p:cNvPr id="3" name="Subtitle 2">
            <a:extLst>
              <a:ext uri="{FF2B5EF4-FFF2-40B4-BE49-F238E27FC236}">
                <a16:creationId xmlns:a16="http://schemas.microsoft.com/office/drawing/2014/main" id="{9E214E8C-E458-F5E1-EF80-9F29130FB30D}"/>
              </a:ext>
            </a:extLst>
          </p:cNvPr>
          <p:cNvSpPr>
            <a:spLocks noGrp="1"/>
          </p:cNvSpPr>
          <p:nvPr>
            <p:ph type="subTitle" idx="1"/>
          </p:nvPr>
        </p:nvSpPr>
        <p:spPr/>
        <p:txBody>
          <a:bodyPr>
            <a:normAutofit fontScale="92500" lnSpcReduction="20000"/>
          </a:bodyPr>
          <a:lstStyle/>
          <a:p>
            <a:r>
              <a:rPr lang="en-US" dirty="0"/>
              <a:t>ANTON CLAUDIU-R</a:t>
            </a:r>
            <a:r>
              <a:rPr lang="ro-RO" dirty="0"/>
              <a:t>ĂZVAN</a:t>
            </a:r>
          </a:p>
          <a:p>
            <a:r>
              <a:rPr lang="ro-RO" dirty="0"/>
              <a:t>MATEIUC ALEX-CRISTIAN</a:t>
            </a:r>
          </a:p>
          <a:p>
            <a:r>
              <a:rPr lang="ro-RO" dirty="0"/>
              <a:t>ISI – ANUL 1- SISTEME INTERNET INTELIGENTE</a:t>
            </a:r>
            <a:endParaRPr lang="en-150" dirty="0"/>
          </a:p>
        </p:txBody>
      </p:sp>
    </p:spTree>
    <p:extLst>
      <p:ext uri="{BB962C8B-B14F-4D97-AF65-F5344CB8AC3E}">
        <p14:creationId xmlns:p14="http://schemas.microsoft.com/office/powerpoint/2010/main" val="152353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6B71-31D8-8FA2-6BB7-4910C5806396}"/>
              </a:ext>
            </a:extLst>
          </p:cNvPr>
          <p:cNvSpPr>
            <a:spLocks noGrp="1"/>
          </p:cNvSpPr>
          <p:nvPr>
            <p:ph type="title"/>
          </p:nvPr>
        </p:nvSpPr>
        <p:spPr/>
        <p:txBody>
          <a:bodyPr/>
          <a:lstStyle/>
          <a:p>
            <a:r>
              <a:rPr lang="ro-RO" dirty="0"/>
              <a:t>cUPRINS</a:t>
            </a:r>
            <a:endParaRPr lang="en-150" dirty="0"/>
          </a:p>
        </p:txBody>
      </p:sp>
      <p:sp>
        <p:nvSpPr>
          <p:cNvPr id="3" name="Content Placeholder 2">
            <a:extLst>
              <a:ext uri="{FF2B5EF4-FFF2-40B4-BE49-F238E27FC236}">
                <a16:creationId xmlns:a16="http://schemas.microsoft.com/office/drawing/2014/main" id="{664A2444-3ED5-62E2-2352-623B24BFACD7}"/>
              </a:ext>
            </a:extLst>
          </p:cNvPr>
          <p:cNvSpPr>
            <a:spLocks noGrp="1"/>
          </p:cNvSpPr>
          <p:nvPr>
            <p:ph idx="1"/>
          </p:nvPr>
        </p:nvSpPr>
        <p:spPr>
          <a:xfrm>
            <a:off x="1178706" y="1990779"/>
            <a:ext cx="791608" cy="600021"/>
          </a:xfrm>
        </p:spPr>
        <p:txBody>
          <a:bodyPr>
            <a:normAutofit/>
          </a:bodyPr>
          <a:lstStyle/>
          <a:p>
            <a:r>
              <a:rPr lang="ro-RO" sz="3200" b="1" dirty="0"/>
              <a:t>1.</a:t>
            </a:r>
            <a:endParaRPr lang="en-150" sz="3200" b="1" dirty="0"/>
          </a:p>
        </p:txBody>
      </p:sp>
      <p:sp>
        <p:nvSpPr>
          <p:cNvPr id="4" name="Content Placeholder 2">
            <a:extLst>
              <a:ext uri="{FF2B5EF4-FFF2-40B4-BE49-F238E27FC236}">
                <a16:creationId xmlns:a16="http://schemas.microsoft.com/office/drawing/2014/main" id="{F8F4FB63-BA45-2B7D-35E1-D5EB1FFF22E0}"/>
              </a:ext>
            </a:extLst>
          </p:cNvPr>
          <p:cNvSpPr txBox="1">
            <a:spLocks/>
          </p:cNvSpPr>
          <p:nvPr/>
        </p:nvSpPr>
        <p:spPr>
          <a:xfrm>
            <a:off x="1178706" y="2865555"/>
            <a:ext cx="791608"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ro-RO" sz="3200" b="1" dirty="0"/>
              <a:t>2.</a:t>
            </a:r>
            <a:endParaRPr lang="en-150" sz="3200" b="1" dirty="0"/>
          </a:p>
        </p:txBody>
      </p:sp>
      <p:sp>
        <p:nvSpPr>
          <p:cNvPr id="5" name="Content Placeholder 2">
            <a:extLst>
              <a:ext uri="{FF2B5EF4-FFF2-40B4-BE49-F238E27FC236}">
                <a16:creationId xmlns:a16="http://schemas.microsoft.com/office/drawing/2014/main" id="{F0D773B1-8E0F-F91C-09FF-B17FD5EFE48F}"/>
              </a:ext>
            </a:extLst>
          </p:cNvPr>
          <p:cNvSpPr txBox="1">
            <a:spLocks/>
          </p:cNvSpPr>
          <p:nvPr/>
        </p:nvSpPr>
        <p:spPr>
          <a:xfrm>
            <a:off x="1178706" y="3740331"/>
            <a:ext cx="791608"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ro-RO" sz="3200" b="1" dirty="0"/>
              <a:t>3.</a:t>
            </a:r>
            <a:endParaRPr lang="en-150" sz="3200" b="1" dirty="0"/>
          </a:p>
        </p:txBody>
      </p:sp>
      <p:sp>
        <p:nvSpPr>
          <p:cNvPr id="6" name="Content Placeholder 2">
            <a:extLst>
              <a:ext uri="{FF2B5EF4-FFF2-40B4-BE49-F238E27FC236}">
                <a16:creationId xmlns:a16="http://schemas.microsoft.com/office/drawing/2014/main" id="{3E220633-2790-D154-1072-82F668DDC1BB}"/>
              </a:ext>
            </a:extLst>
          </p:cNvPr>
          <p:cNvSpPr txBox="1">
            <a:spLocks/>
          </p:cNvSpPr>
          <p:nvPr/>
        </p:nvSpPr>
        <p:spPr>
          <a:xfrm>
            <a:off x="1178706" y="4650376"/>
            <a:ext cx="791608"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ro-RO" sz="3200" b="1" dirty="0"/>
              <a:t>4.</a:t>
            </a:r>
            <a:endParaRPr lang="en-150" sz="3200" b="1" dirty="0"/>
          </a:p>
        </p:txBody>
      </p:sp>
      <p:sp>
        <p:nvSpPr>
          <p:cNvPr id="7" name="Content Placeholder 2">
            <a:extLst>
              <a:ext uri="{FF2B5EF4-FFF2-40B4-BE49-F238E27FC236}">
                <a16:creationId xmlns:a16="http://schemas.microsoft.com/office/drawing/2014/main" id="{496C501D-6997-9429-8E00-0C141D13777C}"/>
              </a:ext>
            </a:extLst>
          </p:cNvPr>
          <p:cNvSpPr txBox="1">
            <a:spLocks/>
          </p:cNvSpPr>
          <p:nvPr/>
        </p:nvSpPr>
        <p:spPr>
          <a:xfrm>
            <a:off x="1222250" y="5560421"/>
            <a:ext cx="748064"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ro-RO" sz="3200" b="1" dirty="0"/>
              <a:t>5.</a:t>
            </a:r>
            <a:endParaRPr lang="en-150" sz="3200" b="1" dirty="0"/>
          </a:p>
        </p:txBody>
      </p:sp>
      <p:sp>
        <p:nvSpPr>
          <p:cNvPr id="8" name="Content Placeholder 2">
            <a:extLst>
              <a:ext uri="{FF2B5EF4-FFF2-40B4-BE49-F238E27FC236}">
                <a16:creationId xmlns:a16="http://schemas.microsoft.com/office/drawing/2014/main" id="{17FE5D7F-3B01-4168-EDF5-D0F63106F3B2}"/>
              </a:ext>
            </a:extLst>
          </p:cNvPr>
          <p:cNvSpPr txBox="1">
            <a:spLocks/>
          </p:cNvSpPr>
          <p:nvPr/>
        </p:nvSpPr>
        <p:spPr>
          <a:xfrm>
            <a:off x="1970314" y="1955510"/>
            <a:ext cx="4328886"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ro-RO" sz="3200" b="1" dirty="0"/>
              <a:t>Prezentarea temei</a:t>
            </a:r>
            <a:endParaRPr lang="en-150" sz="3200" b="1" dirty="0"/>
          </a:p>
        </p:txBody>
      </p:sp>
      <p:sp>
        <p:nvSpPr>
          <p:cNvPr id="10" name="Content Placeholder 2">
            <a:extLst>
              <a:ext uri="{FF2B5EF4-FFF2-40B4-BE49-F238E27FC236}">
                <a16:creationId xmlns:a16="http://schemas.microsoft.com/office/drawing/2014/main" id="{6FDFDA82-5717-C5B8-C842-19E7E9FA9EB1}"/>
              </a:ext>
            </a:extLst>
          </p:cNvPr>
          <p:cNvSpPr txBox="1">
            <a:spLocks/>
          </p:cNvSpPr>
          <p:nvPr/>
        </p:nvSpPr>
        <p:spPr>
          <a:xfrm>
            <a:off x="1989564" y="4600210"/>
            <a:ext cx="4328886"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ro-RO" sz="3200" b="1" dirty="0"/>
              <a:t>Solutie</a:t>
            </a:r>
            <a:endParaRPr lang="en-150" sz="3200" b="1" dirty="0"/>
          </a:p>
        </p:txBody>
      </p:sp>
      <p:sp>
        <p:nvSpPr>
          <p:cNvPr id="11" name="Content Placeholder 2">
            <a:extLst>
              <a:ext uri="{FF2B5EF4-FFF2-40B4-BE49-F238E27FC236}">
                <a16:creationId xmlns:a16="http://schemas.microsoft.com/office/drawing/2014/main" id="{58B24134-D03F-A50A-861A-F248B7EDD7FA}"/>
              </a:ext>
            </a:extLst>
          </p:cNvPr>
          <p:cNvSpPr txBox="1">
            <a:spLocks/>
          </p:cNvSpPr>
          <p:nvPr/>
        </p:nvSpPr>
        <p:spPr>
          <a:xfrm>
            <a:off x="1970314" y="3725434"/>
            <a:ext cx="4328886"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ro-RO" sz="3200" b="1" dirty="0"/>
              <a:t>Set de date</a:t>
            </a:r>
            <a:endParaRPr lang="en-150" sz="3200" b="1" dirty="0"/>
          </a:p>
        </p:txBody>
      </p:sp>
      <p:sp>
        <p:nvSpPr>
          <p:cNvPr id="12" name="Content Placeholder 2">
            <a:extLst>
              <a:ext uri="{FF2B5EF4-FFF2-40B4-BE49-F238E27FC236}">
                <a16:creationId xmlns:a16="http://schemas.microsoft.com/office/drawing/2014/main" id="{758636E3-38BF-570E-C0D9-CFB736F0F831}"/>
              </a:ext>
            </a:extLst>
          </p:cNvPr>
          <p:cNvSpPr txBox="1">
            <a:spLocks/>
          </p:cNvSpPr>
          <p:nvPr/>
        </p:nvSpPr>
        <p:spPr>
          <a:xfrm>
            <a:off x="2000529" y="5560420"/>
            <a:ext cx="4328886"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ro-RO" sz="3200" b="1" dirty="0"/>
              <a:t>Bibliografie</a:t>
            </a:r>
            <a:endParaRPr lang="en-150" sz="3200" b="1" dirty="0"/>
          </a:p>
        </p:txBody>
      </p:sp>
      <p:sp>
        <p:nvSpPr>
          <p:cNvPr id="13" name="Content Placeholder 2">
            <a:extLst>
              <a:ext uri="{FF2B5EF4-FFF2-40B4-BE49-F238E27FC236}">
                <a16:creationId xmlns:a16="http://schemas.microsoft.com/office/drawing/2014/main" id="{1AF6D2B7-C7E2-E32C-E838-F6593E39F149}"/>
              </a:ext>
            </a:extLst>
          </p:cNvPr>
          <p:cNvSpPr txBox="1">
            <a:spLocks/>
          </p:cNvSpPr>
          <p:nvPr/>
        </p:nvSpPr>
        <p:spPr>
          <a:xfrm>
            <a:off x="1970314" y="2797755"/>
            <a:ext cx="4328886" cy="6000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ro-RO" sz="3200" b="1" dirty="0"/>
              <a:t>State-of-the-art</a:t>
            </a:r>
            <a:endParaRPr lang="en-150" sz="3200" b="1" dirty="0"/>
          </a:p>
        </p:txBody>
      </p:sp>
    </p:spTree>
    <p:extLst>
      <p:ext uri="{BB962C8B-B14F-4D97-AF65-F5344CB8AC3E}">
        <p14:creationId xmlns:p14="http://schemas.microsoft.com/office/powerpoint/2010/main" val="53911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BEC1-0A58-566E-3B14-D15AD087BC7F}"/>
              </a:ext>
            </a:extLst>
          </p:cNvPr>
          <p:cNvSpPr>
            <a:spLocks noGrp="1"/>
          </p:cNvSpPr>
          <p:nvPr>
            <p:ph type="title"/>
          </p:nvPr>
        </p:nvSpPr>
        <p:spPr/>
        <p:txBody>
          <a:bodyPr/>
          <a:lstStyle/>
          <a:p>
            <a:r>
              <a:rPr lang="ro-RO" dirty="0"/>
              <a:t>1. </a:t>
            </a:r>
            <a:r>
              <a:rPr lang="ro-RO" sz="5400" b="1" dirty="0"/>
              <a:t>Prezentarea temei</a:t>
            </a:r>
            <a:endParaRPr lang="en-150" dirty="0"/>
          </a:p>
        </p:txBody>
      </p:sp>
      <p:sp>
        <p:nvSpPr>
          <p:cNvPr id="3" name="Content Placeholder 2">
            <a:extLst>
              <a:ext uri="{FF2B5EF4-FFF2-40B4-BE49-F238E27FC236}">
                <a16:creationId xmlns:a16="http://schemas.microsoft.com/office/drawing/2014/main" id="{387F652A-98E0-80C9-1EFB-C22BCF6D7781}"/>
              </a:ext>
            </a:extLst>
          </p:cNvPr>
          <p:cNvSpPr>
            <a:spLocks noGrp="1"/>
          </p:cNvSpPr>
          <p:nvPr>
            <p:ph idx="1"/>
          </p:nvPr>
        </p:nvSpPr>
        <p:spPr/>
        <p:txBody>
          <a:bodyPr>
            <a:normAutofit lnSpcReduction="10000"/>
          </a:bodyPr>
          <a:lstStyle/>
          <a:p>
            <a:pPr algn="just"/>
            <a:r>
              <a:rPr lang="en-US" sz="2800" dirty="0"/>
              <a:t>Tema </a:t>
            </a:r>
            <a:r>
              <a:rPr lang="en-US" sz="2800" dirty="0" err="1"/>
              <a:t>acestui</a:t>
            </a:r>
            <a:r>
              <a:rPr lang="en-US" sz="2800" dirty="0"/>
              <a:t> </a:t>
            </a:r>
            <a:r>
              <a:rPr lang="en-US" sz="2800" dirty="0" err="1"/>
              <a:t>proiect</a:t>
            </a:r>
            <a:r>
              <a:rPr lang="en-US" sz="2800" dirty="0"/>
              <a:t>, „</a:t>
            </a:r>
            <a:r>
              <a:rPr lang="en-US" sz="2800" dirty="0" err="1"/>
              <a:t>Detectarea</a:t>
            </a:r>
            <a:r>
              <a:rPr lang="en-US" sz="2800" dirty="0"/>
              <a:t> </a:t>
            </a:r>
            <a:r>
              <a:rPr lang="en-US" sz="2800" dirty="0" err="1"/>
              <a:t>contradicțiilor</a:t>
            </a:r>
            <a:r>
              <a:rPr lang="en-US" sz="2800" dirty="0"/>
              <a:t> </a:t>
            </a:r>
            <a:r>
              <a:rPr lang="en-US" sz="2800" dirty="0" err="1"/>
              <a:t>între</a:t>
            </a:r>
            <a:r>
              <a:rPr lang="en-US" sz="2800" dirty="0"/>
              <a:t> </a:t>
            </a:r>
            <a:r>
              <a:rPr lang="en-US" sz="2800" dirty="0" err="1"/>
              <a:t>știri</a:t>
            </a:r>
            <a:r>
              <a:rPr lang="en-US" sz="2800" dirty="0"/>
              <a:t>”, se </a:t>
            </a:r>
            <a:r>
              <a:rPr lang="en-US" sz="2800" dirty="0" err="1"/>
              <a:t>axează</a:t>
            </a:r>
            <a:r>
              <a:rPr lang="en-US" sz="2800" dirty="0"/>
              <a:t> pe </a:t>
            </a:r>
            <a:r>
              <a:rPr lang="en-US" sz="2800" dirty="0" err="1"/>
              <a:t>identificarea</a:t>
            </a:r>
            <a:r>
              <a:rPr lang="en-US" sz="2800" dirty="0"/>
              <a:t> </a:t>
            </a:r>
            <a:r>
              <a:rPr lang="en-US" sz="2800" dirty="0" err="1"/>
              <a:t>situațiilor</a:t>
            </a:r>
            <a:r>
              <a:rPr lang="en-US" sz="2800" dirty="0"/>
              <a:t> </a:t>
            </a:r>
            <a:r>
              <a:rPr lang="en-US" sz="2800" dirty="0" err="1"/>
              <a:t>în</a:t>
            </a:r>
            <a:r>
              <a:rPr lang="en-US" sz="2800" dirty="0"/>
              <a:t> care </a:t>
            </a:r>
            <a:r>
              <a:rPr lang="en-US" sz="2800" dirty="0" err="1"/>
              <a:t>articolele</a:t>
            </a:r>
            <a:r>
              <a:rPr lang="en-US" sz="2800" dirty="0"/>
              <a:t> de </a:t>
            </a:r>
            <a:r>
              <a:rPr lang="en-US" sz="2800" dirty="0" err="1"/>
              <a:t>știri</a:t>
            </a:r>
            <a:r>
              <a:rPr lang="en-US" sz="2800" dirty="0"/>
              <a:t> </a:t>
            </a:r>
            <a:r>
              <a:rPr lang="en-US" sz="2800" dirty="0" err="1"/>
              <a:t>conțin</a:t>
            </a:r>
            <a:r>
              <a:rPr lang="en-US" sz="2800" dirty="0"/>
              <a:t> </a:t>
            </a:r>
            <a:r>
              <a:rPr lang="en-US" sz="2800" dirty="0" err="1"/>
              <a:t>informații</a:t>
            </a:r>
            <a:r>
              <a:rPr lang="en-US" sz="2800" dirty="0"/>
              <a:t> care se </a:t>
            </a:r>
            <a:r>
              <a:rPr lang="en-US" sz="2800" dirty="0" err="1"/>
              <a:t>contrazic</a:t>
            </a:r>
            <a:r>
              <a:rPr lang="en-US" sz="2800" dirty="0"/>
              <a:t> </a:t>
            </a:r>
            <a:r>
              <a:rPr lang="en-US" sz="2800" dirty="0" err="1"/>
              <a:t>între</a:t>
            </a:r>
            <a:r>
              <a:rPr lang="en-US" sz="2800" dirty="0"/>
              <a:t> </a:t>
            </a:r>
            <a:r>
              <a:rPr lang="en-US" sz="2800" dirty="0" err="1"/>
              <a:t>ele</a:t>
            </a:r>
            <a:r>
              <a:rPr lang="en-US" sz="2800" dirty="0"/>
              <a:t>. </a:t>
            </a:r>
          </a:p>
          <a:p>
            <a:pPr algn="just"/>
            <a:r>
              <a:rPr lang="en-US" sz="2800" dirty="0" err="1"/>
              <a:t>În</a:t>
            </a:r>
            <a:r>
              <a:rPr lang="en-US" sz="2800" dirty="0"/>
              <a:t> </a:t>
            </a:r>
            <a:r>
              <a:rPr lang="en-US" sz="2800" dirty="0" err="1"/>
              <a:t>contextul</a:t>
            </a:r>
            <a:r>
              <a:rPr lang="en-US" sz="2800" dirty="0"/>
              <a:t> actual, </a:t>
            </a:r>
            <a:r>
              <a:rPr lang="en-US" sz="2800" dirty="0" err="1"/>
              <a:t>în</a:t>
            </a:r>
            <a:r>
              <a:rPr lang="en-US" sz="2800" dirty="0"/>
              <a:t> care </a:t>
            </a:r>
            <a:r>
              <a:rPr lang="en-US" sz="2800" dirty="0" err="1"/>
              <a:t>știrile</a:t>
            </a:r>
            <a:r>
              <a:rPr lang="en-US" sz="2800" dirty="0"/>
              <a:t> false </a:t>
            </a:r>
            <a:r>
              <a:rPr lang="en-US" sz="2800" dirty="0" err="1"/>
              <a:t>și</a:t>
            </a:r>
            <a:r>
              <a:rPr lang="en-US" sz="2800" dirty="0"/>
              <a:t> </a:t>
            </a:r>
            <a:r>
              <a:rPr lang="en-US" sz="2800" dirty="0" err="1"/>
              <a:t>dezinformarea</a:t>
            </a:r>
            <a:r>
              <a:rPr lang="en-US" sz="2800" dirty="0"/>
              <a:t> sunt tot </a:t>
            </a:r>
            <a:r>
              <a:rPr lang="en-US" sz="2800" dirty="0" err="1"/>
              <a:t>mai</a:t>
            </a:r>
            <a:r>
              <a:rPr lang="en-US" sz="2800" dirty="0"/>
              <a:t> </a:t>
            </a:r>
            <a:r>
              <a:rPr lang="en-US" sz="2800" dirty="0" err="1"/>
              <a:t>răspândite</a:t>
            </a:r>
            <a:r>
              <a:rPr lang="en-US" sz="2800" dirty="0"/>
              <a:t>, </a:t>
            </a:r>
            <a:r>
              <a:rPr lang="en-US" sz="2800" dirty="0" err="1"/>
              <a:t>este</a:t>
            </a:r>
            <a:r>
              <a:rPr lang="en-US" sz="2800" dirty="0"/>
              <a:t> </a:t>
            </a:r>
            <a:r>
              <a:rPr lang="en-US" sz="2800" dirty="0" err="1"/>
              <a:t>necesar</a:t>
            </a:r>
            <a:r>
              <a:rPr lang="en-US" sz="2800" dirty="0"/>
              <a:t> </a:t>
            </a:r>
            <a:r>
              <a:rPr lang="en-US" sz="2800" dirty="0" err="1"/>
              <a:t>să</a:t>
            </a:r>
            <a:r>
              <a:rPr lang="en-US" sz="2800" dirty="0"/>
              <a:t> </a:t>
            </a:r>
            <a:r>
              <a:rPr lang="en-US" sz="2800" dirty="0" err="1"/>
              <a:t>putem</a:t>
            </a:r>
            <a:r>
              <a:rPr lang="en-US" sz="2800" dirty="0"/>
              <a:t> </a:t>
            </a:r>
            <a:r>
              <a:rPr lang="en-US" sz="2800" dirty="0" err="1"/>
              <a:t>recunoaște</a:t>
            </a:r>
            <a:r>
              <a:rPr lang="en-US" sz="2800" dirty="0"/>
              <a:t> </a:t>
            </a:r>
            <a:r>
              <a:rPr lang="en-US" sz="2800" dirty="0" err="1"/>
              <a:t>afirmațiile</a:t>
            </a:r>
            <a:r>
              <a:rPr lang="en-US" sz="2800" dirty="0"/>
              <a:t> </a:t>
            </a:r>
            <a:r>
              <a:rPr lang="en-US" sz="2800" dirty="0" err="1"/>
              <a:t>contradictorii</a:t>
            </a:r>
            <a:r>
              <a:rPr lang="en-US" sz="2800" dirty="0"/>
              <a:t>. </a:t>
            </a:r>
          </a:p>
          <a:p>
            <a:pPr algn="just"/>
            <a:r>
              <a:rPr lang="en-US" sz="2800" dirty="0" err="1"/>
              <a:t>Proiectul</a:t>
            </a:r>
            <a:r>
              <a:rPr lang="en-US" sz="2800" dirty="0"/>
              <a:t> </a:t>
            </a:r>
            <a:r>
              <a:rPr lang="en-US" sz="2800" dirty="0" err="1"/>
              <a:t>va</a:t>
            </a:r>
            <a:r>
              <a:rPr lang="en-US" sz="2800" dirty="0"/>
              <a:t> </a:t>
            </a:r>
            <a:r>
              <a:rPr lang="en-US" sz="2800" dirty="0" err="1"/>
              <a:t>aborda</a:t>
            </a:r>
            <a:r>
              <a:rPr lang="en-US" sz="2800" dirty="0"/>
              <a:t> </a:t>
            </a:r>
            <a:r>
              <a:rPr lang="en-US" sz="2800" dirty="0" err="1"/>
              <a:t>modalități</a:t>
            </a:r>
            <a:r>
              <a:rPr lang="en-US" sz="2800" dirty="0"/>
              <a:t> de a </a:t>
            </a:r>
            <a:r>
              <a:rPr lang="en-US" sz="2800" dirty="0" err="1"/>
              <a:t>analiza</a:t>
            </a:r>
            <a:r>
              <a:rPr lang="en-US" sz="2800" dirty="0"/>
              <a:t> </a:t>
            </a:r>
            <a:r>
              <a:rPr lang="en-US" sz="2800" dirty="0" err="1"/>
              <a:t>conținutul</a:t>
            </a:r>
            <a:r>
              <a:rPr lang="en-US" sz="2800" dirty="0"/>
              <a:t> </a:t>
            </a:r>
            <a:r>
              <a:rPr lang="en-US" sz="2800" dirty="0" err="1"/>
              <a:t>știrilor</a:t>
            </a:r>
            <a:r>
              <a:rPr lang="en-US" sz="2800" dirty="0"/>
              <a:t> </a:t>
            </a:r>
            <a:r>
              <a:rPr lang="en-US" sz="2800" dirty="0" err="1"/>
              <a:t>prin</a:t>
            </a:r>
            <a:r>
              <a:rPr lang="en-US" sz="2800" dirty="0"/>
              <a:t> </a:t>
            </a:r>
            <a:r>
              <a:rPr lang="en-US" sz="2800" dirty="0" err="1"/>
              <a:t>tehnici</a:t>
            </a:r>
            <a:r>
              <a:rPr lang="en-US" sz="2800" dirty="0"/>
              <a:t> de </a:t>
            </a:r>
            <a:r>
              <a:rPr lang="en-US" sz="2800" dirty="0" err="1"/>
              <a:t>procesare</a:t>
            </a:r>
            <a:r>
              <a:rPr lang="en-US" sz="2800" dirty="0"/>
              <a:t> a </a:t>
            </a:r>
            <a:r>
              <a:rPr lang="en-US" sz="2800" dirty="0" err="1"/>
              <a:t>limbajului</a:t>
            </a:r>
            <a:r>
              <a:rPr lang="en-US" sz="2800" dirty="0"/>
              <a:t> natural (NLP), </a:t>
            </a:r>
            <a:r>
              <a:rPr lang="en-US" sz="2800" dirty="0" err="1"/>
              <a:t>pentru</a:t>
            </a:r>
            <a:r>
              <a:rPr lang="en-US" sz="2800" dirty="0"/>
              <a:t> a </a:t>
            </a:r>
            <a:r>
              <a:rPr lang="en-US" sz="2800" dirty="0" err="1"/>
              <a:t>ajuta</a:t>
            </a:r>
            <a:r>
              <a:rPr lang="en-US" sz="2800" dirty="0"/>
              <a:t> </a:t>
            </a:r>
            <a:r>
              <a:rPr lang="en-US" sz="2800" dirty="0" err="1"/>
              <a:t>cititorii</a:t>
            </a:r>
            <a:r>
              <a:rPr lang="en-US" sz="2800" dirty="0"/>
              <a:t> </a:t>
            </a:r>
            <a:r>
              <a:rPr lang="en-US" sz="2800" dirty="0" err="1"/>
              <a:t>să</a:t>
            </a:r>
            <a:r>
              <a:rPr lang="en-US" sz="2800" dirty="0"/>
              <a:t> </a:t>
            </a:r>
            <a:r>
              <a:rPr lang="en-US" sz="2800" dirty="0" err="1"/>
              <a:t>distingă</a:t>
            </a:r>
            <a:r>
              <a:rPr lang="en-US" sz="2800" dirty="0"/>
              <a:t> </a:t>
            </a:r>
            <a:r>
              <a:rPr lang="en-US" sz="2800" dirty="0" err="1"/>
              <a:t>între</a:t>
            </a:r>
            <a:r>
              <a:rPr lang="en-US" sz="2800" dirty="0"/>
              <a:t> </a:t>
            </a:r>
            <a:r>
              <a:rPr lang="en-US" sz="2800" dirty="0" err="1"/>
              <a:t>informațiile</a:t>
            </a:r>
            <a:r>
              <a:rPr lang="en-US" sz="2800" dirty="0"/>
              <a:t> </a:t>
            </a:r>
            <a:r>
              <a:rPr lang="en-US" sz="2800" dirty="0" err="1"/>
              <a:t>corecte</a:t>
            </a:r>
            <a:r>
              <a:rPr lang="en-US" sz="2800" dirty="0"/>
              <a:t> </a:t>
            </a:r>
            <a:r>
              <a:rPr lang="en-US" sz="2800" dirty="0" err="1"/>
              <a:t>și</a:t>
            </a:r>
            <a:r>
              <a:rPr lang="en-US" sz="2800" dirty="0"/>
              <a:t> </a:t>
            </a:r>
            <a:r>
              <a:rPr lang="en-US" sz="2800" dirty="0" err="1"/>
              <a:t>cele</a:t>
            </a:r>
            <a:r>
              <a:rPr lang="en-US" sz="2800" dirty="0"/>
              <a:t> care nu se </a:t>
            </a:r>
            <a:r>
              <a:rPr lang="en-US" sz="2800" dirty="0" err="1"/>
              <a:t>potrivesc</a:t>
            </a:r>
            <a:r>
              <a:rPr lang="en-US" sz="2800" dirty="0"/>
              <a:t>.</a:t>
            </a:r>
            <a:endParaRPr lang="en-150" sz="2800" dirty="0"/>
          </a:p>
        </p:txBody>
      </p:sp>
    </p:spTree>
    <p:extLst>
      <p:ext uri="{BB962C8B-B14F-4D97-AF65-F5344CB8AC3E}">
        <p14:creationId xmlns:p14="http://schemas.microsoft.com/office/powerpoint/2010/main" val="413576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50EFA-C56B-31BC-F1AF-809677C30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03F92-C12A-9DDB-97EA-AF6B3419E3DE}"/>
              </a:ext>
            </a:extLst>
          </p:cNvPr>
          <p:cNvSpPr>
            <a:spLocks noGrp="1"/>
          </p:cNvSpPr>
          <p:nvPr>
            <p:ph type="title"/>
          </p:nvPr>
        </p:nvSpPr>
        <p:spPr/>
        <p:txBody>
          <a:bodyPr/>
          <a:lstStyle/>
          <a:p>
            <a:r>
              <a:rPr lang="ro-RO" dirty="0"/>
              <a:t>2. </a:t>
            </a:r>
            <a:r>
              <a:rPr lang="ro-RO" sz="5400" b="1" dirty="0"/>
              <a:t>State-of-the-art</a:t>
            </a:r>
            <a:endParaRPr lang="en-150" dirty="0"/>
          </a:p>
        </p:txBody>
      </p:sp>
      <p:sp>
        <p:nvSpPr>
          <p:cNvPr id="3" name="Content Placeholder 2">
            <a:extLst>
              <a:ext uri="{FF2B5EF4-FFF2-40B4-BE49-F238E27FC236}">
                <a16:creationId xmlns:a16="http://schemas.microsoft.com/office/drawing/2014/main" id="{E82CFF77-C23D-AEA6-02D8-01DB5062381A}"/>
              </a:ext>
            </a:extLst>
          </p:cNvPr>
          <p:cNvSpPr>
            <a:spLocks noGrp="1"/>
          </p:cNvSpPr>
          <p:nvPr>
            <p:ph idx="1"/>
          </p:nvPr>
        </p:nvSpPr>
        <p:spPr/>
        <p:txBody>
          <a:bodyPr>
            <a:normAutofit fontScale="92500" lnSpcReduction="10000"/>
          </a:bodyPr>
          <a:lstStyle/>
          <a:p>
            <a:pPr algn="just"/>
            <a:r>
              <a:rPr lang="en-US" sz="2800" dirty="0" err="1"/>
              <a:t>În</a:t>
            </a:r>
            <a:r>
              <a:rPr lang="en-US" sz="2800" dirty="0"/>
              <a:t> </a:t>
            </a:r>
            <a:r>
              <a:rPr lang="en-US" sz="2800" dirty="0" err="1"/>
              <a:t>prezent</a:t>
            </a:r>
            <a:r>
              <a:rPr lang="en-US" sz="2800" dirty="0"/>
              <a:t>, </a:t>
            </a:r>
            <a:r>
              <a:rPr lang="en-US" sz="2800" dirty="0" err="1"/>
              <a:t>cele</a:t>
            </a:r>
            <a:r>
              <a:rPr lang="en-US" sz="2800" dirty="0"/>
              <a:t> </a:t>
            </a:r>
            <a:r>
              <a:rPr lang="en-US" sz="2800" dirty="0" err="1"/>
              <a:t>mai</a:t>
            </a:r>
            <a:r>
              <a:rPr lang="en-US" sz="2800" dirty="0"/>
              <a:t> </a:t>
            </a:r>
            <a:r>
              <a:rPr lang="en-US" sz="2800" dirty="0" err="1"/>
              <a:t>avansate</a:t>
            </a:r>
            <a:r>
              <a:rPr lang="en-US" sz="2800" dirty="0"/>
              <a:t> </a:t>
            </a:r>
            <a:r>
              <a:rPr lang="en-US" sz="2800" dirty="0" err="1"/>
              <a:t>tehnici</a:t>
            </a:r>
            <a:r>
              <a:rPr lang="en-US" sz="2800" dirty="0"/>
              <a:t> </a:t>
            </a:r>
            <a:r>
              <a:rPr lang="en-US" sz="2800" dirty="0" err="1"/>
              <a:t>pentru</a:t>
            </a:r>
            <a:r>
              <a:rPr lang="en-US" sz="2800" dirty="0"/>
              <a:t> </a:t>
            </a:r>
            <a:r>
              <a:rPr lang="en-US" sz="2800" dirty="0" err="1"/>
              <a:t>detectarea</a:t>
            </a:r>
            <a:r>
              <a:rPr lang="en-US" sz="2800" dirty="0"/>
              <a:t> </a:t>
            </a:r>
            <a:r>
              <a:rPr lang="en-US" sz="2800" dirty="0" err="1"/>
              <a:t>contradicțiilor</a:t>
            </a:r>
            <a:r>
              <a:rPr lang="en-US" sz="2800" dirty="0"/>
              <a:t> se </a:t>
            </a:r>
            <a:r>
              <a:rPr lang="en-US" sz="2800" dirty="0" err="1"/>
              <a:t>bazează</a:t>
            </a:r>
            <a:r>
              <a:rPr lang="en-US" sz="2800" dirty="0"/>
              <a:t> pe </a:t>
            </a:r>
            <a:r>
              <a:rPr lang="en-US" sz="2800" dirty="0" err="1"/>
              <a:t>modele</a:t>
            </a:r>
            <a:r>
              <a:rPr lang="en-US" sz="2800" dirty="0"/>
              <a:t> de </a:t>
            </a:r>
            <a:r>
              <a:rPr lang="en-US" sz="2800" dirty="0" err="1"/>
              <a:t>limbaj</a:t>
            </a:r>
            <a:r>
              <a:rPr lang="en-US" sz="2800" dirty="0"/>
              <a:t> </a:t>
            </a:r>
            <a:r>
              <a:rPr lang="en-US" sz="2800" dirty="0" err="1"/>
              <a:t>moderne</a:t>
            </a:r>
            <a:r>
              <a:rPr lang="en-US" sz="2800" dirty="0"/>
              <a:t>, cum </a:t>
            </a:r>
            <a:r>
              <a:rPr lang="en-US" sz="2800" dirty="0" err="1"/>
              <a:t>ar</a:t>
            </a:r>
            <a:r>
              <a:rPr lang="en-US" sz="2800" dirty="0"/>
              <a:t> fi BERT </a:t>
            </a:r>
            <a:r>
              <a:rPr lang="en-US" sz="2800" dirty="0" err="1"/>
              <a:t>și</a:t>
            </a:r>
            <a:r>
              <a:rPr lang="en-US" sz="2800" dirty="0"/>
              <a:t> </a:t>
            </a:r>
            <a:r>
              <a:rPr lang="en-US" sz="2800" dirty="0" err="1"/>
              <a:t>RoBERTa</a:t>
            </a:r>
            <a:r>
              <a:rPr lang="en-US" sz="2800" dirty="0"/>
              <a:t>. </a:t>
            </a:r>
          </a:p>
          <a:p>
            <a:pPr algn="just"/>
            <a:r>
              <a:rPr lang="en-US" sz="2800" dirty="0" err="1"/>
              <a:t>Aceste</a:t>
            </a:r>
            <a:r>
              <a:rPr lang="en-US" sz="2800" dirty="0"/>
              <a:t> </a:t>
            </a:r>
            <a:r>
              <a:rPr lang="en-US" sz="2800" dirty="0" err="1"/>
              <a:t>modele</a:t>
            </a:r>
            <a:r>
              <a:rPr lang="en-US" sz="2800" dirty="0"/>
              <a:t> </a:t>
            </a:r>
            <a:r>
              <a:rPr lang="en-US" sz="2800" dirty="0" err="1"/>
              <a:t>folosesc</a:t>
            </a:r>
            <a:r>
              <a:rPr lang="en-US" sz="2800" dirty="0"/>
              <a:t> </a:t>
            </a:r>
            <a:r>
              <a:rPr lang="en-US" sz="2800" dirty="0" err="1"/>
              <a:t>învățarea</a:t>
            </a:r>
            <a:r>
              <a:rPr lang="en-US" sz="2800" dirty="0"/>
              <a:t> </a:t>
            </a:r>
            <a:r>
              <a:rPr lang="en-US" sz="2800" dirty="0" err="1"/>
              <a:t>automată</a:t>
            </a:r>
            <a:r>
              <a:rPr lang="en-US" sz="2800" dirty="0"/>
              <a:t> </a:t>
            </a:r>
            <a:r>
              <a:rPr lang="en-US" sz="2800" dirty="0" err="1"/>
              <a:t>pentru</a:t>
            </a:r>
            <a:r>
              <a:rPr lang="en-US" sz="2800" dirty="0"/>
              <a:t> a </a:t>
            </a:r>
            <a:r>
              <a:rPr lang="en-US" sz="2800" dirty="0" err="1"/>
              <a:t>înțelege</a:t>
            </a:r>
            <a:r>
              <a:rPr lang="en-US" sz="2800" dirty="0"/>
              <a:t> nu </a:t>
            </a:r>
            <a:r>
              <a:rPr lang="en-US" sz="2800" dirty="0" err="1"/>
              <a:t>doar</a:t>
            </a:r>
            <a:r>
              <a:rPr lang="en-US" sz="2800" dirty="0"/>
              <a:t> </a:t>
            </a:r>
            <a:r>
              <a:rPr lang="en-US" sz="2800" dirty="0" err="1"/>
              <a:t>cuvintele</a:t>
            </a:r>
            <a:r>
              <a:rPr lang="en-US" sz="2800" dirty="0"/>
              <a:t>, ci </a:t>
            </a:r>
            <a:r>
              <a:rPr lang="en-US" sz="2800" dirty="0" err="1"/>
              <a:t>și</a:t>
            </a:r>
            <a:r>
              <a:rPr lang="en-US" sz="2800" dirty="0"/>
              <a:t> </a:t>
            </a:r>
            <a:r>
              <a:rPr lang="en-US" sz="2800" dirty="0" err="1"/>
              <a:t>contextul</a:t>
            </a:r>
            <a:r>
              <a:rPr lang="en-US" sz="2800" dirty="0"/>
              <a:t> </a:t>
            </a:r>
            <a:r>
              <a:rPr lang="en-US" sz="2800" dirty="0" err="1"/>
              <a:t>în</a:t>
            </a:r>
            <a:r>
              <a:rPr lang="en-US" sz="2800" dirty="0"/>
              <a:t> care sunt </a:t>
            </a:r>
            <a:r>
              <a:rPr lang="en-US" sz="2800" dirty="0" err="1"/>
              <a:t>folosite</a:t>
            </a:r>
            <a:r>
              <a:rPr lang="en-US" sz="2800" dirty="0"/>
              <a:t>, </a:t>
            </a:r>
            <a:r>
              <a:rPr lang="en-US" sz="2800" dirty="0" err="1"/>
              <a:t>ceea</a:t>
            </a:r>
            <a:r>
              <a:rPr lang="en-US" sz="2800" dirty="0"/>
              <a:t> </a:t>
            </a:r>
            <a:r>
              <a:rPr lang="en-US" sz="2800" dirty="0" err="1"/>
              <a:t>ce</a:t>
            </a:r>
            <a:r>
              <a:rPr lang="en-US" sz="2800" dirty="0"/>
              <a:t> le </a:t>
            </a:r>
            <a:r>
              <a:rPr lang="en-US" sz="2800" dirty="0" err="1"/>
              <a:t>permite</a:t>
            </a:r>
            <a:r>
              <a:rPr lang="en-US" sz="2800" dirty="0"/>
              <a:t> </a:t>
            </a:r>
            <a:r>
              <a:rPr lang="en-US" sz="2800" dirty="0" err="1"/>
              <a:t>să</a:t>
            </a:r>
            <a:r>
              <a:rPr lang="en-US" sz="2800" dirty="0"/>
              <a:t> </a:t>
            </a:r>
            <a:r>
              <a:rPr lang="en-US" sz="2800" dirty="0" err="1"/>
              <a:t>identifice</a:t>
            </a:r>
            <a:r>
              <a:rPr lang="en-US" sz="2800" dirty="0"/>
              <a:t> </a:t>
            </a:r>
            <a:r>
              <a:rPr lang="en-US" sz="2800" dirty="0" err="1"/>
              <a:t>mai</a:t>
            </a:r>
            <a:r>
              <a:rPr lang="en-US" sz="2800" dirty="0"/>
              <a:t> bine </a:t>
            </a:r>
            <a:r>
              <a:rPr lang="en-US" sz="2800" dirty="0" err="1"/>
              <a:t>relațiile</a:t>
            </a:r>
            <a:r>
              <a:rPr lang="en-US" sz="2800" dirty="0"/>
              <a:t> </a:t>
            </a:r>
            <a:r>
              <a:rPr lang="en-US" sz="2800" dirty="0" err="1"/>
              <a:t>dintre</a:t>
            </a:r>
            <a:r>
              <a:rPr lang="en-US" sz="2800" dirty="0"/>
              <a:t> </a:t>
            </a:r>
            <a:r>
              <a:rPr lang="en-US" sz="2800" dirty="0" err="1"/>
              <a:t>afirmații</a:t>
            </a:r>
            <a:r>
              <a:rPr lang="en-US" sz="2800" dirty="0"/>
              <a:t>. De </a:t>
            </a:r>
            <a:r>
              <a:rPr lang="en-US" sz="2800" dirty="0" err="1"/>
              <a:t>asemenea</a:t>
            </a:r>
            <a:r>
              <a:rPr lang="en-US" sz="2800" dirty="0"/>
              <a:t>, se </a:t>
            </a:r>
            <a:r>
              <a:rPr lang="en-US" sz="2800" dirty="0" err="1"/>
              <a:t>folosesc</a:t>
            </a:r>
            <a:r>
              <a:rPr lang="en-US" sz="2800" dirty="0"/>
              <a:t> </a:t>
            </a:r>
            <a:r>
              <a:rPr lang="en-US" sz="2800" dirty="0" err="1"/>
              <a:t>metode</a:t>
            </a:r>
            <a:r>
              <a:rPr lang="en-US" sz="2800" dirty="0"/>
              <a:t> de </a:t>
            </a:r>
            <a:r>
              <a:rPr lang="en-US" sz="2800" dirty="0" err="1"/>
              <a:t>analiză</a:t>
            </a:r>
            <a:r>
              <a:rPr lang="en-US" sz="2800" dirty="0"/>
              <a:t> </a:t>
            </a:r>
            <a:r>
              <a:rPr lang="en-US" sz="2800" dirty="0" err="1"/>
              <a:t>semantică</a:t>
            </a:r>
            <a:r>
              <a:rPr lang="en-US" sz="2800" dirty="0"/>
              <a:t>, care </a:t>
            </a:r>
            <a:r>
              <a:rPr lang="en-US" sz="2800" dirty="0" err="1"/>
              <a:t>ajută</a:t>
            </a:r>
            <a:r>
              <a:rPr lang="en-US" sz="2800" dirty="0"/>
              <a:t> la </a:t>
            </a:r>
            <a:r>
              <a:rPr lang="en-US" sz="2800" dirty="0" err="1"/>
              <a:t>înțelegerea</a:t>
            </a:r>
            <a:r>
              <a:rPr lang="en-US" sz="2800" dirty="0"/>
              <a:t> </a:t>
            </a:r>
            <a:r>
              <a:rPr lang="en-US" sz="2800" dirty="0" err="1"/>
              <a:t>sensului</a:t>
            </a:r>
            <a:r>
              <a:rPr lang="en-US" sz="2800" dirty="0"/>
              <a:t> general al </a:t>
            </a:r>
            <a:r>
              <a:rPr lang="en-US" sz="2800" dirty="0" err="1"/>
              <a:t>textului</a:t>
            </a:r>
            <a:r>
              <a:rPr lang="en-US" sz="2800" dirty="0"/>
              <a:t>. </a:t>
            </a:r>
          </a:p>
          <a:p>
            <a:pPr algn="just"/>
            <a:r>
              <a:rPr lang="en-US" sz="2800" dirty="0" err="1"/>
              <a:t>Aceste</a:t>
            </a:r>
            <a:r>
              <a:rPr lang="en-US" sz="2800" dirty="0"/>
              <a:t> </a:t>
            </a:r>
            <a:r>
              <a:rPr lang="en-US" sz="2800" dirty="0" err="1"/>
              <a:t>tehnici</a:t>
            </a:r>
            <a:r>
              <a:rPr lang="en-US" sz="2800" dirty="0"/>
              <a:t> sunt </a:t>
            </a:r>
            <a:r>
              <a:rPr lang="en-US" sz="2800" dirty="0" err="1"/>
              <a:t>foarte</a:t>
            </a:r>
            <a:r>
              <a:rPr lang="en-US" sz="2800" dirty="0"/>
              <a:t> utile </a:t>
            </a:r>
            <a:r>
              <a:rPr lang="en-US" sz="2800" dirty="0" err="1"/>
              <a:t>pentru</a:t>
            </a:r>
            <a:r>
              <a:rPr lang="en-US" sz="2800" dirty="0"/>
              <a:t> a </a:t>
            </a:r>
            <a:r>
              <a:rPr lang="en-US" sz="2800" dirty="0" err="1"/>
              <a:t>detecta</a:t>
            </a:r>
            <a:r>
              <a:rPr lang="en-US" sz="2800" dirty="0"/>
              <a:t> </a:t>
            </a:r>
            <a:r>
              <a:rPr lang="en-US" sz="2800" dirty="0" err="1"/>
              <a:t>subtilitățile</a:t>
            </a:r>
            <a:r>
              <a:rPr lang="en-US" sz="2800" dirty="0"/>
              <a:t> din </a:t>
            </a:r>
            <a:r>
              <a:rPr lang="en-US" sz="2800" dirty="0" err="1"/>
              <a:t>limbaj</a:t>
            </a:r>
            <a:r>
              <a:rPr lang="en-US" sz="2800" dirty="0"/>
              <a:t> </a:t>
            </a:r>
            <a:r>
              <a:rPr lang="en-US" sz="2800" dirty="0" err="1"/>
              <a:t>și</a:t>
            </a:r>
            <a:r>
              <a:rPr lang="en-US" sz="2800" dirty="0"/>
              <a:t> a </a:t>
            </a:r>
            <a:r>
              <a:rPr lang="en-US" sz="2800" dirty="0" err="1"/>
              <a:t>distinge</a:t>
            </a:r>
            <a:r>
              <a:rPr lang="en-US" sz="2800" dirty="0"/>
              <a:t> </a:t>
            </a:r>
            <a:r>
              <a:rPr lang="en-US" sz="2800" dirty="0" err="1"/>
              <a:t>între</a:t>
            </a:r>
            <a:r>
              <a:rPr lang="en-US" sz="2800" dirty="0"/>
              <a:t> </a:t>
            </a:r>
            <a:r>
              <a:rPr lang="en-US" sz="2800" dirty="0" err="1"/>
              <a:t>afirmațiile</a:t>
            </a:r>
            <a:r>
              <a:rPr lang="en-US" sz="2800" dirty="0"/>
              <a:t> care se </a:t>
            </a:r>
            <a:r>
              <a:rPr lang="en-US" sz="2800" dirty="0" err="1"/>
              <a:t>susțin</a:t>
            </a:r>
            <a:r>
              <a:rPr lang="en-US" sz="2800" dirty="0"/>
              <a:t> </a:t>
            </a:r>
            <a:r>
              <a:rPr lang="en-US" sz="2800" dirty="0" err="1"/>
              <a:t>reciproc</a:t>
            </a:r>
            <a:r>
              <a:rPr lang="en-US" sz="2800" dirty="0"/>
              <a:t> </a:t>
            </a:r>
            <a:r>
              <a:rPr lang="en-US" sz="2800" dirty="0" err="1"/>
              <a:t>și</a:t>
            </a:r>
            <a:r>
              <a:rPr lang="en-US" sz="2800" dirty="0"/>
              <a:t> </a:t>
            </a:r>
            <a:r>
              <a:rPr lang="en-US" sz="2800" dirty="0" err="1"/>
              <a:t>cele</a:t>
            </a:r>
            <a:r>
              <a:rPr lang="en-US" sz="2800" dirty="0"/>
              <a:t> care sunt </a:t>
            </a:r>
            <a:r>
              <a:rPr lang="en-US" sz="2800" dirty="0" err="1"/>
              <a:t>contradictorii</a:t>
            </a:r>
            <a:r>
              <a:rPr lang="en-US" sz="2800" dirty="0"/>
              <a:t>.</a:t>
            </a:r>
            <a:endParaRPr lang="en-150" sz="2800" dirty="0"/>
          </a:p>
        </p:txBody>
      </p:sp>
    </p:spTree>
    <p:extLst>
      <p:ext uri="{BB962C8B-B14F-4D97-AF65-F5344CB8AC3E}">
        <p14:creationId xmlns:p14="http://schemas.microsoft.com/office/powerpoint/2010/main" val="396872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F815B-ADEF-350B-DBCF-5BE1278DF4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719E51-0A6B-BD68-B3CC-DCD781C3C9E0}"/>
              </a:ext>
            </a:extLst>
          </p:cNvPr>
          <p:cNvSpPr>
            <a:spLocks noGrp="1"/>
          </p:cNvSpPr>
          <p:nvPr>
            <p:ph type="title"/>
          </p:nvPr>
        </p:nvSpPr>
        <p:spPr/>
        <p:txBody>
          <a:bodyPr/>
          <a:lstStyle/>
          <a:p>
            <a:r>
              <a:rPr lang="ro-RO" dirty="0"/>
              <a:t>3. </a:t>
            </a:r>
            <a:r>
              <a:rPr lang="ro-RO" sz="5400" b="1" dirty="0"/>
              <a:t>Set de date</a:t>
            </a:r>
            <a:endParaRPr lang="en-150" dirty="0"/>
          </a:p>
        </p:txBody>
      </p:sp>
      <p:sp>
        <p:nvSpPr>
          <p:cNvPr id="3" name="Content Placeholder 2">
            <a:extLst>
              <a:ext uri="{FF2B5EF4-FFF2-40B4-BE49-F238E27FC236}">
                <a16:creationId xmlns:a16="http://schemas.microsoft.com/office/drawing/2014/main" id="{C4CDF019-2026-5054-C456-7BEF6F60D7A8}"/>
              </a:ext>
            </a:extLst>
          </p:cNvPr>
          <p:cNvSpPr>
            <a:spLocks noGrp="1"/>
          </p:cNvSpPr>
          <p:nvPr>
            <p:ph idx="1"/>
          </p:nvPr>
        </p:nvSpPr>
        <p:spPr/>
        <p:txBody>
          <a:bodyPr>
            <a:normAutofit fontScale="92500" lnSpcReduction="10000"/>
          </a:bodyPr>
          <a:lstStyle/>
          <a:p>
            <a:pPr algn="just"/>
            <a:r>
              <a:rPr lang="en-US" sz="2800" dirty="0" err="1"/>
              <a:t>Pentru</a:t>
            </a:r>
            <a:r>
              <a:rPr lang="en-US" sz="2800" dirty="0"/>
              <a:t> </a:t>
            </a:r>
            <a:r>
              <a:rPr lang="en-US" sz="2800" dirty="0" err="1"/>
              <a:t>acest</a:t>
            </a:r>
            <a:r>
              <a:rPr lang="en-US" sz="2800" dirty="0"/>
              <a:t> </a:t>
            </a:r>
            <a:r>
              <a:rPr lang="en-US" sz="2800" dirty="0" err="1"/>
              <a:t>proiect</a:t>
            </a:r>
            <a:r>
              <a:rPr lang="en-US" sz="2800" dirty="0"/>
              <a:t>, </a:t>
            </a:r>
            <a:r>
              <a:rPr lang="en-US" sz="2800" dirty="0" err="1"/>
              <a:t>vor</a:t>
            </a:r>
            <a:r>
              <a:rPr lang="en-US" sz="2800" dirty="0"/>
              <a:t> fi </a:t>
            </a:r>
            <a:r>
              <a:rPr lang="en-US" sz="2800" dirty="0" err="1"/>
              <a:t>folosite</a:t>
            </a:r>
            <a:r>
              <a:rPr lang="en-US" sz="2800" dirty="0"/>
              <a:t> </a:t>
            </a:r>
            <a:r>
              <a:rPr lang="en-US" sz="2800" dirty="0" err="1"/>
              <a:t>următoarele</a:t>
            </a:r>
            <a:r>
              <a:rPr lang="en-US" sz="2800" dirty="0"/>
              <a:t> </a:t>
            </a:r>
            <a:r>
              <a:rPr lang="en-US" sz="2800" dirty="0" err="1"/>
              <a:t>seturi</a:t>
            </a:r>
            <a:r>
              <a:rPr lang="en-US" sz="2800" dirty="0"/>
              <a:t> de date:</a:t>
            </a:r>
            <a:endParaRPr lang="ro-RO" sz="2800" dirty="0"/>
          </a:p>
          <a:p>
            <a:pPr algn="just"/>
            <a:r>
              <a:rPr lang="en-US" sz="2800" dirty="0"/>
              <a:t>- </a:t>
            </a:r>
            <a:r>
              <a:rPr lang="en-US" sz="2800" b="1" dirty="0"/>
              <a:t>Multi-NLI</a:t>
            </a:r>
            <a:r>
              <a:rPr lang="en-US" sz="2800" dirty="0"/>
              <a:t>: </a:t>
            </a:r>
            <a:r>
              <a:rPr lang="en-US" sz="2800" dirty="0" err="1"/>
              <a:t>Acest</a:t>
            </a:r>
            <a:r>
              <a:rPr lang="en-US" sz="2800" dirty="0"/>
              <a:t> set </a:t>
            </a:r>
            <a:r>
              <a:rPr lang="en-US" sz="2800" dirty="0" err="1"/>
              <a:t>conține</a:t>
            </a:r>
            <a:r>
              <a:rPr lang="en-US" sz="2800" dirty="0"/>
              <a:t> </a:t>
            </a:r>
            <a:r>
              <a:rPr lang="en-US" sz="2800" dirty="0" err="1"/>
              <a:t>exemple</a:t>
            </a:r>
            <a:r>
              <a:rPr lang="en-US" sz="2800" dirty="0"/>
              <a:t> de </a:t>
            </a:r>
            <a:r>
              <a:rPr lang="en-US" sz="2800" dirty="0" err="1"/>
              <a:t>propoziții</a:t>
            </a:r>
            <a:r>
              <a:rPr lang="en-US" sz="2800" dirty="0"/>
              <a:t> care sunt </a:t>
            </a:r>
            <a:r>
              <a:rPr lang="en-US" sz="2800" dirty="0" err="1"/>
              <a:t>etichetate</a:t>
            </a:r>
            <a:r>
              <a:rPr lang="en-US" sz="2800" dirty="0"/>
              <a:t> </a:t>
            </a:r>
            <a:r>
              <a:rPr lang="en-US" sz="2800" dirty="0" err="1"/>
              <a:t>în</a:t>
            </a:r>
            <a:r>
              <a:rPr lang="en-US" sz="2800" dirty="0"/>
              <a:t> </a:t>
            </a:r>
            <a:r>
              <a:rPr lang="en-US" sz="2800" dirty="0" err="1"/>
              <a:t>funcție</a:t>
            </a:r>
            <a:r>
              <a:rPr lang="en-US" sz="2800" dirty="0"/>
              <a:t> de </a:t>
            </a:r>
            <a:r>
              <a:rPr lang="en-US" sz="2800" dirty="0" err="1"/>
              <a:t>relația</a:t>
            </a:r>
            <a:r>
              <a:rPr lang="en-US" sz="2800" dirty="0"/>
              <a:t> lor (</a:t>
            </a:r>
            <a:r>
              <a:rPr lang="en-US" sz="2800" dirty="0" err="1"/>
              <a:t>contradicție</a:t>
            </a:r>
            <a:r>
              <a:rPr lang="en-US" sz="2800" dirty="0"/>
              <a:t>, </a:t>
            </a:r>
            <a:r>
              <a:rPr lang="en-US" sz="2800" dirty="0" err="1"/>
              <a:t>neutralitate</a:t>
            </a:r>
            <a:r>
              <a:rPr lang="en-US" sz="2800" dirty="0"/>
              <a:t> </a:t>
            </a:r>
            <a:r>
              <a:rPr lang="en-US" sz="2800" dirty="0" err="1"/>
              <a:t>sau</a:t>
            </a:r>
            <a:r>
              <a:rPr lang="en-US" sz="2800" dirty="0"/>
              <a:t> </a:t>
            </a:r>
            <a:r>
              <a:rPr lang="en-US" sz="2800" dirty="0" err="1"/>
              <a:t>similaritate</a:t>
            </a:r>
            <a:r>
              <a:rPr lang="en-US" sz="2800" dirty="0"/>
              <a:t>). Este </a:t>
            </a:r>
            <a:r>
              <a:rPr lang="en-US" sz="2800" dirty="0" err="1"/>
              <a:t>foarte</a:t>
            </a:r>
            <a:r>
              <a:rPr lang="en-US" sz="2800" dirty="0"/>
              <a:t> util </a:t>
            </a:r>
            <a:r>
              <a:rPr lang="en-US" sz="2800" dirty="0" err="1"/>
              <a:t>pentru</a:t>
            </a:r>
            <a:r>
              <a:rPr lang="en-US" sz="2800" dirty="0"/>
              <a:t> </a:t>
            </a:r>
            <a:r>
              <a:rPr lang="en-US" sz="2800" dirty="0" err="1"/>
              <a:t>antrenarea</a:t>
            </a:r>
            <a:r>
              <a:rPr lang="en-US" sz="2800" dirty="0"/>
              <a:t> </a:t>
            </a:r>
            <a:r>
              <a:rPr lang="en-US" sz="2800" dirty="0" err="1"/>
              <a:t>modelului</a:t>
            </a:r>
            <a:r>
              <a:rPr lang="en-US" sz="2800" dirty="0"/>
              <a:t>.</a:t>
            </a:r>
            <a:endParaRPr lang="ro-RO" sz="2800" dirty="0"/>
          </a:p>
          <a:p>
            <a:pPr algn="just"/>
            <a:r>
              <a:rPr lang="en-US" sz="2800" dirty="0"/>
              <a:t>- </a:t>
            </a:r>
            <a:r>
              <a:rPr lang="en-US" sz="2800" b="1" dirty="0" err="1"/>
              <a:t>ClaimBuster</a:t>
            </a:r>
            <a:r>
              <a:rPr lang="en-US" sz="2800" dirty="0"/>
              <a:t>: O </a:t>
            </a:r>
            <a:r>
              <a:rPr lang="en-US" sz="2800" dirty="0" err="1"/>
              <a:t>bază</a:t>
            </a:r>
            <a:r>
              <a:rPr lang="en-US" sz="2800" dirty="0"/>
              <a:t> de date cu </a:t>
            </a:r>
            <a:r>
              <a:rPr lang="en-US" sz="2800" dirty="0" err="1"/>
              <a:t>afirmații</a:t>
            </a:r>
            <a:r>
              <a:rPr lang="en-US" sz="2800" dirty="0"/>
              <a:t> din diverse </a:t>
            </a:r>
            <a:r>
              <a:rPr lang="en-US" sz="2800" dirty="0" err="1"/>
              <a:t>articole</a:t>
            </a:r>
            <a:r>
              <a:rPr lang="en-US" sz="2800" dirty="0"/>
              <a:t> de </a:t>
            </a:r>
            <a:r>
              <a:rPr lang="en-US" sz="2800" dirty="0" err="1"/>
              <a:t>știri</a:t>
            </a:r>
            <a:r>
              <a:rPr lang="en-US" sz="2800" dirty="0"/>
              <a:t>, </a:t>
            </a:r>
            <a:r>
              <a:rPr lang="en-US" sz="2800" dirty="0" err="1"/>
              <a:t>etichetate</a:t>
            </a:r>
            <a:r>
              <a:rPr lang="en-US" sz="2800" dirty="0"/>
              <a:t> ca </a:t>
            </a:r>
            <a:r>
              <a:rPr lang="en-US" sz="2800" dirty="0" err="1"/>
              <a:t>fiind</a:t>
            </a:r>
            <a:r>
              <a:rPr lang="en-US" sz="2800" dirty="0"/>
              <a:t> </a:t>
            </a:r>
            <a:r>
              <a:rPr lang="en-US" sz="2800" dirty="0" err="1"/>
              <a:t>adevărate</a:t>
            </a:r>
            <a:r>
              <a:rPr lang="en-US" sz="2800" dirty="0"/>
              <a:t> </a:t>
            </a:r>
            <a:r>
              <a:rPr lang="en-US" sz="2800" dirty="0" err="1"/>
              <a:t>sau</a:t>
            </a:r>
            <a:r>
              <a:rPr lang="en-US" sz="2800" dirty="0"/>
              <a:t> false. </a:t>
            </a:r>
            <a:r>
              <a:rPr lang="en-US" sz="2800" dirty="0" err="1"/>
              <a:t>Acest</a:t>
            </a:r>
            <a:r>
              <a:rPr lang="en-US" sz="2800" dirty="0"/>
              <a:t> set </a:t>
            </a:r>
            <a:r>
              <a:rPr lang="en-US" sz="2800" dirty="0" err="1"/>
              <a:t>poate</a:t>
            </a:r>
            <a:r>
              <a:rPr lang="en-US" sz="2800" dirty="0"/>
              <a:t> </a:t>
            </a:r>
            <a:r>
              <a:rPr lang="en-US" sz="2800" dirty="0" err="1"/>
              <a:t>ajuta</a:t>
            </a:r>
            <a:r>
              <a:rPr lang="en-US" sz="2800" dirty="0"/>
              <a:t> la </a:t>
            </a:r>
            <a:r>
              <a:rPr lang="en-US" sz="2800" dirty="0" err="1"/>
              <a:t>învățarea</a:t>
            </a:r>
            <a:r>
              <a:rPr lang="en-US" sz="2800" dirty="0"/>
              <a:t> </a:t>
            </a:r>
            <a:r>
              <a:rPr lang="en-US" sz="2800" dirty="0" err="1"/>
              <a:t>modelului</a:t>
            </a:r>
            <a:r>
              <a:rPr lang="en-US" sz="2800" dirty="0"/>
              <a:t> </a:t>
            </a:r>
            <a:r>
              <a:rPr lang="en-US" sz="2800" dirty="0" err="1"/>
              <a:t>să</a:t>
            </a:r>
            <a:r>
              <a:rPr lang="en-US" sz="2800" dirty="0"/>
              <a:t> </a:t>
            </a:r>
            <a:r>
              <a:rPr lang="en-US" sz="2800" dirty="0" err="1"/>
              <a:t>recunoască</a:t>
            </a:r>
            <a:r>
              <a:rPr lang="en-US" sz="2800" dirty="0"/>
              <a:t> </a:t>
            </a:r>
            <a:r>
              <a:rPr lang="en-US" sz="2800" dirty="0" err="1"/>
              <a:t>afirmațiile</a:t>
            </a:r>
            <a:r>
              <a:rPr lang="en-US" sz="2800" dirty="0"/>
              <a:t> </a:t>
            </a:r>
            <a:r>
              <a:rPr lang="en-US" sz="2800" dirty="0" err="1"/>
              <a:t>contradictorii</a:t>
            </a:r>
            <a:r>
              <a:rPr lang="en-US" sz="2800" dirty="0"/>
              <a:t>.-</a:t>
            </a:r>
            <a:endParaRPr lang="ro-RO" sz="2800" dirty="0"/>
          </a:p>
          <a:p>
            <a:pPr algn="just"/>
            <a:r>
              <a:rPr lang="en-US" sz="2800" b="1" dirty="0" err="1"/>
              <a:t>NewsCrawl</a:t>
            </a:r>
            <a:r>
              <a:rPr lang="en-US" sz="2800" dirty="0"/>
              <a:t>: O </a:t>
            </a:r>
            <a:r>
              <a:rPr lang="en-US" sz="2800" dirty="0" err="1"/>
              <a:t>colecție</a:t>
            </a:r>
            <a:r>
              <a:rPr lang="en-US" sz="2800" dirty="0"/>
              <a:t> mare de </a:t>
            </a:r>
            <a:r>
              <a:rPr lang="en-US" sz="2800" dirty="0" err="1"/>
              <a:t>articole</a:t>
            </a:r>
            <a:r>
              <a:rPr lang="en-US" sz="2800" dirty="0"/>
              <a:t> de </a:t>
            </a:r>
            <a:r>
              <a:rPr lang="en-US" sz="2800" dirty="0" err="1"/>
              <a:t>știri</a:t>
            </a:r>
            <a:r>
              <a:rPr lang="en-US" sz="2800" dirty="0"/>
              <a:t> care </a:t>
            </a:r>
            <a:r>
              <a:rPr lang="en-US" sz="2800" dirty="0" err="1"/>
              <a:t>poate</a:t>
            </a:r>
            <a:r>
              <a:rPr lang="en-US" sz="2800" dirty="0"/>
              <a:t> fi </a:t>
            </a:r>
            <a:r>
              <a:rPr lang="en-US" sz="2800" dirty="0" err="1"/>
              <a:t>folosită</a:t>
            </a:r>
            <a:r>
              <a:rPr lang="en-US" sz="2800" dirty="0"/>
              <a:t> </a:t>
            </a:r>
            <a:r>
              <a:rPr lang="en-US" sz="2800" dirty="0" err="1"/>
              <a:t>pentru</a:t>
            </a:r>
            <a:r>
              <a:rPr lang="en-US" sz="2800" dirty="0"/>
              <a:t> a </a:t>
            </a:r>
            <a:r>
              <a:rPr lang="en-US" sz="2800" dirty="0" err="1"/>
              <a:t>extrage</a:t>
            </a:r>
            <a:r>
              <a:rPr lang="en-US" sz="2800" dirty="0"/>
              <a:t> </a:t>
            </a:r>
            <a:r>
              <a:rPr lang="en-US" sz="2800" dirty="0" err="1"/>
              <a:t>exemple</a:t>
            </a:r>
            <a:r>
              <a:rPr lang="en-US" sz="2800" dirty="0"/>
              <a:t> de </a:t>
            </a:r>
            <a:r>
              <a:rPr lang="en-US" sz="2800" dirty="0" err="1"/>
              <a:t>informații</a:t>
            </a:r>
            <a:r>
              <a:rPr lang="en-US" sz="2800" dirty="0"/>
              <a:t> </a:t>
            </a:r>
            <a:r>
              <a:rPr lang="en-US" sz="2800" dirty="0" err="1"/>
              <a:t>contradictorii</a:t>
            </a:r>
            <a:r>
              <a:rPr lang="en-US" sz="2800" dirty="0"/>
              <a:t>. </a:t>
            </a:r>
            <a:r>
              <a:rPr lang="en-US" sz="2800" dirty="0" err="1"/>
              <a:t>Aceasta</a:t>
            </a:r>
            <a:r>
              <a:rPr lang="en-US" sz="2800" dirty="0"/>
              <a:t> </a:t>
            </a:r>
            <a:r>
              <a:rPr lang="en-US" sz="2800" dirty="0" err="1"/>
              <a:t>oferă</a:t>
            </a:r>
            <a:r>
              <a:rPr lang="en-US" sz="2800" dirty="0"/>
              <a:t> un context </a:t>
            </a:r>
            <a:r>
              <a:rPr lang="en-US" sz="2800" dirty="0" err="1"/>
              <a:t>mai</a:t>
            </a:r>
            <a:r>
              <a:rPr lang="en-US" sz="2800" dirty="0"/>
              <a:t> </a:t>
            </a:r>
            <a:r>
              <a:rPr lang="en-US" sz="2800" dirty="0" err="1"/>
              <a:t>larg</a:t>
            </a:r>
            <a:r>
              <a:rPr lang="en-US" sz="2800" dirty="0"/>
              <a:t> </a:t>
            </a:r>
            <a:r>
              <a:rPr lang="en-US" sz="2800" dirty="0" err="1"/>
              <a:t>pentru</a:t>
            </a:r>
            <a:r>
              <a:rPr lang="en-US" sz="2800" dirty="0"/>
              <a:t> </a:t>
            </a:r>
            <a:r>
              <a:rPr lang="en-US" sz="2800" dirty="0" err="1"/>
              <a:t>analiza</a:t>
            </a:r>
            <a:r>
              <a:rPr lang="en-US" sz="2800" dirty="0"/>
              <a:t> </a:t>
            </a:r>
            <a:r>
              <a:rPr lang="en-US" sz="2800" dirty="0" err="1"/>
              <a:t>textelor</a:t>
            </a:r>
            <a:r>
              <a:rPr lang="en-US" sz="2800" dirty="0"/>
              <a:t>.</a:t>
            </a:r>
            <a:endParaRPr lang="en-150" sz="2800" dirty="0"/>
          </a:p>
        </p:txBody>
      </p:sp>
    </p:spTree>
    <p:extLst>
      <p:ext uri="{BB962C8B-B14F-4D97-AF65-F5344CB8AC3E}">
        <p14:creationId xmlns:p14="http://schemas.microsoft.com/office/powerpoint/2010/main" val="71456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AF578-46A2-A597-BC42-435F9CB0D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67D216-9DA9-DF1D-0666-A0A3E76EDFA7}"/>
              </a:ext>
            </a:extLst>
          </p:cNvPr>
          <p:cNvSpPr>
            <a:spLocks noGrp="1"/>
          </p:cNvSpPr>
          <p:nvPr>
            <p:ph type="title"/>
          </p:nvPr>
        </p:nvSpPr>
        <p:spPr/>
        <p:txBody>
          <a:bodyPr/>
          <a:lstStyle/>
          <a:p>
            <a:r>
              <a:rPr lang="ro-RO" dirty="0"/>
              <a:t>4.</a:t>
            </a:r>
            <a:r>
              <a:rPr lang="ro-RO" sz="5400" b="1" dirty="0"/>
              <a:t> Solutie</a:t>
            </a:r>
            <a:endParaRPr lang="en-150" dirty="0"/>
          </a:p>
        </p:txBody>
      </p:sp>
      <p:sp>
        <p:nvSpPr>
          <p:cNvPr id="3" name="Content Placeholder 2">
            <a:extLst>
              <a:ext uri="{FF2B5EF4-FFF2-40B4-BE49-F238E27FC236}">
                <a16:creationId xmlns:a16="http://schemas.microsoft.com/office/drawing/2014/main" id="{B6C062AE-AAAC-1EE1-ED5E-235A32AA9D4B}"/>
              </a:ext>
            </a:extLst>
          </p:cNvPr>
          <p:cNvSpPr>
            <a:spLocks noGrp="1"/>
          </p:cNvSpPr>
          <p:nvPr>
            <p:ph idx="1"/>
          </p:nvPr>
        </p:nvSpPr>
        <p:spPr/>
        <p:txBody>
          <a:bodyPr>
            <a:normAutofit fontScale="85000" lnSpcReduction="20000"/>
          </a:bodyPr>
          <a:lstStyle/>
          <a:p>
            <a:pPr algn="just"/>
            <a:r>
              <a:rPr lang="en-US" sz="2800" dirty="0" err="1"/>
              <a:t>Proiectul</a:t>
            </a:r>
            <a:r>
              <a:rPr lang="en-US" sz="2800" dirty="0"/>
              <a:t> </a:t>
            </a:r>
            <a:r>
              <a:rPr lang="en-US" sz="2800" dirty="0" err="1"/>
              <a:t>va</a:t>
            </a:r>
            <a:r>
              <a:rPr lang="en-US" sz="2800" dirty="0"/>
              <a:t> </a:t>
            </a:r>
            <a:r>
              <a:rPr lang="en-US" sz="2800" dirty="0" err="1"/>
              <a:t>aplica</a:t>
            </a:r>
            <a:r>
              <a:rPr lang="en-US" sz="2800" dirty="0"/>
              <a:t> </a:t>
            </a:r>
            <a:r>
              <a:rPr lang="en-US" sz="2800" dirty="0" err="1"/>
              <a:t>următoarele</a:t>
            </a:r>
            <a:r>
              <a:rPr lang="en-US" sz="2800" dirty="0"/>
              <a:t> </a:t>
            </a:r>
            <a:r>
              <a:rPr lang="en-US" sz="2800" dirty="0" err="1"/>
              <a:t>metode</a:t>
            </a:r>
            <a:r>
              <a:rPr lang="en-US" sz="2800" dirty="0"/>
              <a:t>:</a:t>
            </a:r>
            <a:endParaRPr lang="ro-RO" sz="2800" dirty="0"/>
          </a:p>
          <a:p>
            <a:pPr algn="just"/>
            <a:r>
              <a:rPr lang="en-US" sz="2800" dirty="0"/>
              <a:t>- </a:t>
            </a:r>
            <a:r>
              <a:rPr lang="en-US" sz="2800" dirty="0" err="1"/>
              <a:t>Modele</a:t>
            </a:r>
            <a:r>
              <a:rPr lang="en-US" sz="2800" dirty="0"/>
              <a:t> de </a:t>
            </a:r>
            <a:r>
              <a:rPr lang="en-US" sz="2800" dirty="0" err="1"/>
              <a:t>limbaj</a:t>
            </a:r>
            <a:r>
              <a:rPr lang="en-US" sz="2800" dirty="0"/>
              <a:t> (ex: BERT, </a:t>
            </a:r>
            <a:r>
              <a:rPr lang="en-US" sz="2800" dirty="0" err="1"/>
              <a:t>RoBERTa</a:t>
            </a:r>
            <a:r>
              <a:rPr lang="en-US" sz="2800" dirty="0"/>
              <a:t>): </a:t>
            </a:r>
            <a:r>
              <a:rPr lang="en-US" sz="2800" dirty="0" err="1"/>
              <a:t>Acestea</a:t>
            </a:r>
            <a:r>
              <a:rPr lang="en-US" sz="2800" dirty="0"/>
              <a:t> sunt </a:t>
            </a:r>
            <a:r>
              <a:rPr lang="en-US" sz="2800" dirty="0" err="1"/>
              <a:t>modele</a:t>
            </a:r>
            <a:r>
              <a:rPr lang="en-US" sz="2800" dirty="0"/>
              <a:t> </a:t>
            </a:r>
            <a:r>
              <a:rPr lang="en-US" sz="2800" dirty="0" err="1"/>
              <a:t>avansate</a:t>
            </a:r>
            <a:r>
              <a:rPr lang="en-US" sz="2800" dirty="0"/>
              <a:t> care </a:t>
            </a:r>
            <a:r>
              <a:rPr lang="en-US" sz="2800" dirty="0" err="1"/>
              <a:t>analizează</a:t>
            </a:r>
            <a:r>
              <a:rPr lang="en-US" sz="2800" dirty="0"/>
              <a:t> </a:t>
            </a:r>
            <a:r>
              <a:rPr lang="en-US" sz="2800" dirty="0" err="1"/>
              <a:t>textul</a:t>
            </a:r>
            <a:r>
              <a:rPr lang="en-US" sz="2800" dirty="0"/>
              <a:t> </a:t>
            </a:r>
            <a:r>
              <a:rPr lang="en-US" sz="2800" dirty="0" err="1"/>
              <a:t>și</a:t>
            </a:r>
            <a:r>
              <a:rPr lang="en-US" sz="2800" dirty="0"/>
              <a:t> </a:t>
            </a:r>
            <a:r>
              <a:rPr lang="en-US" sz="2800" dirty="0" err="1"/>
              <a:t>extrag</a:t>
            </a:r>
            <a:r>
              <a:rPr lang="en-US" sz="2800" dirty="0"/>
              <a:t> </a:t>
            </a:r>
            <a:r>
              <a:rPr lang="en-US" sz="2800" dirty="0" err="1"/>
              <a:t>caracteristici</a:t>
            </a:r>
            <a:r>
              <a:rPr lang="en-US" sz="2800" dirty="0"/>
              <a:t> </a:t>
            </a:r>
            <a:r>
              <a:rPr lang="en-US" sz="2800" dirty="0" err="1"/>
              <a:t>importante</a:t>
            </a:r>
            <a:r>
              <a:rPr lang="en-US" sz="2800" dirty="0"/>
              <a:t> </a:t>
            </a:r>
            <a:r>
              <a:rPr lang="en-US" sz="2800" dirty="0" err="1"/>
              <a:t>pentru</a:t>
            </a:r>
            <a:r>
              <a:rPr lang="en-US" sz="2800" dirty="0"/>
              <a:t> a </a:t>
            </a:r>
            <a:r>
              <a:rPr lang="en-US" sz="2800" dirty="0" err="1"/>
              <a:t>determina</a:t>
            </a:r>
            <a:r>
              <a:rPr lang="en-US" sz="2800" dirty="0"/>
              <a:t> </a:t>
            </a:r>
            <a:r>
              <a:rPr lang="en-US" sz="2800" dirty="0" err="1"/>
              <a:t>dacă</a:t>
            </a:r>
            <a:r>
              <a:rPr lang="en-US" sz="2800" dirty="0"/>
              <a:t> </a:t>
            </a:r>
            <a:r>
              <a:rPr lang="en-US" sz="2800" dirty="0" err="1"/>
              <a:t>afirmațiile</a:t>
            </a:r>
            <a:r>
              <a:rPr lang="en-US" sz="2800" dirty="0"/>
              <a:t> se </a:t>
            </a:r>
            <a:r>
              <a:rPr lang="en-US" sz="2800" dirty="0" err="1"/>
              <a:t>contrazic</a:t>
            </a:r>
            <a:r>
              <a:rPr lang="en-US" sz="2800" dirty="0"/>
              <a:t> </a:t>
            </a:r>
            <a:r>
              <a:rPr lang="en-US" sz="2800" dirty="0" err="1"/>
              <a:t>sau</a:t>
            </a:r>
            <a:r>
              <a:rPr lang="en-US" sz="2800" dirty="0"/>
              <a:t> nu.</a:t>
            </a:r>
            <a:endParaRPr lang="ro-RO" sz="2800" dirty="0"/>
          </a:p>
          <a:p>
            <a:pPr algn="just"/>
            <a:r>
              <a:rPr lang="en-US" sz="2800" dirty="0"/>
              <a:t>- </a:t>
            </a:r>
            <a:r>
              <a:rPr lang="en-US" sz="2800" dirty="0" err="1"/>
              <a:t>Învățare</a:t>
            </a:r>
            <a:r>
              <a:rPr lang="en-US" sz="2800" dirty="0"/>
              <a:t> </a:t>
            </a:r>
            <a:r>
              <a:rPr lang="en-US" sz="2800" dirty="0" err="1"/>
              <a:t>automată</a:t>
            </a:r>
            <a:r>
              <a:rPr lang="en-US" sz="2800" dirty="0"/>
              <a:t>: Se pot </a:t>
            </a:r>
            <a:r>
              <a:rPr lang="en-US" sz="2800" dirty="0" err="1"/>
              <a:t>folosi</a:t>
            </a:r>
            <a:r>
              <a:rPr lang="en-US" sz="2800" dirty="0"/>
              <a:t> </a:t>
            </a:r>
            <a:r>
              <a:rPr lang="en-US" sz="2800" dirty="0" err="1"/>
              <a:t>algoritmi</a:t>
            </a:r>
            <a:r>
              <a:rPr lang="en-US" sz="2800" dirty="0"/>
              <a:t> de </a:t>
            </a:r>
            <a:r>
              <a:rPr lang="en-US" sz="2800" dirty="0" err="1"/>
              <a:t>clasificare</a:t>
            </a:r>
            <a:r>
              <a:rPr lang="en-US" sz="2800" dirty="0"/>
              <a:t>, precum Support Vector Machines </a:t>
            </a:r>
            <a:r>
              <a:rPr lang="en-US" sz="2800" dirty="0" err="1"/>
              <a:t>sau</a:t>
            </a:r>
            <a:r>
              <a:rPr lang="en-US" sz="2800" dirty="0"/>
              <a:t> Random Forest, </a:t>
            </a:r>
            <a:r>
              <a:rPr lang="en-US" sz="2800" dirty="0" err="1"/>
              <a:t>pentru</a:t>
            </a:r>
            <a:r>
              <a:rPr lang="en-US" sz="2800" dirty="0"/>
              <a:t> a </a:t>
            </a:r>
            <a:r>
              <a:rPr lang="en-US" sz="2800" dirty="0" err="1"/>
              <a:t>evalua</a:t>
            </a:r>
            <a:r>
              <a:rPr lang="en-US" sz="2800" dirty="0"/>
              <a:t> </a:t>
            </a:r>
            <a:r>
              <a:rPr lang="en-US" sz="2800" dirty="0" err="1"/>
              <a:t>și</a:t>
            </a:r>
            <a:r>
              <a:rPr lang="en-US" sz="2800" dirty="0"/>
              <a:t> </a:t>
            </a:r>
            <a:r>
              <a:rPr lang="en-US" sz="2800" dirty="0" err="1"/>
              <a:t>îmbunătăți</a:t>
            </a:r>
            <a:r>
              <a:rPr lang="en-US" sz="2800" dirty="0"/>
              <a:t> </a:t>
            </a:r>
            <a:r>
              <a:rPr lang="en-US" sz="2800" dirty="0" err="1"/>
              <a:t>rezultatele</a:t>
            </a:r>
            <a:r>
              <a:rPr lang="en-US" sz="2800" dirty="0"/>
              <a:t> </a:t>
            </a:r>
            <a:r>
              <a:rPr lang="en-US" sz="2800" dirty="0" err="1"/>
              <a:t>obținute</a:t>
            </a:r>
            <a:r>
              <a:rPr lang="en-US" sz="2800" dirty="0"/>
              <a:t>.</a:t>
            </a:r>
            <a:endParaRPr lang="ro-RO" sz="2800" dirty="0"/>
          </a:p>
          <a:p>
            <a:pPr algn="just"/>
            <a:r>
              <a:rPr lang="en-US" sz="2800" dirty="0"/>
              <a:t>- Analiza </a:t>
            </a:r>
            <a:r>
              <a:rPr lang="en-US" sz="2800" dirty="0" err="1"/>
              <a:t>semantică</a:t>
            </a:r>
            <a:r>
              <a:rPr lang="en-US" sz="2800" dirty="0"/>
              <a:t>: </a:t>
            </a:r>
            <a:r>
              <a:rPr lang="en-US" sz="2800" dirty="0" err="1"/>
              <a:t>Aceasta</a:t>
            </a:r>
            <a:r>
              <a:rPr lang="en-US" sz="2800" dirty="0"/>
              <a:t> </a:t>
            </a:r>
            <a:r>
              <a:rPr lang="en-US" sz="2800" dirty="0" err="1"/>
              <a:t>implică</a:t>
            </a:r>
            <a:r>
              <a:rPr lang="en-US" sz="2800" dirty="0"/>
              <a:t> </a:t>
            </a:r>
            <a:r>
              <a:rPr lang="en-US" sz="2800" dirty="0" err="1"/>
              <a:t>utilizarea</a:t>
            </a:r>
            <a:r>
              <a:rPr lang="en-US" sz="2800" dirty="0"/>
              <a:t> </a:t>
            </a:r>
            <a:r>
              <a:rPr lang="en-US" sz="2800" dirty="0" err="1"/>
              <a:t>unor</a:t>
            </a:r>
            <a:r>
              <a:rPr lang="en-US" sz="2800" dirty="0"/>
              <a:t> </a:t>
            </a:r>
            <a:r>
              <a:rPr lang="en-US" sz="2800" dirty="0" err="1"/>
              <a:t>tehnici</a:t>
            </a:r>
            <a:r>
              <a:rPr lang="en-US" sz="2800" dirty="0"/>
              <a:t> care </a:t>
            </a:r>
            <a:r>
              <a:rPr lang="en-US" sz="2800" dirty="0" err="1"/>
              <a:t>transformă</a:t>
            </a:r>
            <a:r>
              <a:rPr lang="en-US" sz="2800" dirty="0"/>
              <a:t> </a:t>
            </a:r>
            <a:r>
              <a:rPr lang="en-US" sz="2800" dirty="0" err="1"/>
              <a:t>cuvintele</a:t>
            </a:r>
            <a:r>
              <a:rPr lang="en-US" sz="2800" dirty="0"/>
              <a:t> </a:t>
            </a:r>
            <a:r>
              <a:rPr lang="en-US" sz="2800" dirty="0" err="1"/>
              <a:t>în</a:t>
            </a:r>
            <a:r>
              <a:rPr lang="en-US" sz="2800" dirty="0"/>
              <a:t> </a:t>
            </a:r>
            <a:r>
              <a:rPr lang="en-US" sz="2800" dirty="0" err="1"/>
              <a:t>reprezentări</a:t>
            </a:r>
            <a:r>
              <a:rPr lang="en-US" sz="2800" dirty="0"/>
              <a:t> </a:t>
            </a:r>
            <a:r>
              <a:rPr lang="en-US" sz="2800" dirty="0" err="1"/>
              <a:t>numerice</a:t>
            </a:r>
            <a:r>
              <a:rPr lang="en-US" sz="2800" dirty="0"/>
              <a:t>, </a:t>
            </a:r>
            <a:r>
              <a:rPr lang="en-US" sz="2800" dirty="0" err="1"/>
              <a:t>astfel</a:t>
            </a:r>
            <a:r>
              <a:rPr lang="en-US" sz="2800" dirty="0"/>
              <a:t> </a:t>
            </a:r>
            <a:r>
              <a:rPr lang="en-US" sz="2800" dirty="0" err="1"/>
              <a:t>încât</a:t>
            </a:r>
            <a:r>
              <a:rPr lang="en-US" sz="2800" dirty="0"/>
              <a:t> </a:t>
            </a:r>
            <a:r>
              <a:rPr lang="en-US" sz="2800" dirty="0" err="1"/>
              <a:t>modelul</a:t>
            </a:r>
            <a:r>
              <a:rPr lang="en-US" sz="2800" dirty="0"/>
              <a:t> </a:t>
            </a:r>
            <a:r>
              <a:rPr lang="en-US" sz="2800" dirty="0" err="1"/>
              <a:t>să</a:t>
            </a:r>
            <a:r>
              <a:rPr lang="en-US" sz="2800" dirty="0"/>
              <a:t> </a:t>
            </a:r>
            <a:r>
              <a:rPr lang="en-US" sz="2800" dirty="0" err="1"/>
              <a:t>poată</a:t>
            </a:r>
            <a:r>
              <a:rPr lang="en-US" sz="2800" dirty="0"/>
              <a:t> </a:t>
            </a:r>
            <a:r>
              <a:rPr lang="en-US" sz="2800" dirty="0" err="1"/>
              <a:t>înțelege</a:t>
            </a:r>
            <a:r>
              <a:rPr lang="en-US" sz="2800" dirty="0"/>
              <a:t> </a:t>
            </a:r>
            <a:r>
              <a:rPr lang="en-US" sz="2800" dirty="0" err="1"/>
              <a:t>semnificația</a:t>
            </a:r>
            <a:r>
              <a:rPr lang="en-US" sz="2800" dirty="0"/>
              <a:t> </a:t>
            </a:r>
            <a:r>
              <a:rPr lang="en-US" sz="2800" dirty="0" err="1"/>
              <a:t>și</a:t>
            </a:r>
            <a:r>
              <a:rPr lang="en-US" sz="2800" dirty="0"/>
              <a:t> </a:t>
            </a:r>
            <a:r>
              <a:rPr lang="en-US" sz="2800" dirty="0" err="1"/>
              <a:t>relațiile</a:t>
            </a:r>
            <a:r>
              <a:rPr lang="en-US" sz="2800" dirty="0"/>
              <a:t> </a:t>
            </a:r>
            <a:r>
              <a:rPr lang="en-US" sz="2800" dirty="0" err="1"/>
              <a:t>dintre</a:t>
            </a:r>
            <a:r>
              <a:rPr lang="en-US" sz="2800" dirty="0"/>
              <a:t> </a:t>
            </a:r>
            <a:r>
              <a:rPr lang="en-US" sz="2800" dirty="0" err="1"/>
              <a:t>diferite</a:t>
            </a:r>
            <a:r>
              <a:rPr lang="en-US" sz="2800" dirty="0"/>
              <a:t> </a:t>
            </a:r>
            <a:r>
              <a:rPr lang="en-US" sz="2800" dirty="0" err="1"/>
              <a:t>propoziții</a:t>
            </a:r>
            <a:r>
              <a:rPr lang="en-US" sz="2800" dirty="0"/>
              <a:t>.</a:t>
            </a:r>
            <a:endParaRPr lang="ro-RO" sz="2800" dirty="0"/>
          </a:p>
          <a:p>
            <a:pPr algn="just"/>
            <a:r>
              <a:rPr lang="en-US" sz="2800" dirty="0"/>
              <a:t>- </a:t>
            </a:r>
            <a:r>
              <a:rPr lang="en-US" sz="2800" dirty="0" err="1"/>
              <a:t>Evaluarea</a:t>
            </a:r>
            <a:r>
              <a:rPr lang="en-US" sz="2800" dirty="0"/>
              <a:t> </a:t>
            </a:r>
            <a:r>
              <a:rPr lang="en-US" sz="2800" dirty="0" err="1"/>
              <a:t>modelului</a:t>
            </a:r>
            <a:r>
              <a:rPr lang="en-US" sz="2800" dirty="0"/>
              <a:t>: </a:t>
            </a:r>
            <a:r>
              <a:rPr lang="en-US" sz="2800" dirty="0" err="1"/>
              <a:t>Performanța</a:t>
            </a:r>
            <a:r>
              <a:rPr lang="en-US" sz="2800" dirty="0"/>
              <a:t> </a:t>
            </a:r>
            <a:r>
              <a:rPr lang="en-US" sz="2800" dirty="0" err="1"/>
              <a:t>modelului</a:t>
            </a:r>
            <a:r>
              <a:rPr lang="en-US" sz="2800" dirty="0"/>
              <a:t> </a:t>
            </a:r>
            <a:r>
              <a:rPr lang="en-US" sz="2800" dirty="0" err="1"/>
              <a:t>va</a:t>
            </a:r>
            <a:r>
              <a:rPr lang="en-US" sz="2800" dirty="0"/>
              <a:t> fi </a:t>
            </a:r>
            <a:r>
              <a:rPr lang="en-US" sz="2800" dirty="0" err="1"/>
              <a:t>măsurată</a:t>
            </a:r>
            <a:r>
              <a:rPr lang="en-US" sz="2800" dirty="0"/>
              <a:t> </a:t>
            </a:r>
            <a:r>
              <a:rPr lang="en-US" sz="2800" dirty="0" err="1"/>
              <a:t>folosind</a:t>
            </a:r>
            <a:r>
              <a:rPr lang="en-US" sz="2800" dirty="0"/>
              <a:t> </a:t>
            </a:r>
            <a:r>
              <a:rPr lang="en-US" sz="2800" dirty="0" err="1"/>
              <a:t>metrici</a:t>
            </a:r>
            <a:r>
              <a:rPr lang="en-US" sz="2800" dirty="0"/>
              <a:t> precum </a:t>
            </a:r>
            <a:r>
              <a:rPr lang="en-US" sz="2800" dirty="0" err="1"/>
              <a:t>precizia</a:t>
            </a:r>
            <a:r>
              <a:rPr lang="en-US" sz="2800" dirty="0"/>
              <a:t>, recall </a:t>
            </a:r>
            <a:r>
              <a:rPr lang="en-US" sz="2800" dirty="0" err="1"/>
              <a:t>și</a:t>
            </a:r>
            <a:r>
              <a:rPr lang="en-US" sz="2800" dirty="0"/>
              <a:t> F1 Score, </a:t>
            </a:r>
            <a:r>
              <a:rPr lang="en-US" sz="2800" dirty="0" err="1"/>
              <a:t>pentru</a:t>
            </a:r>
            <a:r>
              <a:rPr lang="en-US" sz="2800" dirty="0"/>
              <a:t> a </a:t>
            </a:r>
            <a:r>
              <a:rPr lang="en-US" sz="2800" dirty="0" err="1"/>
              <a:t>verifica</a:t>
            </a:r>
            <a:r>
              <a:rPr lang="en-US" sz="2800" dirty="0"/>
              <a:t> </a:t>
            </a:r>
            <a:r>
              <a:rPr lang="en-US" sz="2800" dirty="0" err="1"/>
              <a:t>cât</a:t>
            </a:r>
            <a:r>
              <a:rPr lang="en-US" sz="2800" dirty="0"/>
              <a:t> de bine </a:t>
            </a:r>
            <a:r>
              <a:rPr lang="en-US" sz="2800" dirty="0" err="1"/>
              <a:t>identifică</a:t>
            </a:r>
            <a:r>
              <a:rPr lang="en-US" sz="2800" dirty="0"/>
              <a:t> </a:t>
            </a:r>
            <a:r>
              <a:rPr lang="en-US" sz="2800" dirty="0" err="1"/>
              <a:t>acesta</a:t>
            </a:r>
            <a:r>
              <a:rPr lang="en-US" sz="2800" dirty="0"/>
              <a:t> </a:t>
            </a:r>
            <a:r>
              <a:rPr lang="en-US" sz="2800" dirty="0" err="1"/>
              <a:t>contradicțiile</a:t>
            </a:r>
            <a:r>
              <a:rPr lang="en-US" sz="2800" dirty="0"/>
              <a:t>.</a:t>
            </a:r>
            <a:endParaRPr lang="en-150" sz="2800" dirty="0"/>
          </a:p>
        </p:txBody>
      </p:sp>
    </p:spTree>
    <p:extLst>
      <p:ext uri="{BB962C8B-B14F-4D97-AF65-F5344CB8AC3E}">
        <p14:creationId xmlns:p14="http://schemas.microsoft.com/office/powerpoint/2010/main" val="180977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C678B-DDF0-B165-CB77-BAC26A2EBD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83679-3BCF-D2BF-C174-11FA526ADE10}"/>
              </a:ext>
            </a:extLst>
          </p:cNvPr>
          <p:cNvSpPr>
            <a:spLocks noGrp="1"/>
          </p:cNvSpPr>
          <p:nvPr>
            <p:ph type="title"/>
          </p:nvPr>
        </p:nvSpPr>
        <p:spPr/>
        <p:txBody>
          <a:bodyPr/>
          <a:lstStyle/>
          <a:p>
            <a:r>
              <a:rPr lang="ro-RO" dirty="0"/>
              <a:t>4.</a:t>
            </a:r>
            <a:r>
              <a:rPr lang="ro-RO" sz="5400" b="1" dirty="0"/>
              <a:t> Bibliografie</a:t>
            </a:r>
            <a:endParaRPr lang="en-150" dirty="0"/>
          </a:p>
        </p:txBody>
      </p:sp>
      <p:sp>
        <p:nvSpPr>
          <p:cNvPr id="3" name="Content Placeholder 2">
            <a:extLst>
              <a:ext uri="{FF2B5EF4-FFF2-40B4-BE49-F238E27FC236}">
                <a16:creationId xmlns:a16="http://schemas.microsoft.com/office/drawing/2014/main" id="{CA73A2A5-6DEC-23B1-C1EB-35E9ADB6F035}"/>
              </a:ext>
            </a:extLst>
          </p:cNvPr>
          <p:cNvSpPr>
            <a:spLocks noGrp="1"/>
          </p:cNvSpPr>
          <p:nvPr>
            <p:ph idx="1"/>
          </p:nvPr>
        </p:nvSpPr>
        <p:spPr/>
        <p:txBody>
          <a:bodyPr>
            <a:normAutofit/>
          </a:bodyPr>
          <a:lstStyle/>
          <a:p>
            <a:pPr algn="just"/>
            <a:r>
              <a:rPr lang="en-US" sz="2400" dirty="0">
                <a:hlinkClick r:id="rId2"/>
              </a:rPr>
              <a:t>Detecting Misleading Headlines Through the Automatic Recognition of Contradiction in Spanish</a:t>
            </a:r>
            <a:endParaRPr lang="en-US" sz="2400" dirty="0"/>
          </a:p>
          <a:p>
            <a:pPr algn="just"/>
            <a:r>
              <a:rPr lang="ro-RO" sz="2400" b="1" dirty="0" err="1"/>
              <a:t>Liu</a:t>
            </a:r>
            <a:r>
              <a:rPr lang="ro-RO" sz="2400" b="1" dirty="0"/>
              <a:t>, Y., </a:t>
            </a:r>
            <a:r>
              <a:rPr lang="ro-RO" sz="2400" b="1" dirty="0" err="1"/>
              <a:t>Ott</a:t>
            </a:r>
            <a:r>
              <a:rPr lang="ro-RO" sz="2400" b="1" dirty="0"/>
              <a:t>, M., </a:t>
            </a:r>
            <a:r>
              <a:rPr lang="ro-RO" sz="2400" b="1" dirty="0" err="1"/>
              <a:t>Goyal</a:t>
            </a:r>
            <a:r>
              <a:rPr lang="ro-RO" sz="2400" b="1" dirty="0"/>
              <a:t>, N., Du, J., </a:t>
            </a:r>
            <a:r>
              <a:rPr lang="ro-RO" sz="2400" b="1" dirty="0" err="1"/>
              <a:t>Joshi</a:t>
            </a:r>
            <a:r>
              <a:rPr lang="ro-RO" sz="2400" b="1" dirty="0"/>
              <a:t>, M., Chen, D., ... &amp; </a:t>
            </a:r>
            <a:r>
              <a:rPr lang="ro-RO" sz="2400" b="1" dirty="0" err="1"/>
              <a:t>Stoyanov</a:t>
            </a:r>
            <a:r>
              <a:rPr lang="ro-RO" sz="2400" b="1" dirty="0"/>
              <a:t>, V. (2019)</a:t>
            </a:r>
            <a:r>
              <a:rPr lang="ro-RO" sz="2400" dirty="0"/>
              <a:t>. </a:t>
            </a:r>
            <a:r>
              <a:rPr lang="ro-RO" sz="2400" i="1" dirty="0" err="1"/>
              <a:t>RoBERTa</a:t>
            </a:r>
            <a:r>
              <a:rPr lang="ro-RO" sz="2400" i="1" dirty="0"/>
              <a:t>: A </a:t>
            </a:r>
            <a:r>
              <a:rPr lang="ro-RO" sz="2400" i="1" dirty="0" err="1"/>
              <a:t>Robustly</a:t>
            </a:r>
            <a:r>
              <a:rPr lang="ro-RO" sz="2400" i="1" dirty="0"/>
              <a:t> </a:t>
            </a:r>
            <a:r>
              <a:rPr lang="ro-RO" sz="2400" i="1" dirty="0" err="1"/>
              <a:t>Optimized</a:t>
            </a:r>
            <a:r>
              <a:rPr lang="ro-RO" sz="2400" i="1" dirty="0"/>
              <a:t> BERT </a:t>
            </a:r>
            <a:r>
              <a:rPr lang="ro-RO" sz="2400" i="1" dirty="0" err="1"/>
              <a:t>Pretraining</a:t>
            </a:r>
            <a:r>
              <a:rPr lang="ro-RO" sz="2400" i="1" dirty="0"/>
              <a:t> </a:t>
            </a:r>
            <a:r>
              <a:rPr lang="ro-RO" sz="2400" i="1" dirty="0" err="1"/>
              <a:t>Approach</a:t>
            </a:r>
            <a:r>
              <a:rPr lang="ro-RO" sz="2400" dirty="0"/>
              <a:t>.</a:t>
            </a:r>
            <a:r>
              <a:rPr lang="en-GB" sz="2400" dirty="0"/>
              <a:t> - </a:t>
            </a:r>
            <a:r>
              <a:rPr lang="en-US" sz="2400" dirty="0">
                <a:hlinkClick r:id="rId3"/>
              </a:rPr>
              <a:t>https://arxiv.org/pdf/1907.11692</a:t>
            </a:r>
            <a:r>
              <a:rPr lang="en-US" sz="2400" dirty="0"/>
              <a:t> </a:t>
            </a:r>
          </a:p>
          <a:p>
            <a:pPr marL="0" indent="0" algn="just">
              <a:buNone/>
            </a:pPr>
            <a:endParaRPr lang="en-150" sz="2800" dirty="0"/>
          </a:p>
        </p:txBody>
      </p:sp>
    </p:spTree>
    <p:extLst>
      <p:ext uri="{BB962C8B-B14F-4D97-AF65-F5344CB8AC3E}">
        <p14:creationId xmlns:p14="http://schemas.microsoft.com/office/powerpoint/2010/main" val="756427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1144</Words>
  <Application>Microsoft Office PowerPoint</Application>
  <PresentationFormat>Widescreen</PresentationFormat>
  <Paragraphs>53</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Rockwell</vt:lpstr>
      <vt:lpstr>Rockwell Condensed</vt:lpstr>
      <vt:lpstr>Wingdings</vt:lpstr>
      <vt:lpstr>Wood Type</vt:lpstr>
      <vt:lpstr>Detect contradiction between news </vt:lpstr>
      <vt:lpstr>cUPRINS</vt:lpstr>
      <vt:lpstr>1. Prezentarea temei</vt:lpstr>
      <vt:lpstr>2. State-of-the-art</vt:lpstr>
      <vt:lpstr>3. Set de date</vt:lpstr>
      <vt:lpstr>4. Solutie</vt:lpstr>
      <vt:lpstr>4. 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Mateiuc</dc:creator>
  <cp:lastModifiedBy>Claudiu Razvan Anton</cp:lastModifiedBy>
  <cp:revision>5</cp:revision>
  <dcterms:created xsi:type="dcterms:W3CDTF">2024-11-03T19:12:47Z</dcterms:created>
  <dcterms:modified xsi:type="dcterms:W3CDTF">2024-11-04T14:39:16Z</dcterms:modified>
</cp:coreProperties>
</file>