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5" r:id="rId3"/>
    <p:sldId id="257" r:id="rId4"/>
    <p:sldId id="258" r:id="rId5"/>
    <p:sldId id="259" r:id="rId6"/>
    <p:sldId id="267" r:id="rId7"/>
    <p:sldId id="266" r:id="rId8"/>
    <p:sldId id="268" r:id="rId9"/>
    <p:sldId id="269" r:id="rId10"/>
    <p:sldId id="261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51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>
        <p:scale>
          <a:sx n="75" d="100"/>
          <a:sy n="75" d="100"/>
        </p:scale>
        <p:origin x="507" y="7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0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0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0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3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0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9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2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7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4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2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9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543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CB065-7407-49F8-AC55-9CBCA581A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Sistem de predicție a prețurilor tranzacțiilor imobiliare (Caselor)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27A69-A814-1D89-A04C-29E86BC05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700"/>
              <a:t>Dinu Alexandru-Nicolae</a:t>
            </a:r>
          </a:p>
          <a:p>
            <a:pPr>
              <a:lnSpc>
                <a:spcPct val="110000"/>
              </a:lnSpc>
            </a:pPr>
            <a:r>
              <a:rPr lang="pt-BR" sz="1700"/>
              <a:t>Rădoi Teodor-Cristian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A white background with dots and lines&#10;&#10;Description automatically generated">
            <a:extLst>
              <a:ext uri="{FF2B5EF4-FFF2-40B4-BE49-F238E27FC236}">
                <a16:creationId xmlns:a16="http://schemas.microsoft.com/office/drawing/2014/main" id="{5DB6CB77-4175-AC2A-ABE6-48520A08C0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64" r="17165" b="2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16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98FE2-3436-8A7D-C238-A45F9EA66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0303A3A-8411-589F-6D71-A8643ECC4433}"/>
              </a:ext>
            </a:extLst>
          </p:cNvPr>
          <p:cNvGrpSpPr/>
          <p:nvPr/>
        </p:nvGrpSpPr>
        <p:grpSpPr>
          <a:xfrm>
            <a:off x="1399977" y="2339037"/>
            <a:ext cx="2059307" cy="2483404"/>
            <a:chOff x="7527984" y="2386641"/>
            <a:chExt cx="2059307" cy="277770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7F3D37-7A61-36AE-4617-7C907901E783}"/>
                </a:ext>
              </a:extLst>
            </p:cNvPr>
            <p:cNvSpPr/>
            <p:nvPr/>
          </p:nvSpPr>
          <p:spPr>
            <a:xfrm>
              <a:off x="7527984" y="2386641"/>
              <a:ext cx="2058837" cy="2777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6" descr="3 Factors that Create a Culture of Innovation | CCL">
              <a:extLst>
                <a:ext uri="{FF2B5EF4-FFF2-40B4-BE49-F238E27FC236}">
                  <a16:creationId xmlns:a16="http://schemas.microsoft.com/office/drawing/2014/main" id="{D1E0C56F-E091-C30D-A20B-FB49B18EC4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4" b="93168" l="48727" r="90741">
                          <a14:foregroundMark x1="84954" y1="1242" x2="84954" y2="1242"/>
                          <a14:foregroundMark x1="90972" y1="6004" x2="90972" y2="6004"/>
                          <a14:foregroundMark x1="49537" y1="47205" x2="49537" y2="47205"/>
                          <a14:foregroundMark x1="48727" y1="59627" x2="48727" y2="59627"/>
                          <a14:foregroundMark x1="64699" y1="79503" x2="64699" y2="79503"/>
                          <a14:foregroundMark x1="65625" y1="89027" x2="65625" y2="89027"/>
                          <a14:foregroundMark x1="67477" y1="93168" x2="67477" y2="9316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04" t="14" r="6884" b="-14"/>
            <a:stretch/>
          </p:blipFill>
          <p:spPr bwMode="auto">
            <a:xfrm>
              <a:off x="7535639" y="2386641"/>
              <a:ext cx="2051652" cy="27777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C71BDF-B651-52C8-D4E5-38E54461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Următorii</a:t>
            </a:r>
            <a:r>
              <a:rPr lang="en-US" dirty="0"/>
              <a:t> </a:t>
            </a:r>
            <a:r>
              <a:rPr lang="en-US" dirty="0" err="1"/>
              <a:t>pași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CFD2E-682E-6849-5A9D-F7A849F79A16}"/>
              </a:ext>
            </a:extLst>
          </p:cNvPr>
          <p:cNvSpPr txBox="1"/>
          <p:nvPr/>
        </p:nvSpPr>
        <p:spPr>
          <a:xfrm>
            <a:off x="4776387" y="2457353"/>
            <a:ext cx="6622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Așteptăm</a:t>
            </a:r>
            <a:r>
              <a:rPr lang="en-US" sz="2800" dirty="0"/>
              <a:t> </a:t>
            </a:r>
            <a:r>
              <a:rPr lang="en-US" sz="2800" dirty="0" err="1"/>
              <a:t>înstrucțiuni</a:t>
            </a:r>
            <a:r>
              <a:rPr lang="en-US" sz="2800" dirty="0"/>
              <a:t> de la mentor: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Îmbunătățim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performanța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Portăm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în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Python?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Scăpăm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de .NET?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Altceva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980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1FBAB-80AD-AAFA-870F-5E4CC74BB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F4BD-9B93-9873-6B2A-2F9AB037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47" y="3755566"/>
            <a:ext cx="11333901" cy="606764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Întrebări</a:t>
            </a:r>
            <a:r>
              <a:rPr lang="en-US" sz="2800" dirty="0"/>
              <a:t>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3AF0D1-40DA-358B-3570-D0136BAD4AD1}"/>
              </a:ext>
            </a:extLst>
          </p:cNvPr>
          <p:cNvSpPr txBox="1">
            <a:spLocks/>
          </p:cNvSpPr>
          <p:nvPr/>
        </p:nvSpPr>
        <p:spPr>
          <a:xfrm>
            <a:off x="429048" y="2551002"/>
            <a:ext cx="11333901" cy="14046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8400" dirty="0"/>
              <a:t>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620724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4D0EA9-6E46-54D8-C7EB-FE109DDAB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8EF2F03-FA0B-7CB6-ECAB-DB7AE3F5E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ABE29F-F11D-E793-2AF7-7D2C06591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31602-2EAB-B348-543F-BA7612339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ă </a:t>
            </a:r>
            <a:r>
              <a:rPr lang="en-US" dirty="0" err="1">
                <a:solidFill>
                  <a:schemeClr val="tx1"/>
                </a:solidFill>
              </a:rPr>
              <a:t>mulțumim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A54CD-92F4-F3B7-412B-8012789CE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700"/>
              <a:t>Dinu Alexandru-Nicolae</a:t>
            </a:r>
          </a:p>
          <a:p>
            <a:pPr>
              <a:lnSpc>
                <a:spcPct val="110000"/>
              </a:lnSpc>
            </a:pPr>
            <a:r>
              <a:rPr lang="pt-BR" sz="1700"/>
              <a:t>Rădoi Teodor-Cristian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1F4AFB-44A9-026F-767F-5D3C9B63D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A white background with dots and lines&#10;&#10;Description automatically generated">
            <a:extLst>
              <a:ext uri="{FF2B5EF4-FFF2-40B4-BE49-F238E27FC236}">
                <a16:creationId xmlns:a16="http://schemas.microsoft.com/office/drawing/2014/main" id="{3197BE64-C10C-980A-6E49-F9FEE0C2E6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64" r="17165" b="2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98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FED7-2C54-3B6C-2554-ECC86456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49402"/>
            <a:ext cx="11029616" cy="1188720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AM </a:t>
            </a:r>
            <a:r>
              <a:rPr lang="en-US" sz="4800" dirty="0" err="1"/>
              <a:t>făcut</a:t>
            </a:r>
            <a:r>
              <a:rPr lang="en-US" sz="4800" dirty="0"/>
              <a:t> </a:t>
            </a:r>
            <a:r>
              <a:rPr lang="en-US" sz="4800" dirty="0" err="1"/>
              <a:t>proiectul</a:t>
            </a:r>
            <a:r>
              <a:rPr lang="en-US" sz="4800" dirty="0"/>
              <a:t>! Este </a:t>
            </a:r>
            <a:r>
              <a:rPr lang="en-US" sz="4800" dirty="0" err="1"/>
              <a:t>funcțional</a:t>
            </a:r>
            <a:r>
              <a:rPr lang="en-US" sz="4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89974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BD0B-E5A5-CB73-240E-DA27BB5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E37811B-1DC5-3957-FC93-11B0164736A1}"/>
              </a:ext>
            </a:extLst>
          </p:cNvPr>
          <p:cNvGrpSpPr/>
          <p:nvPr/>
        </p:nvGrpSpPr>
        <p:grpSpPr>
          <a:xfrm>
            <a:off x="2447237" y="2386641"/>
            <a:ext cx="2061502" cy="2777706"/>
            <a:chOff x="2447237" y="2386641"/>
            <a:chExt cx="2061502" cy="27777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7BB349-A3C5-82E3-0717-35CACB33A62C}"/>
                </a:ext>
              </a:extLst>
            </p:cNvPr>
            <p:cNvSpPr/>
            <p:nvPr/>
          </p:nvSpPr>
          <p:spPr>
            <a:xfrm>
              <a:off x="2449902" y="2386641"/>
              <a:ext cx="2058837" cy="2777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Datasets - Database Tools Icon Transparent Png,Dataset Icon - free  transparent png images - pngaaa.com">
              <a:extLst>
                <a:ext uri="{FF2B5EF4-FFF2-40B4-BE49-F238E27FC236}">
                  <a16:creationId xmlns:a16="http://schemas.microsoft.com/office/drawing/2014/main" id="{E5C8510A-1884-1C3E-8E7F-895B18F102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768" b="89770" l="10000" r="90000">
                          <a14:foregroundMark x1="46889" y1="9186" x2="46889" y2="9186"/>
                          <a14:foregroundMark x1="45222" y1="9186" x2="45222" y2="9186"/>
                          <a14:foregroundMark x1="43889" y1="8768" x2="43889" y2="8768"/>
                          <a14:backgroundMark x1="44000" y1="8351" x2="44000" y2="8351"/>
                          <a14:backgroundMark x1="43778" y1="8351" x2="43778" y2="83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61" r="26970"/>
            <a:stretch/>
          </p:blipFill>
          <p:spPr bwMode="auto">
            <a:xfrm>
              <a:off x="2447237" y="2576341"/>
              <a:ext cx="2061502" cy="2087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387714-5017-35D5-4AC5-A1815062E902}"/>
                </a:ext>
              </a:extLst>
            </p:cNvPr>
            <p:cNvSpPr/>
            <p:nvPr/>
          </p:nvSpPr>
          <p:spPr>
            <a:xfrm>
              <a:off x="2449902" y="4800600"/>
              <a:ext cx="2058837" cy="3637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Dataset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B1B436-9819-4962-C350-E4B5C5D65546}"/>
              </a:ext>
            </a:extLst>
          </p:cNvPr>
          <p:cNvGrpSpPr/>
          <p:nvPr/>
        </p:nvGrpSpPr>
        <p:grpSpPr>
          <a:xfrm>
            <a:off x="4987610" y="2386641"/>
            <a:ext cx="2071672" cy="2777706"/>
            <a:chOff x="4987610" y="2386641"/>
            <a:chExt cx="2071672" cy="27777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64CBC8-4166-5531-8B74-64B0359E9A31}"/>
                </a:ext>
              </a:extLst>
            </p:cNvPr>
            <p:cNvSpPr/>
            <p:nvPr/>
          </p:nvSpPr>
          <p:spPr>
            <a:xfrm>
              <a:off x="4988943" y="2386641"/>
              <a:ext cx="2058837" cy="2777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4" descr="Computer Software Tools - iFixit">
              <a:extLst>
                <a:ext uri="{FF2B5EF4-FFF2-40B4-BE49-F238E27FC236}">
                  <a16:creationId xmlns:a16="http://schemas.microsoft.com/office/drawing/2014/main" id="{24E48598-7756-876F-6882-601E795F4F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712"/>
            <a:stretch/>
          </p:blipFill>
          <p:spPr bwMode="auto">
            <a:xfrm>
              <a:off x="4988792" y="2386641"/>
              <a:ext cx="2061502" cy="576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omputer Software Tools - iFixit">
              <a:extLst>
                <a:ext uri="{FF2B5EF4-FFF2-40B4-BE49-F238E27FC236}">
                  <a16:creationId xmlns:a16="http://schemas.microsoft.com/office/drawing/2014/main" id="{5D3AA945-EAA6-44D9-CEFE-B02F6AE4F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8792" y="2716841"/>
              <a:ext cx="2061502" cy="1546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omputer Software Tools - iFixit">
              <a:extLst>
                <a:ext uri="{FF2B5EF4-FFF2-40B4-BE49-F238E27FC236}">
                  <a16:creationId xmlns:a16="http://schemas.microsoft.com/office/drawing/2014/main" id="{DE5DE303-36FC-011F-9D6B-606D59481D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" t="55728" r="88218" b="32984"/>
            <a:stretch/>
          </p:blipFill>
          <p:spPr bwMode="auto">
            <a:xfrm>
              <a:off x="4987610" y="4262967"/>
              <a:ext cx="2070339" cy="576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78C7E5-CC66-D2C1-AB0F-B89D6CCEBDDF}"/>
                </a:ext>
              </a:extLst>
            </p:cNvPr>
            <p:cNvSpPr/>
            <p:nvPr/>
          </p:nvSpPr>
          <p:spPr>
            <a:xfrm>
              <a:off x="4988943" y="4800600"/>
              <a:ext cx="2070339" cy="3637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Tehnologii</a:t>
              </a:r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52F330-F7BD-06FD-BB1D-5AF389DD2AFB}"/>
              </a:ext>
            </a:extLst>
          </p:cNvPr>
          <p:cNvGrpSpPr/>
          <p:nvPr/>
        </p:nvGrpSpPr>
        <p:grpSpPr>
          <a:xfrm>
            <a:off x="7527984" y="2386641"/>
            <a:ext cx="2059307" cy="2777706"/>
            <a:chOff x="7527984" y="2386641"/>
            <a:chExt cx="2059307" cy="27777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C0DA51-9DAA-9C26-CC82-5E49378721B3}"/>
                </a:ext>
              </a:extLst>
            </p:cNvPr>
            <p:cNvSpPr/>
            <p:nvPr/>
          </p:nvSpPr>
          <p:spPr>
            <a:xfrm>
              <a:off x="7527984" y="2386641"/>
              <a:ext cx="2058837" cy="2777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C0BE78-077E-62CA-1D18-8BB0501B0A04}"/>
                </a:ext>
              </a:extLst>
            </p:cNvPr>
            <p:cNvSpPr/>
            <p:nvPr/>
          </p:nvSpPr>
          <p:spPr>
            <a:xfrm>
              <a:off x="7527984" y="4800600"/>
              <a:ext cx="2058837" cy="3637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Următorii</a:t>
              </a:r>
              <a:r>
                <a:rPr lang="en-US" dirty="0"/>
                <a:t> </a:t>
              </a:r>
              <a:r>
                <a:rPr lang="en-US" dirty="0" err="1"/>
                <a:t>pași</a:t>
              </a:r>
              <a:endParaRPr lang="en-US" dirty="0"/>
            </a:p>
          </p:txBody>
        </p:sp>
        <p:pic>
          <p:nvPicPr>
            <p:cNvPr id="1030" name="Picture 6" descr="3 Factors that Create a Culture of Innovation | CCL">
              <a:extLst>
                <a:ext uri="{FF2B5EF4-FFF2-40B4-BE49-F238E27FC236}">
                  <a16:creationId xmlns:a16="http://schemas.microsoft.com/office/drawing/2014/main" id="{2B11FE64-5ED9-341C-E75A-5E662F9182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14" b="93168" l="48727" r="90741">
                          <a14:foregroundMark x1="84954" y1="1242" x2="84954" y2="1242"/>
                          <a14:foregroundMark x1="90972" y1="6004" x2="90972" y2="6004"/>
                          <a14:foregroundMark x1="49537" y1="47205" x2="49537" y2="47205"/>
                          <a14:foregroundMark x1="48727" y1="59627" x2="48727" y2="59627"/>
                          <a14:foregroundMark x1="64699" y1="79503" x2="64699" y2="79503"/>
                          <a14:foregroundMark x1="65625" y1="89027" x2="65625" y2="89027"/>
                          <a14:foregroundMark x1="67477" y1="93168" x2="67477" y2="9316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04" t="14" r="6884" b="-14"/>
            <a:stretch/>
          </p:blipFill>
          <p:spPr bwMode="auto">
            <a:xfrm>
              <a:off x="7535639" y="2386642"/>
              <a:ext cx="2051652" cy="241395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145204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A2ABA-46DA-39E5-17D3-BC277F421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A6A2-880A-B988-D542-D1021586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949221-4C9D-BDA5-E055-D1C804BC39AD}"/>
              </a:ext>
            </a:extLst>
          </p:cNvPr>
          <p:cNvGrpSpPr/>
          <p:nvPr/>
        </p:nvGrpSpPr>
        <p:grpSpPr>
          <a:xfrm>
            <a:off x="1398880" y="2189419"/>
            <a:ext cx="2061502" cy="2777706"/>
            <a:chOff x="2447237" y="2386641"/>
            <a:chExt cx="2061502" cy="27777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210B0A-94D7-96C0-703A-D5BA45EB871A}"/>
                </a:ext>
              </a:extLst>
            </p:cNvPr>
            <p:cNvSpPr/>
            <p:nvPr/>
          </p:nvSpPr>
          <p:spPr>
            <a:xfrm>
              <a:off x="2449902" y="2386641"/>
              <a:ext cx="2058837" cy="2777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Datasets - Database Tools Icon Transparent Png,Dataset Icon - free  transparent png images - pngaaa.com">
              <a:extLst>
                <a:ext uri="{FF2B5EF4-FFF2-40B4-BE49-F238E27FC236}">
                  <a16:creationId xmlns:a16="http://schemas.microsoft.com/office/drawing/2014/main" id="{26875981-8618-9345-5939-5A6FA92787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768" b="89770" l="10000" r="90000">
                          <a14:foregroundMark x1="46889" y1="9186" x2="46889" y2="9186"/>
                          <a14:foregroundMark x1="45222" y1="9186" x2="45222" y2="9186"/>
                          <a14:foregroundMark x1="43889" y1="8768" x2="43889" y2="8768"/>
                          <a14:backgroundMark x1="44000" y1="8351" x2="44000" y2="8351"/>
                          <a14:backgroundMark x1="43778" y1="8351" x2="43778" y2="83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61" r="26970"/>
            <a:stretch/>
          </p:blipFill>
          <p:spPr bwMode="auto">
            <a:xfrm>
              <a:off x="2447237" y="2576341"/>
              <a:ext cx="2061502" cy="2087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50A3387-138F-23EE-19D1-7B6336F9E428}"/>
              </a:ext>
            </a:extLst>
          </p:cNvPr>
          <p:cNvSpPr txBox="1"/>
          <p:nvPr/>
        </p:nvSpPr>
        <p:spPr>
          <a:xfrm>
            <a:off x="4221160" y="2379119"/>
            <a:ext cx="6622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 pe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Conține</a:t>
            </a:r>
            <a:r>
              <a:rPr lang="en-US" sz="2800" dirty="0"/>
              <a:t> 20640 de </a:t>
            </a:r>
            <a:r>
              <a:rPr lang="en-US" sz="2800" dirty="0" err="1"/>
              <a:t>înregistrări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Totul</a:t>
            </a:r>
            <a:r>
              <a:rPr lang="en-US" sz="2800" dirty="0"/>
              <a:t> a </a:t>
            </a:r>
            <a:r>
              <a:rPr lang="en-US" sz="2800" dirty="0" err="1"/>
              <a:t>fost</a:t>
            </a:r>
            <a:r>
              <a:rPr lang="en-US" sz="2800" dirty="0"/>
              <a:t> bine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Nu au </a:t>
            </a:r>
            <a:r>
              <a:rPr lang="en-US" sz="2800" dirty="0" err="1"/>
              <a:t>fost</a:t>
            </a:r>
            <a:r>
              <a:rPr lang="en-US" sz="2800" dirty="0"/>
              <a:t> </a:t>
            </a:r>
            <a:r>
              <a:rPr lang="en-US" sz="2800" dirty="0" err="1"/>
              <a:t>efectuate</a:t>
            </a:r>
            <a:r>
              <a:rPr lang="en-US" sz="2800" dirty="0"/>
              <a:t> </a:t>
            </a:r>
            <a:r>
              <a:rPr lang="en-US" sz="2800" dirty="0" err="1"/>
              <a:t>ajustări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80% date de </a:t>
            </a:r>
            <a:r>
              <a:rPr lang="en-US" sz="2800" dirty="0" err="1"/>
              <a:t>antrenare</a:t>
            </a:r>
            <a:r>
              <a:rPr lang="en-US" sz="2800" dirty="0"/>
              <a:t>; 20% </a:t>
            </a:r>
            <a:r>
              <a:rPr lang="en-US" sz="2800" dirty="0" err="1"/>
              <a:t>testare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606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807AC-89F8-1FB8-3AAB-F850446E3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4E248F4-BA47-7F2D-E251-3047BF93A537}"/>
              </a:ext>
            </a:extLst>
          </p:cNvPr>
          <p:cNvGrpSpPr/>
          <p:nvPr/>
        </p:nvGrpSpPr>
        <p:grpSpPr>
          <a:xfrm>
            <a:off x="1398880" y="2189419"/>
            <a:ext cx="2070339" cy="2777706"/>
            <a:chOff x="4987610" y="2386641"/>
            <a:chExt cx="2070339" cy="27777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BCD938-F3B2-FD52-36CA-DF80A4DAE96A}"/>
                </a:ext>
              </a:extLst>
            </p:cNvPr>
            <p:cNvSpPr/>
            <p:nvPr/>
          </p:nvSpPr>
          <p:spPr>
            <a:xfrm>
              <a:off x="4988943" y="2386641"/>
              <a:ext cx="2058837" cy="2777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4" descr="Computer Software Tools - iFixit">
              <a:extLst>
                <a:ext uri="{FF2B5EF4-FFF2-40B4-BE49-F238E27FC236}">
                  <a16:creationId xmlns:a16="http://schemas.microsoft.com/office/drawing/2014/main" id="{DA9F2289-466F-CE1C-30CA-46A568B97B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712"/>
            <a:stretch/>
          </p:blipFill>
          <p:spPr bwMode="auto">
            <a:xfrm>
              <a:off x="4988792" y="2386641"/>
              <a:ext cx="2061502" cy="576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Computer Software Tools - iFixit">
              <a:extLst>
                <a:ext uri="{FF2B5EF4-FFF2-40B4-BE49-F238E27FC236}">
                  <a16:creationId xmlns:a16="http://schemas.microsoft.com/office/drawing/2014/main" id="{5F03658F-F7B6-3BAA-4132-B8915255E5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8792" y="2716841"/>
              <a:ext cx="2061502" cy="1546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omputer Software Tools - iFixit">
              <a:extLst>
                <a:ext uri="{FF2B5EF4-FFF2-40B4-BE49-F238E27FC236}">
                  <a16:creationId xmlns:a16="http://schemas.microsoft.com/office/drawing/2014/main" id="{A646508C-AC33-E230-5FF9-13E3D1CB38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" t="55728" r="88218" b="32984"/>
            <a:stretch/>
          </p:blipFill>
          <p:spPr bwMode="auto">
            <a:xfrm>
              <a:off x="4987610" y="4262967"/>
              <a:ext cx="2070339" cy="901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8132FD-D27F-F9F3-9A9F-0CE9C773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7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C7B8E3-D6E4-E02D-2F81-BB7DD235A6DA}"/>
              </a:ext>
            </a:extLst>
          </p:cNvPr>
          <p:cNvSpPr/>
          <p:nvPr/>
        </p:nvSpPr>
        <p:spPr>
          <a:xfrm>
            <a:off x="0" y="0"/>
            <a:ext cx="12192000" cy="2534736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33112A-80AA-05BD-2228-360F13478736}"/>
              </a:ext>
            </a:extLst>
          </p:cNvPr>
          <p:cNvSpPr/>
          <p:nvPr/>
        </p:nvSpPr>
        <p:spPr>
          <a:xfrm>
            <a:off x="0" y="4323264"/>
            <a:ext cx="12192000" cy="2534736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994EF-632F-0F40-9600-9A2D7C461D30}"/>
              </a:ext>
            </a:extLst>
          </p:cNvPr>
          <p:cNvSpPr txBox="1"/>
          <p:nvPr/>
        </p:nvSpPr>
        <p:spPr>
          <a:xfrm>
            <a:off x="0" y="2629492"/>
            <a:ext cx="12192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Am </a:t>
            </a:r>
            <a:r>
              <a:rPr lang="en-US" sz="9600" dirty="0" err="1"/>
              <a:t>folosit</a:t>
            </a:r>
            <a:r>
              <a:rPr lang="en-US" sz="9600" dirty="0"/>
              <a:t> ML.NET!</a:t>
            </a:r>
          </a:p>
        </p:txBody>
      </p:sp>
    </p:spTree>
    <p:extLst>
      <p:ext uri="{BB962C8B-B14F-4D97-AF65-F5344CB8AC3E}">
        <p14:creationId xmlns:p14="http://schemas.microsoft.com/office/powerpoint/2010/main" val="204053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A984A-8A54-350B-606E-FC213068A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0A97988-5CB9-491E-5508-436EB28A3C8B}"/>
              </a:ext>
            </a:extLst>
          </p:cNvPr>
          <p:cNvGrpSpPr/>
          <p:nvPr/>
        </p:nvGrpSpPr>
        <p:grpSpPr>
          <a:xfrm>
            <a:off x="1398880" y="2189419"/>
            <a:ext cx="2070339" cy="2777706"/>
            <a:chOff x="4987610" y="2386641"/>
            <a:chExt cx="2070339" cy="27777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80DB3F-434B-1F40-B516-FFD959FB4226}"/>
                </a:ext>
              </a:extLst>
            </p:cNvPr>
            <p:cNvSpPr/>
            <p:nvPr/>
          </p:nvSpPr>
          <p:spPr>
            <a:xfrm>
              <a:off x="4988943" y="2386641"/>
              <a:ext cx="2058837" cy="2777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4" descr="Computer Software Tools - iFixit">
              <a:extLst>
                <a:ext uri="{FF2B5EF4-FFF2-40B4-BE49-F238E27FC236}">
                  <a16:creationId xmlns:a16="http://schemas.microsoft.com/office/drawing/2014/main" id="{18368FA5-72CA-7ED0-887B-4CFA4D665B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712"/>
            <a:stretch/>
          </p:blipFill>
          <p:spPr bwMode="auto">
            <a:xfrm>
              <a:off x="4988792" y="2386641"/>
              <a:ext cx="2061502" cy="576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Computer Software Tools - iFixit">
              <a:extLst>
                <a:ext uri="{FF2B5EF4-FFF2-40B4-BE49-F238E27FC236}">
                  <a16:creationId xmlns:a16="http://schemas.microsoft.com/office/drawing/2014/main" id="{EF01734C-CBE2-743C-A7FA-7B5E6B2BB7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8792" y="2716841"/>
              <a:ext cx="2061502" cy="1546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omputer Software Tools - iFixit">
              <a:extLst>
                <a:ext uri="{FF2B5EF4-FFF2-40B4-BE49-F238E27FC236}">
                  <a16:creationId xmlns:a16="http://schemas.microsoft.com/office/drawing/2014/main" id="{310F3D4F-8131-93C7-A281-80C0FFD87B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" t="55728" r="88218" b="32984"/>
            <a:stretch/>
          </p:blipFill>
          <p:spPr bwMode="auto">
            <a:xfrm>
              <a:off x="4987610" y="4262967"/>
              <a:ext cx="2070339" cy="901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809E60-C99E-1A47-DCCC-047A4F1F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6AFF7D-D65E-A3E5-6B5E-A54A68237451}"/>
              </a:ext>
            </a:extLst>
          </p:cNvPr>
          <p:cNvSpPr txBox="1"/>
          <p:nvPr/>
        </p:nvSpPr>
        <p:spPr>
          <a:xfrm>
            <a:off x="4988688" y="2299306"/>
            <a:ext cx="66221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Au </a:t>
            </a:r>
            <a:r>
              <a:rPr lang="en-US" sz="2800" dirty="0" err="1"/>
              <a:t>fost</a:t>
            </a:r>
            <a:r>
              <a:rPr lang="en-US" sz="2800" dirty="0"/>
              <a:t> testate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multe</a:t>
            </a:r>
            <a:r>
              <a:rPr lang="en-US" sz="2800" dirty="0"/>
              <a:t> </a:t>
            </a:r>
            <a:r>
              <a:rPr lang="en-US" sz="2800" dirty="0" err="1"/>
              <a:t>modele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</a:t>
            </a:r>
            <a:r>
              <a:rPr lang="en-US" sz="2800" dirty="0" err="1"/>
              <a:t>fost</a:t>
            </a:r>
            <a:r>
              <a:rPr lang="en-US" sz="2800" dirty="0"/>
              <a:t> </a:t>
            </a:r>
            <a:r>
              <a:rPr lang="en-US" sz="2800" dirty="0" err="1"/>
              <a:t>selectat</a:t>
            </a:r>
            <a:r>
              <a:rPr lang="en-US" sz="2800" dirty="0"/>
              <a:t> </a:t>
            </a:r>
            <a:r>
              <a:rPr lang="en-US" sz="2800" dirty="0" err="1"/>
              <a:t>modelul</a:t>
            </a:r>
            <a:r>
              <a:rPr lang="en-US" sz="2800" dirty="0"/>
              <a:t> </a:t>
            </a:r>
            <a:r>
              <a:rPr lang="en-US" sz="2800" dirty="0" err="1"/>
              <a:t>LightGBMRegression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Acuratețea</a:t>
            </a:r>
            <a:r>
              <a:rPr lang="en-US" sz="2800" dirty="0"/>
              <a:t>: R-Squared 0.837</a:t>
            </a:r>
          </a:p>
        </p:txBody>
      </p:sp>
    </p:spTree>
    <p:extLst>
      <p:ext uri="{BB962C8B-B14F-4D97-AF65-F5344CB8AC3E}">
        <p14:creationId xmlns:p14="http://schemas.microsoft.com/office/powerpoint/2010/main" val="2961357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5E20814-91A8-833B-7274-5A35A63A169A}"/>
              </a:ext>
            </a:extLst>
          </p:cNvPr>
          <p:cNvSpPr/>
          <p:nvPr/>
        </p:nvSpPr>
        <p:spPr>
          <a:xfrm>
            <a:off x="400050" y="273050"/>
            <a:ext cx="11512550" cy="122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Content Placeholder 44">
            <a:extLst>
              <a:ext uri="{FF2B5EF4-FFF2-40B4-BE49-F238E27FC236}">
                <a16:creationId xmlns:a16="http://schemas.microsoft.com/office/drawing/2014/main" id="{D8CED7D6-EBF0-BBF2-6A36-EE405C0C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556683"/>
              </p:ext>
            </p:extLst>
          </p:nvPr>
        </p:nvGraphicFramePr>
        <p:xfrm>
          <a:off x="2420493" y="134845"/>
          <a:ext cx="7479157" cy="65883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4235">
                  <a:extLst>
                    <a:ext uri="{9D8B030D-6E8A-4147-A177-3AD203B41FA5}">
                      <a16:colId xmlns:a16="http://schemas.microsoft.com/office/drawing/2014/main" val="1770643145"/>
                    </a:ext>
                  </a:extLst>
                </a:gridCol>
                <a:gridCol w="3181001">
                  <a:extLst>
                    <a:ext uri="{9D8B030D-6E8A-4147-A177-3AD203B41FA5}">
                      <a16:colId xmlns:a16="http://schemas.microsoft.com/office/drawing/2014/main" val="1007119867"/>
                    </a:ext>
                  </a:extLst>
                </a:gridCol>
                <a:gridCol w="1876215">
                  <a:extLst>
                    <a:ext uri="{9D8B030D-6E8A-4147-A177-3AD203B41FA5}">
                      <a16:colId xmlns:a16="http://schemas.microsoft.com/office/drawing/2014/main" val="4168323302"/>
                    </a:ext>
                  </a:extLst>
                </a:gridCol>
                <a:gridCol w="1747706">
                  <a:extLst>
                    <a:ext uri="{9D8B030D-6E8A-4147-A177-3AD203B41FA5}">
                      <a16:colId xmlns:a16="http://schemas.microsoft.com/office/drawing/2014/main" val="1401457199"/>
                    </a:ext>
                  </a:extLst>
                </a:gridCol>
              </a:tblGrid>
              <a:tr h="16893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ID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Trainer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RSquared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Duration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2261004268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err="1">
                          <a:effectLst/>
                        </a:rPr>
                        <a:t>FastForestRegression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0.6692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0.568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2935738060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FastForestRegression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0.6692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0.232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4233284687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FastTreeRegression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-1.1016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0.209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1772613666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SdcaRegression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0.385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3.196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2080651218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LightGbmRegression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0.6034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0.432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635412253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FastForestRegression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0.6815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0.266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1779717149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LbfgsPoissonRegression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0.5478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3666740978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LightGbmRegression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0.795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0.621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1436489588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FastForestRegression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0.6709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2522081717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LightGbmRegression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0.7918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0.848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1666790313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LightGbmRegression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0.8143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0.757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4212054565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LightGbmRegression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0.3767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0.744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1418505121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FastForestRegression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0.6723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0.165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2024317557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FastForestRegression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0.6692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0.155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824799336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LightGbmRegression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0.8122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109.004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3369851260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FastForestRegression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0.6867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0.312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3541081406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FastForestRegression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0.6803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0.203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1461361484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SdcaRegression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0.4119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2.74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3096796386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FastTreeRegression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-2.2271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1801736974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LightGbmRegression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0.837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17.267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834374593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FastForestRegression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0.6743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0.269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1644687796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SdcaRegression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0.3452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3.121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1569643248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LbfgsPoissonRegression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0.548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0.236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3486948376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FastTreeRegression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0.4922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0.309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2751092624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FastTreeRegression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0.3142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0.206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3708336179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LbfgsPoissonRegression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0.548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0.188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2963593621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FastForestRegression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0.6771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0.244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2653297132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FastForestRegression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0.683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919065164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FastForestRegression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0.6597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0.223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1337528477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FastForestRegression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0.6771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0.236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2359488281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SdcaRegression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0.3796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2.999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3756224613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FastTreeRegression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0.5432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4151439117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FastForestRegression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0.6744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0.219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3273655321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FastTreeRegression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0.6778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0.233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3041378182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LightGbmRegression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0.7925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0.499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2128718088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FastTreeRegression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-3.1183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0.243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2266816882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SdcaRegression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0.3704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2.939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1850393755"/>
                  </a:ext>
                </a:extLst>
              </a:tr>
              <a:tr h="168931"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LbfgsPoissonRegression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0.5481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 dirty="0">
                          <a:effectLst/>
                        </a:rPr>
                        <a:t>0.186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52" marR="2452" marT="2452" marB="0"/>
                </a:tc>
                <a:extLst>
                  <a:ext uri="{0D108BD9-81ED-4DB2-BD59-A6C34878D82A}">
                    <a16:rowId xmlns:a16="http://schemas.microsoft.com/office/drawing/2014/main" val="2162769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41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7EBE2-5DC2-5726-9CA2-3BFC09CBA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D68AA7CF-62AB-2EE2-8D66-D60964AF74B8}"/>
              </a:ext>
            </a:extLst>
          </p:cNvPr>
          <p:cNvSpPr/>
          <p:nvPr/>
        </p:nvSpPr>
        <p:spPr>
          <a:xfrm>
            <a:off x="400050" y="273050"/>
            <a:ext cx="11512550" cy="122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660DC8E-21C0-5DBD-0FC6-9B888B81D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078457"/>
              </p:ext>
            </p:extLst>
          </p:nvPr>
        </p:nvGraphicFramePr>
        <p:xfrm>
          <a:off x="1993900" y="2395537"/>
          <a:ext cx="7956550" cy="2066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3365170136"/>
                    </a:ext>
                  </a:extLst>
                </a:gridCol>
                <a:gridCol w="3023820">
                  <a:extLst>
                    <a:ext uri="{9D8B030D-6E8A-4147-A177-3AD203B41FA5}">
                      <a16:colId xmlns:a16="http://schemas.microsoft.com/office/drawing/2014/main" val="3078953584"/>
                    </a:ext>
                  </a:extLst>
                </a:gridCol>
                <a:gridCol w="1926846">
                  <a:extLst>
                    <a:ext uri="{9D8B030D-6E8A-4147-A177-3AD203B41FA5}">
                      <a16:colId xmlns:a16="http://schemas.microsoft.com/office/drawing/2014/main" val="580388299"/>
                    </a:ext>
                  </a:extLst>
                </a:gridCol>
                <a:gridCol w="2059734">
                  <a:extLst>
                    <a:ext uri="{9D8B030D-6E8A-4147-A177-3AD203B41FA5}">
                      <a16:colId xmlns:a16="http://schemas.microsoft.com/office/drawing/2014/main" val="2022048281"/>
                    </a:ext>
                  </a:extLst>
                </a:gridCol>
              </a:tblGrid>
              <a:tr h="29527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Top 5 models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6458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Index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Trainer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RSquared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Duration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155215458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LightGbmRegression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0.837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17.267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1422119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LightGbmRegression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0.8143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0.757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77354041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LightGbmRegression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0.8122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109.004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534791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LightGbmRegression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378827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LightGbmRegression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0.7925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0.499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2687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496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C3A21"/>
      </a:dk2>
      <a:lt2>
        <a:srgbClr val="E2E6E8"/>
      </a:lt2>
      <a:accent1>
        <a:srgbClr val="C79783"/>
      </a:accent1>
      <a:accent2>
        <a:srgbClr val="B3A06E"/>
      </a:accent2>
      <a:accent3>
        <a:srgbClr val="9EA573"/>
      </a:accent3>
      <a:accent4>
        <a:srgbClr val="88AD6A"/>
      </a:accent4>
      <a:accent5>
        <a:srgbClr val="79B077"/>
      </a:accent5>
      <a:accent6>
        <a:srgbClr val="6BAF85"/>
      </a:accent6>
      <a:hlink>
        <a:srgbClr val="5E899C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294</Words>
  <Application>Microsoft Office PowerPoint</Application>
  <PresentationFormat>Widescreen</PresentationFormat>
  <Paragraphs>212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 Narrow</vt:lpstr>
      <vt:lpstr>Arial</vt:lpstr>
      <vt:lpstr>Gill Sans MT</vt:lpstr>
      <vt:lpstr>Univers</vt:lpstr>
      <vt:lpstr>Univers Condensed</vt:lpstr>
      <vt:lpstr>Wingdings 2</vt:lpstr>
      <vt:lpstr>DividendVTI</vt:lpstr>
      <vt:lpstr>Sistem de predicție a prețurilor tranzacțiilor imobiliare (Caselor)</vt:lpstr>
      <vt:lpstr>AM făcut proiectul! Este funcțional!</vt:lpstr>
      <vt:lpstr>Agenda</vt:lpstr>
      <vt:lpstr>Dataset</vt:lpstr>
      <vt:lpstr>Tehnologii</vt:lpstr>
      <vt:lpstr>PowerPoint Presentation</vt:lpstr>
      <vt:lpstr>Tehnologii</vt:lpstr>
      <vt:lpstr>PowerPoint Presentation</vt:lpstr>
      <vt:lpstr>PowerPoint Presentation</vt:lpstr>
      <vt:lpstr>Următorii pași</vt:lpstr>
      <vt:lpstr>Întrebări?</vt:lpstr>
      <vt:lpstr>Vă mulțumim!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Teodor-Cristian Rădoi</dc:creator>
  <cp:lastModifiedBy>Teodor-Cristian Rădoi</cp:lastModifiedBy>
  <cp:revision>6</cp:revision>
  <dcterms:created xsi:type="dcterms:W3CDTF">2024-10-29T15:08:44Z</dcterms:created>
  <dcterms:modified xsi:type="dcterms:W3CDTF">2024-10-29T20:52:40Z</dcterms:modified>
</cp:coreProperties>
</file>