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M Hanna" charset="1" panose="02000503000000020003"/>
      <p:regular r:id="rId14"/>
    </p:embeddedFont>
    <p:embeddedFont>
      <p:font typeface="Canva Sans" charset="1" panose="020B0503030501040103"/>
      <p:regular r:id="rId15"/>
    </p:embeddedFont>
    <p:embeddedFont>
      <p:font typeface="Canva Sans Bold" charset="1" panose="020B08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2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11" Target="../media/image40.png" Type="http://schemas.openxmlformats.org/officeDocument/2006/relationships/image"/><Relationship Id="rId12" Target="../media/image41.sv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2" Target="../media/image1.pn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4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883602" y="4207510"/>
            <a:ext cx="12296817" cy="2033906"/>
          </a:xfrm>
          <a:prstGeom prst="rect">
            <a:avLst/>
          </a:prstGeom>
        </p:spPr>
        <p:txBody>
          <a:bodyPr anchor="t" rtlCol="false" tIns="0" lIns="0" bIns="0" rIns="0">
            <a:spAutoFit/>
          </a:bodyPr>
          <a:lstStyle/>
          <a:p>
            <a:pPr algn="ctr">
              <a:lnSpc>
                <a:spcPts val="7760"/>
              </a:lnSpc>
            </a:pPr>
            <a:r>
              <a:rPr lang="en-US" sz="8000">
                <a:solidFill>
                  <a:srgbClr val="FFFFFF"/>
                </a:solidFill>
                <a:latin typeface="BM Hanna"/>
                <a:ea typeface="BM Hanna"/>
                <a:cs typeface="BM Hanna"/>
                <a:sym typeface="BM Hanna"/>
              </a:rPr>
              <a:t>NEWS ANALYSIS</a:t>
            </a:r>
          </a:p>
          <a:p>
            <a:pPr algn="ctr" marL="0" indent="0" lvl="0">
              <a:lnSpc>
                <a:spcPts val="7760"/>
              </a:lnSpc>
              <a:spcBef>
                <a:spcPct val="0"/>
              </a:spcBef>
            </a:pPr>
            <a:r>
              <a:rPr lang="en-US" sz="8000">
                <a:solidFill>
                  <a:srgbClr val="FFFFFF"/>
                </a:solidFill>
                <a:latin typeface="BM Hanna"/>
                <a:ea typeface="BM Hanna"/>
                <a:cs typeface="BM Hanna"/>
                <a:sym typeface="BM Hanna"/>
              </a:rPr>
              <a:t> STANCE DETECTION</a:t>
            </a:r>
          </a:p>
        </p:txBody>
      </p:sp>
      <p:sp>
        <p:nvSpPr>
          <p:cNvPr name="Freeform 4" id="4"/>
          <p:cNvSpPr/>
          <p:nvPr/>
        </p:nvSpPr>
        <p:spPr>
          <a:xfrm flipH="false" flipV="false" rot="0">
            <a:off x="12814669" y="2449308"/>
            <a:ext cx="7065092" cy="8144199"/>
          </a:xfrm>
          <a:custGeom>
            <a:avLst/>
            <a:gdLst/>
            <a:ahLst/>
            <a:cxnLst/>
            <a:rect r="r" b="b" t="t" l="l"/>
            <a:pathLst>
              <a:path h="8144199" w="7065092">
                <a:moveTo>
                  <a:pt x="0" y="0"/>
                </a:moveTo>
                <a:lnTo>
                  <a:pt x="7065093" y="0"/>
                </a:lnTo>
                <a:lnTo>
                  <a:pt x="7065093" y="8144199"/>
                </a:lnTo>
                <a:lnTo>
                  <a:pt x="0" y="814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833448" y="-1279629"/>
            <a:ext cx="5817841" cy="4114800"/>
          </a:xfrm>
          <a:custGeom>
            <a:avLst/>
            <a:gdLst/>
            <a:ahLst/>
            <a:cxnLst/>
            <a:rect r="r" b="b" t="t" l="l"/>
            <a:pathLst>
              <a:path h="4114800" w="5817841">
                <a:moveTo>
                  <a:pt x="0" y="0"/>
                </a:moveTo>
                <a:lnTo>
                  <a:pt x="5817841" y="0"/>
                </a:lnTo>
                <a:lnTo>
                  <a:pt x="581784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98693" y="-662043"/>
            <a:ext cx="5155216" cy="4114800"/>
          </a:xfrm>
          <a:custGeom>
            <a:avLst/>
            <a:gdLst/>
            <a:ahLst/>
            <a:cxnLst/>
            <a:rect r="r" b="b" t="t" l="l"/>
            <a:pathLst>
              <a:path h="4114800" w="5155216">
                <a:moveTo>
                  <a:pt x="0" y="0"/>
                </a:moveTo>
                <a:lnTo>
                  <a:pt x="5155216" y="0"/>
                </a:lnTo>
                <a:lnTo>
                  <a:pt x="515521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26312">
            <a:off x="-796615" y="5045557"/>
            <a:ext cx="7584413" cy="6908710"/>
          </a:xfrm>
          <a:custGeom>
            <a:avLst/>
            <a:gdLst/>
            <a:ahLst/>
            <a:cxnLst/>
            <a:rect r="r" b="b" t="t" l="l"/>
            <a:pathLst>
              <a:path h="6908710" w="7584413">
                <a:moveTo>
                  <a:pt x="0" y="0"/>
                </a:moveTo>
                <a:lnTo>
                  <a:pt x="7584413" y="0"/>
                </a:lnTo>
                <a:lnTo>
                  <a:pt x="7584413" y="6908710"/>
                </a:lnTo>
                <a:lnTo>
                  <a:pt x="0" y="69087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7044333" y="7771831"/>
            <a:ext cx="4199333" cy="485775"/>
          </a:xfrm>
          <a:prstGeom prst="rect">
            <a:avLst/>
          </a:prstGeom>
        </p:spPr>
        <p:txBody>
          <a:bodyPr anchor="t" rtlCol="false" tIns="0" lIns="0" bIns="0" rIns="0">
            <a:spAutoFit/>
          </a:bodyPr>
          <a:lstStyle/>
          <a:p>
            <a:pPr algn="ctr" marL="0" indent="0" lvl="0">
              <a:lnSpc>
                <a:spcPts val="3900"/>
              </a:lnSpc>
            </a:pPr>
            <a:r>
              <a:rPr lang="en-US" sz="3000">
                <a:solidFill>
                  <a:srgbClr val="FFFFFF"/>
                </a:solidFill>
                <a:latin typeface="Canva Sans"/>
                <a:ea typeface="Canva Sans"/>
                <a:cs typeface="Canva Sans"/>
                <a:sym typeface="Canva Sans"/>
              </a:rPr>
              <a:t>Student: Ivanov Florin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017986" y="2781538"/>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9422703" y="2781538"/>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036489" y="2195265"/>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1441207" y="2195265"/>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4659189" y="662295"/>
            <a:ext cx="8969623" cy="1311274"/>
          </a:xfrm>
          <a:prstGeom prst="rect">
            <a:avLst/>
          </a:prstGeom>
        </p:spPr>
        <p:txBody>
          <a:bodyPr anchor="t" rtlCol="false" tIns="0" lIns="0" bIns="0" rIns="0">
            <a:spAutoFit/>
          </a:bodyPr>
          <a:lstStyle/>
          <a:p>
            <a:pPr algn="ctr" marL="0" indent="0" lvl="0">
              <a:lnSpc>
                <a:spcPts val="9699"/>
              </a:lnSpc>
              <a:spcBef>
                <a:spcPct val="0"/>
              </a:spcBef>
            </a:pPr>
            <a:r>
              <a:rPr lang="en-US" sz="9999">
                <a:solidFill>
                  <a:srgbClr val="FFFFFF"/>
                </a:solidFill>
                <a:latin typeface="BM Hanna"/>
                <a:ea typeface="BM Hanna"/>
                <a:cs typeface="BM Hanna"/>
                <a:sym typeface="BM Hanna"/>
              </a:rPr>
              <a:t>CUPRINS</a:t>
            </a:r>
          </a:p>
        </p:txBody>
      </p:sp>
      <p:sp>
        <p:nvSpPr>
          <p:cNvPr name="TextBox 10" id="10"/>
          <p:cNvSpPr txBox="true"/>
          <p:nvPr/>
        </p:nvSpPr>
        <p:spPr>
          <a:xfrm rot="0">
            <a:off x="4341975" y="3833768"/>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Introducere</a:t>
            </a:r>
          </a:p>
        </p:txBody>
      </p:sp>
      <p:sp>
        <p:nvSpPr>
          <p:cNvPr name="TextBox 11" id="11"/>
          <p:cNvSpPr txBox="true"/>
          <p:nvPr/>
        </p:nvSpPr>
        <p:spPr>
          <a:xfrm rot="0">
            <a:off x="9827270" y="3338468"/>
            <a:ext cx="4038178" cy="14763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Incarcare si preprocesarea datelor</a:t>
            </a:r>
          </a:p>
        </p:txBody>
      </p:sp>
      <p:sp>
        <p:nvSpPr>
          <p:cNvPr name="Freeform 12" id="12"/>
          <p:cNvSpPr/>
          <p:nvPr/>
        </p:nvSpPr>
        <p:spPr>
          <a:xfrm flipH="false" flipV="false" rot="0">
            <a:off x="1594331" y="6425327"/>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1846359" y="6425327"/>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3612834" y="5839055"/>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3864862" y="5839055"/>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2491487" y="7079730"/>
            <a:ext cx="3052997" cy="1281430"/>
          </a:xfrm>
          <a:prstGeom prst="rect">
            <a:avLst/>
          </a:prstGeom>
        </p:spPr>
        <p:txBody>
          <a:bodyPr anchor="t" rtlCol="false" tIns="0" lIns="0" bIns="0" rIns="0">
            <a:spAutoFit/>
          </a:bodyPr>
          <a:lstStyle/>
          <a:p>
            <a:pPr algn="ctr" marL="0" indent="0" lvl="0">
              <a:lnSpc>
                <a:spcPts val="3379"/>
              </a:lnSpc>
            </a:pPr>
            <a:r>
              <a:rPr lang="en-US" sz="2599">
                <a:solidFill>
                  <a:srgbClr val="000000"/>
                </a:solidFill>
                <a:latin typeface="Canva Sans"/>
                <a:ea typeface="Canva Sans"/>
                <a:cs typeface="Canva Sans"/>
                <a:sym typeface="Canva Sans"/>
              </a:rPr>
              <a:t>Antrenarea si validarea modelului</a:t>
            </a:r>
          </a:p>
        </p:txBody>
      </p:sp>
      <p:sp>
        <p:nvSpPr>
          <p:cNvPr name="TextBox 17" id="17"/>
          <p:cNvSpPr txBox="true"/>
          <p:nvPr/>
        </p:nvSpPr>
        <p:spPr>
          <a:xfrm rot="0">
            <a:off x="12170347" y="7477557"/>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Concluzii</a:t>
            </a:r>
          </a:p>
        </p:txBody>
      </p:sp>
      <p:sp>
        <p:nvSpPr>
          <p:cNvPr name="Freeform 18" id="18"/>
          <p:cNvSpPr/>
          <p:nvPr/>
        </p:nvSpPr>
        <p:spPr>
          <a:xfrm flipH="false" flipV="false" rot="0">
            <a:off x="6720345" y="6425327"/>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8738848" y="5839055"/>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7044333" y="7477557"/>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Rezultate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918748" y="-626708"/>
            <a:ext cx="4681103" cy="3310817"/>
          </a:xfrm>
          <a:custGeom>
            <a:avLst/>
            <a:gdLst/>
            <a:ahLst/>
            <a:cxnLst/>
            <a:rect r="r" b="b" t="t" l="l"/>
            <a:pathLst>
              <a:path h="3310817" w="4681103">
                <a:moveTo>
                  <a:pt x="0" y="0"/>
                </a:moveTo>
                <a:lnTo>
                  <a:pt x="4681104" y="0"/>
                </a:lnTo>
                <a:lnTo>
                  <a:pt x="4681104" y="3310816"/>
                </a:lnTo>
                <a:lnTo>
                  <a:pt x="0" y="331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286914" y="2018689"/>
            <a:ext cx="7978637" cy="9386632"/>
          </a:xfrm>
          <a:custGeom>
            <a:avLst/>
            <a:gdLst/>
            <a:ahLst/>
            <a:cxnLst/>
            <a:rect r="r" b="b" t="t" l="l"/>
            <a:pathLst>
              <a:path h="9386632" w="7978637">
                <a:moveTo>
                  <a:pt x="7978637" y="0"/>
                </a:moveTo>
                <a:lnTo>
                  <a:pt x="0" y="0"/>
                </a:lnTo>
                <a:lnTo>
                  <a:pt x="0" y="9386632"/>
                </a:lnTo>
                <a:lnTo>
                  <a:pt x="7978637" y="9386632"/>
                </a:lnTo>
                <a:lnTo>
                  <a:pt x="79786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3069909"/>
            <a:ext cx="9393142" cy="7653268"/>
            <a:chOff x="0" y="0"/>
            <a:chExt cx="2473914" cy="2015676"/>
          </a:xfrm>
        </p:grpSpPr>
        <p:sp>
          <p:nvSpPr>
            <p:cNvPr name="Freeform 6" id="6"/>
            <p:cNvSpPr/>
            <p:nvPr/>
          </p:nvSpPr>
          <p:spPr>
            <a:xfrm flipH="false" flipV="false" rot="0">
              <a:off x="0" y="0"/>
              <a:ext cx="2473914" cy="2015676"/>
            </a:xfrm>
            <a:custGeom>
              <a:avLst/>
              <a:gdLst/>
              <a:ahLst/>
              <a:cxnLst/>
              <a:rect r="r" b="b" t="t" l="l"/>
              <a:pathLst>
                <a:path h="2015676" w="2473914">
                  <a:moveTo>
                    <a:pt x="34617" y="0"/>
                  </a:moveTo>
                  <a:lnTo>
                    <a:pt x="2439297" y="0"/>
                  </a:lnTo>
                  <a:cubicBezTo>
                    <a:pt x="2458415" y="0"/>
                    <a:pt x="2473914" y="15498"/>
                    <a:pt x="2473914" y="34617"/>
                  </a:cubicBezTo>
                  <a:lnTo>
                    <a:pt x="2473914" y="1981059"/>
                  </a:lnTo>
                  <a:cubicBezTo>
                    <a:pt x="2473914" y="2000177"/>
                    <a:pt x="2458415" y="2015676"/>
                    <a:pt x="2439297" y="2015676"/>
                  </a:cubicBezTo>
                  <a:lnTo>
                    <a:pt x="34617" y="2015676"/>
                  </a:lnTo>
                  <a:cubicBezTo>
                    <a:pt x="15498" y="2015676"/>
                    <a:pt x="0" y="2000177"/>
                    <a:pt x="0" y="1981059"/>
                  </a:cubicBezTo>
                  <a:lnTo>
                    <a:pt x="0" y="34617"/>
                  </a:lnTo>
                  <a:cubicBezTo>
                    <a:pt x="0" y="15498"/>
                    <a:pt x="15498" y="0"/>
                    <a:pt x="34617" y="0"/>
                  </a:cubicBezTo>
                  <a:close/>
                </a:path>
              </a:pathLst>
            </a:custGeom>
            <a:solidFill>
              <a:srgbClr val="FFCE32"/>
            </a:solidFill>
          </p:spPr>
        </p:sp>
        <p:sp>
          <p:nvSpPr>
            <p:cNvPr name="TextBox 7" id="7"/>
            <p:cNvSpPr txBox="true"/>
            <p:nvPr/>
          </p:nvSpPr>
          <p:spPr>
            <a:xfrm>
              <a:off x="0" y="-57150"/>
              <a:ext cx="2473914" cy="2072826"/>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8607328" y="732714"/>
            <a:ext cx="3629027" cy="4674391"/>
          </a:xfrm>
          <a:custGeom>
            <a:avLst/>
            <a:gdLst/>
            <a:ahLst/>
            <a:cxnLst/>
            <a:rect r="r" b="b" t="t" l="l"/>
            <a:pathLst>
              <a:path h="4674391" w="3629027">
                <a:moveTo>
                  <a:pt x="0" y="0"/>
                </a:moveTo>
                <a:lnTo>
                  <a:pt x="3629028" y="0"/>
                </a:lnTo>
                <a:lnTo>
                  <a:pt x="3629028" y="4674391"/>
                </a:lnTo>
                <a:lnTo>
                  <a:pt x="0" y="4674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514968" y="4386802"/>
            <a:ext cx="7151909" cy="1096014"/>
          </a:xfrm>
          <a:prstGeom prst="rect">
            <a:avLst/>
          </a:prstGeom>
        </p:spPr>
        <p:txBody>
          <a:bodyPr anchor="t" rtlCol="false" tIns="0" lIns="0" bIns="0" rIns="0">
            <a:spAutoFit/>
          </a:bodyPr>
          <a:lstStyle/>
          <a:p>
            <a:pPr algn="l">
              <a:lnSpc>
                <a:spcPts val="8245"/>
              </a:lnSpc>
            </a:pPr>
            <a:r>
              <a:rPr lang="en-US" sz="8500">
                <a:solidFill>
                  <a:srgbClr val="000000"/>
                </a:solidFill>
                <a:latin typeface="BM Hanna"/>
                <a:ea typeface="BM Hanna"/>
                <a:cs typeface="BM Hanna"/>
                <a:sym typeface="BM Hanna"/>
              </a:rPr>
              <a:t>INTRODUCERE</a:t>
            </a:r>
          </a:p>
        </p:txBody>
      </p:sp>
      <p:sp>
        <p:nvSpPr>
          <p:cNvPr name="TextBox 11" id="11"/>
          <p:cNvSpPr txBox="true"/>
          <p:nvPr/>
        </p:nvSpPr>
        <p:spPr>
          <a:xfrm rot="0">
            <a:off x="1514968" y="5909743"/>
            <a:ext cx="7599867" cy="3714750"/>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Scopul acestui proiect este de a clasifica relația dintre titlurile și conținutul articolelor de știri, utilizând un set de date bine cunoscut, FNC-1 (Fake News Challenge). Această relație este analizată din perspectiva a patru categorii: fără legătură (unrelated), discută subiectul (discuss), sunt de acord (agree) și sunt în dezacord (disagree).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867707">
            <a:off x="-1222503" y="-339746"/>
            <a:ext cx="3978551" cy="4438545"/>
          </a:xfrm>
          <a:custGeom>
            <a:avLst/>
            <a:gdLst/>
            <a:ahLst/>
            <a:cxnLst/>
            <a:rect r="r" b="b" t="t" l="l"/>
            <a:pathLst>
              <a:path h="4438545" w="3978551">
                <a:moveTo>
                  <a:pt x="0" y="0"/>
                </a:moveTo>
                <a:lnTo>
                  <a:pt x="3978551" y="0"/>
                </a:lnTo>
                <a:lnTo>
                  <a:pt x="3978551" y="4438546"/>
                </a:lnTo>
                <a:lnTo>
                  <a:pt x="0" y="44385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515924" y="-305796"/>
            <a:ext cx="5081512" cy="4444014"/>
          </a:xfrm>
          <a:custGeom>
            <a:avLst/>
            <a:gdLst/>
            <a:ahLst/>
            <a:cxnLst/>
            <a:rect r="r" b="b" t="t" l="l"/>
            <a:pathLst>
              <a:path h="4444014" w="5081512">
                <a:moveTo>
                  <a:pt x="0" y="0"/>
                </a:moveTo>
                <a:lnTo>
                  <a:pt x="5081512" y="0"/>
                </a:lnTo>
                <a:lnTo>
                  <a:pt x="5081512" y="4444014"/>
                </a:lnTo>
                <a:lnTo>
                  <a:pt x="0" y="44440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057338" y="1235893"/>
            <a:ext cx="10173324" cy="454660"/>
          </a:xfrm>
          <a:prstGeom prst="rect">
            <a:avLst/>
          </a:prstGeom>
        </p:spPr>
        <p:txBody>
          <a:bodyPr anchor="t" rtlCol="false" tIns="0" lIns="0" bIns="0" rIns="0">
            <a:spAutoFit/>
          </a:bodyPr>
          <a:lstStyle/>
          <a:p>
            <a:pPr algn="ctr">
              <a:lnSpc>
                <a:spcPts val="3395"/>
              </a:lnSpc>
            </a:pPr>
            <a:r>
              <a:rPr lang="en-US" sz="3500">
                <a:solidFill>
                  <a:srgbClr val="FFFFFF"/>
                </a:solidFill>
                <a:latin typeface="BM Hanna"/>
                <a:ea typeface="BM Hanna"/>
                <a:cs typeface="BM Hanna"/>
                <a:sym typeface="BM Hanna"/>
              </a:rPr>
              <a:t>INCARCARE SI PREPROCESARE</a:t>
            </a:r>
          </a:p>
        </p:txBody>
      </p:sp>
      <p:sp>
        <p:nvSpPr>
          <p:cNvPr name="Freeform 6" id="6"/>
          <p:cNvSpPr/>
          <p:nvPr/>
        </p:nvSpPr>
        <p:spPr>
          <a:xfrm flipH="false" flipV="false" rot="0">
            <a:off x="2234513"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9485277"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3247245" y="3727687"/>
            <a:ext cx="4884022" cy="982345"/>
          </a:xfrm>
          <a:prstGeom prst="rect">
            <a:avLst/>
          </a:prstGeom>
        </p:spPr>
        <p:txBody>
          <a:bodyPr anchor="t" rtlCol="false" tIns="0" lIns="0" bIns="0" rIns="0">
            <a:spAutoFit/>
          </a:bodyPr>
          <a:lstStyle/>
          <a:p>
            <a:pPr algn="ctr">
              <a:lnSpc>
                <a:spcPts val="1940"/>
              </a:lnSpc>
            </a:pPr>
            <a:r>
              <a:rPr lang="en-US" sz="2000">
                <a:solidFill>
                  <a:srgbClr val="000000"/>
                </a:solidFill>
                <a:latin typeface="BM Hanna"/>
                <a:ea typeface="BM Hanna"/>
                <a:cs typeface="BM Hanna"/>
                <a:sym typeface="BM Hanna"/>
              </a:rPr>
              <a:t>1. UNIREA CELOR DOUA DATASET-URI: BODIES (UNDE AVEM ARTICOLUL SI ID-UL) SI STANCES (UNDE AVEM TITLUL, ID-UL BODY-ULUI SI STANCE-UL)</a:t>
            </a:r>
          </a:p>
        </p:txBody>
      </p:sp>
      <p:sp>
        <p:nvSpPr>
          <p:cNvPr name="Freeform 9" id="9"/>
          <p:cNvSpPr/>
          <p:nvPr/>
        </p:nvSpPr>
        <p:spPr>
          <a:xfrm flipH="false" flipV="false" rot="0">
            <a:off x="2234513" y="6215144"/>
            <a:ext cx="6909487" cy="3366805"/>
          </a:xfrm>
          <a:custGeom>
            <a:avLst/>
            <a:gdLst/>
            <a:ahLst/>
            <a:cxnLst/>
            <a:rect r="r" b="b" t="t" l="l"/>
            <a:pathLst>
              <a:path h="3366805" w="6909487">
                <a:moveTo>
                  <a:pt x="0" y="0"/>
                </a:moveTo>
                <a:lnTo>
                  <a:pt x="6909487" y="0"/>
                </a:lnTo>
                <a:lnTo>
                  <a:pt x="6909487" y="3366805"/>
                </a:lnTo>
                <a:lnTo>
                  <a:pt x="0" y="33668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3247245" y="7751938"/>
            <a:ext cx="4884022" cy="267970"/>
          </a:xfrm>
          <a:prstGeom prst="rect">
            <a:avLst/>
          </a:prstGeom>
        </p:spPr>
        <p:txBody>
          <a:bodyPr anchor="t" rtlCol="false" tIns="0" lIns="0" bIns="0" rIns="0">
            <a:spAutoFit/>
          </a:bodyPr>
          <a:lstStyle/>
          <a:p>
            <a:pPr algn="ctr">
              <a:lnSpc>
                <a:spcPts val="1940"/>
              </a:lnSpc>
            </a:pPr>
            <a:r>
              <a:rPr lang="en-US" sz="2000">
                <a:solidFill>
                  <a:srgbClr val="000000"/>
                </a:solidFill>
                <a:latin typeface="BM Hanna"/>
                <a:ea typeface="BM Hanna"/>
                <a:cs typeface="BM Hanna"/>
                <a:sym typeface="BM Hanna"/>
              </a:rPr>
              <a:t>3. MAPAREA ETICHETELOR </a:t>
            </a:r>
          </a:p>
        </p:txBody>
      </p:sp>
      <p:sp>
        <p:nvSpPr>
          <p:cNvPr name="TextBox 11" id="11"/>
          <p:cNvSpPr txBox="true"/>
          <p:nvPr/>
        </p:nvSpPr>
        <p:spPr>
          <a:xfrm rot="0">
            <a:off x="10195516" y="3846750"/>
            <a:ext cx="5489009" cy="744220"/>
          </a:xfrm>
          <a:prstGeom prst="rect">
            <a:avLst/>
          </a:prstGeom>
        </p:spPr>
        <p:txBody>
          <a:bodyPr anchor="t" rtlCol="false" tIns="0" lIns="0" bIns="0" rIns="0">
            <a:spAutoFit/>
          </a:bodyPr>
          <a:lstStyle/>
          <a:p>
            <a:pPr algn="ctr">
              <a:lnSpc>
                <a:spcPts val="1940"/>
              </a:lnSpc>
            </a:pPr>
            <a:r>
              <a:rPr lang="en-US" sz="2000">
                <a:solidFill>
                  <a:srgbClr val="000000"/>
                </a:solidFill>
                <a:latin typeface="BM Hanna"/>
                <a:ea typeface="BM Hanna"/>
                <a:cs typeface="BM Hanna"/>
                <a:sym typeface="BM Hanna"/>
              </a:rPr>
              <a:t>2. COMBINAREA TITLULUI SI CONTINUTUL ARTICOLULUI SEPARATE DE “[SEP]” TOKEN SPECIFIC BERT</a:t>
            </a:r>
          </a:p>
        </p:txBody>
      </p:sp>
      <p:sp>
        <p:nvSpPr>
          <p:cNvPr name="Freeform 12" id="12"/>
          <p:cNvSpPr/>
          <p:nvPr/>
        </p:nvSpPr>
        <p:spPr>
          <a:xfrm flipH="false" flipV="false" rot="0">
            <a:off x="-1713700" y="5597469"/>
            <a:ext cx="4952068" cy="4989489"/>
          </a:xfrm>
          <a:custGeom>
            <a:avLst/>
            <a:gdLst/>
            <a:ahLst/>
            <a:cxnLst/>
            <a:rect r="r" b="b" t="t" l="l"/>
            <a:pathLst>
              <a:path h="4989489" w="4952068">
                <a:moveTo>
                  <a:pt x="0" y="0"/>
                </a:moveTo>
                <a:lnTo>
                  <a:pt x="4952067" y="0"/>
                </a:lnTo>
                <a:lnTo>
                  <a:pt x="4952067" y="4989489"/>
                </a:lnTo>
                <a:lnTo>
                  <a:pt x="0" y="498948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7726116"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5085280"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7726116" y="5884835"/>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9485277" y="6215144"/>
            <a:ext cx="6909487" cy="3366805"/>
          </a:xfrm>
          <a:custGeom>
            <a:avLst/>
            <a:gdLst/>
            <a:ahLst/>
            <a:cxnLst/>
            <a:rect r="r" b="b" t="t" l="l"/>
            <a:pathLst>
              <a:path h="3366805" w="6909487">
                <a:moveTo>
                  <a:pt x="0" y="0"/>
                </a:moveTo>
                <a:lnTo>
                  <a:pt x="6909487" y="0"/>
                </a:lnTo>
                <a:lnTo>
                  <a:pt x="6909487" y="3366805"/>
                </a:lnTo>
                <a:lnTo>
                  <a:pt x="0" y="33668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0498009" y="7632875"/>
            <a:ext cx="4884022" cy="506095"/>
          </a:xfrm>
          <a:prstGeom prst="rect">
            <a:avLst/>
          </a:prstGeom>
        </p:spPr>
        <p:txBody>
          <a:bodyPr anchor="t" rtlCol="false" tIns="0" lIns="0" bIns="0" rIns="0">
            <a:spAutoFit/>
          </a:bodyPr>
          <a:lstStyle/>
          <a:p>
            <a:pPr algn="ctr">
              <a:lnSpc>
                <a:spcPts val="1940"/>
              </a:lnSpc>
            </a:pPr>
            <a:r>
              <a:rPr lang="en-US" sz="2000">
                <a:solidFill>
                  <a:srgbClr val="000000"/>
                </a:solidFill>
                <a:latin typeface="BM Hanna"/>
                <a:ea typeface="BM Hanna"/>
                <a:cs typeface="BM Hanna"/>
                <a:sym typeface="BM Hanna"/>
              </a:rPr>
              <a:t>4. IMPARTIREA DATELOR IN TRAIN SI TEST (90% ANTRENARE - 10% TEST)</a:t>
            </a:r>
          </a:p>
        </p:txBody>
      </p:sp>
      <p:sp>
        <p:nvSpPr>
          <p:cNvPr name="Freeform 18" id="18"/>
          <p:cNvSpPr/>
          <p:nvPr/>
        </p:nvSpPr>
        <p:spPr>
          <a:xfrm flipH="false" flipV="false" rot="0">
            <a:off x="15182162" y="5884835"/>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559059">
            <a:off x="15630884" y="-142692"/>
            <a:ext cx="3136632" cy="4040158"/>
          </a:xfrm>
          <a:custGeom>
            <a:avLst/>
            <a:gdLst/>
            <a:ahLst/>
            <a:cxnLst/>
            <a:rect r="r" b="b" t="t" l="l"/>
            <a:pathLst>
              <a:path h="4040158" w="3136632">
                <a:moveTo>
                  <a:pt x="0" y="0"/>
                </a:moveTo>
                <a:lnTo>
                  <a:pt x="3136632" y="0"/>
                </a:lnTo>
                <a:lnTo>
                  <a:pt x="3136632" y="4040158"/>
                </a:lnTo>
                <a:lnTo>
                  <a:pt x="0" y="4040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807" y="-872400"/>
            <a:ext cx="2843834" cy="2011366"/>
          </a:xfrm>
          <a:custGeom>
            <a:avLst/>
            <a:gdLst/>
            <a:ahLst/>
            <a:cxnLst/>
            <a:rect r="r" b="b" t="t" l="l"/>
            <a:pathLst>
              <a:path h="2011366" w="2843834">
                <a:moveTo>
                  <a:pt x="0" y="0"/>
                </a:moveTo>
                <a:lnTo>
                  <a:pt x="2843833" y="0"/>
                </a:lnTo>
                <a:lnTo>
                  <a:pt x="2843833" y="2011366"/>
                </a:lnTo>
                <a:lnTo>
                  <a:pt x="0" y="20113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897026" y="3019961"/>
            <a:ext cx="7009322" cy="6960899"/>
            <a:chOff x="0" y="0"/>
            <a:chExt cx="1846077" cy="1833323"/>
          </a:xfrm>
        </p:grpSpPr>
        <p:sp>
          <p:nvSpPr>
            <p:cNvPr name="Freeform 6" id="6"/>
            <p:cNvSpPr/>
            <p:nvPr/>
          </p:nvSpPr>
          <p:spPr>
            <a:xfrm flipH="false" flipV="false" rot="0">
              <a:off x="0" y="0"/>
              <a:ext cx="1846076" cy="1833323"/>
            </a:xfrm>
            <a:custGeom>
              <a:avLst/>
              <a:gdLst/>
              <a:ahLst/>
              <a:cxnLst/>
              <a:rect r="r" b="b" t="t" l="l"/>
              <a:pathLst>
                <a:path h="1833323" w="1846076">
                  <a:moveTo>
                    <a:pt x="46390" y="0"/>
                  </a:moveTo>
                  <a:lnTo>
                    <a:pt x="1799687" y="0"/>
                  </a:lnTo>
                  <a:cubicBezTo>
                    <a:pt x="1825307" y="0"/>
                    <a:pt x="1846076" y="20769"/>
                    <a:pt x="1846076" y="46390"/>
                  </a:cubicBezTo>
                  <a:lnTo>
                    <a:pt x="1846076" y="1786934"/>
                  </a:lnTo>
                  <a:cubicBezTo>
                    <a:pt x="1846076" y="1812554"/>
                    <a:pt x="1825307" y="1833323"/>
                    <a:pt x="1799687" y="1833323"/>
                  </a:cubicBezTo>
                  <a:lnTo>
                    <a:pt x="46390" y="1833323"/>
                  </a:lnTo>
                  <a:cubicBezTo>
                    <a:pt x="34086" y="1833323"/>
                    <a:pt x="22287" y="1828436"/>
                    <a:pt x="13587" y="1819736"/>
                  </a:cubicBezTo>
                  <a:cubicBezTo>
                    <a:pt x="4887" y="1811036"/>
                    <a:pt x="0" y="1799237"/>
                    <a:pt x="0" y="1786934"/>
                  </a:cubicBezTo>
                  <a:lnTo>
                    <a:pt x="0" y="46390"/>
                  </a:lnTo>
                  <a:cubicBezTo>
                    <a:pt x="0" y="20769"/>
                    <a:pt x="20769" y="0"/>
                    <a:pt x="46390" y="0"/>
                  </a:cubicBezTo>
                  <a:close/>
                </a:path>
              </a:pathLst>
            </a:custGeom>
            <a:solidFill>
              <a:srgbClr val="FFCE32"/>
            </a:solidFill>
          </p:spPr>
        </p:sp>
        <p:sp>
          <p:nvSpPr>
            <p:cNvPr name="TextBox 7" id="7"/>
            <p:cNvSpPr txBox="true"/>
            <p:nvPr/>
          </p:nvSpPr>
          <p:spPr>
            <a:xfrm>
              <a:off x="0" y="-57150"/>
              <a:ext cx="1846077" cy="1890473"/>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9381652" y="3019961"/>
            <a:ext cx="7009322" cy="6960899"/>
            <a:chOff x="0" y="0"/>
            <a:chExt cx="1846077" cy="1833323"/>
          </a:xfrm>
        </p:grpSpPr>
        <p:sp>
          <p:nvSpPr>
            <p:cNvPr name="Freeform 9" id="9"/>
            <p:cNvSpPr/>
            <p:nvPr/>
          </p:nvSpPr>
          <p:spPr>
            <a:xfrm flipH="false" flipV="false" rot="0">
              <a:off x="0" y="0"/>
              <a:ext cx="1846076" cy="1833323"/>
            </a:xfrm>
            <a:custGeom>
              <a:avLst/>
              <a:gdLst/>
              <a:ahLst/>
              <a:cxnLst/>
              <a:rect r="r" b="b" t="t" l="l"/>
              <a:pathLst>
                <a:path h="1833323" w="1846076">
                  <a:moveTo>
                    <a:pt x="46390" y="0"/>
                  </a:moveTo>
                  <a:lnTo>
                    <a:pt x="1799687" y="0"/>
                  </a:lnTo>
                  <a:cubicBezTo>
                    <a:pt x="1825307" y="0"/>
                    <a:pt x="1846076" y="20769"/>
                    <a:pt x="1846076" y="46390"/>
                  </a:cubicBezTo>
                  <a:lnTo>
                    <a:pt x="1846076" y="1786934"/>
                  </a:lnTo>
                  <a:cubicBezTo>
                    <a:pt x="1846076" y="1812554"/>
                    <a:pt x="1825307" y="1833323"/>
                    <a:pt x="1799687" y="1833323"/>
                  </a:cubicBezTo>
                  <a:lnTo>
                    <a:pt x="46390" y="1833323"/>
                  </a:lnTo>
                  <a:cubicBezTo>
                    <a:pt x="34086" y="1833323"/>
                    <a:pt x="22287" y="1828436"/>
                    <a:pt x="13587" y="1819736"/>
                  </a:cubicBezTo>
                  <a:cubicBezTo>
                    <a:pt x="4887" y="1811036"/>
                    <a:pt x="0" y="1799237"/>
                    <a:pt x="0" y="1786934"/>
                  </a:cubicBezTo>
                  <a:lnTo>
                    <a:pt x="0" y="46390"/>
                  </a:lnTo>
                  <a:cubicBezTo>
                    <a:pt x="0" y="20769"/>
                    <a:pt x="20769" y="0"/>
                    <a:pt x="46390" y="0"/>
                  </a:cubicBezTo>
                  <a:close/>
                </a:path>
              </a:pathLst>
            </a:custGeom>
            <a:solidFill>
              <a:srgbClr val="FFCE32"/>
            </a:solidFill>
          </p:spPr>
        </p:sp>
        <p:sp>
          <p:nvSpPr>
            <p:cNvPr name="TextBox 10" id="10"/>
            <p:cNvSpPr txBox="true"/>
            <p:nvPr/>
          </p:nvSpPr>
          <p:spPr>
            <a:xfrm>
              <a:off x="0" y="-57150"/>
              <a:ext cx="1846077" cy="1890473"/>
            </a:xfrm>
            <a:prstGeom prst="rect">
              <a:avLst/>
            </a:prstGeom>
          </p:spPr>
          <p:txBody>
            <a:bodyPr anchor="ctr" rtlCol="false" tIns="50800" lIns="50800" bIns="50800" rIns="50800"/>
            <a:lstStyle/>
            <a:p>
              <a:pPr algn="ctr">
                <a:lnSpc>
                  <a:spcPts val="3499"/>
                </a:lnSpc>
              </a:pPr>
            </a:p>
          </p:txBody>
        </p:sp>
      </p:grpSp>
      <p:sp>
        <p:nvSpPr>
          <p:cNvPr name="TextBox 11" id="11"/>
          <p:cNvSpPr txBox="true"/>
          <p:nvPr/>
        </p:nvSpPr>
        <p:spPr>
          <a:xfrm rot="0">
            <a:off x="916711" y="986055"/>
            <a:ext cx="14018644" cy="2033906"/>
          </a:xfrm>
          <a:prstGeom prst="rect">
            <a:avLst/>
          </a:prstGeom>
        </p:spPr>
        <p:txBody>
          <a:bodyPr anchor="t" rtlCol="false" tIns="0" lIns="0" bIns="0" rIns="0">
            <a:spAutoFit/>
          </a:bodyPr>
          <a:lstStyle/>
          <a:p>
            <a:pPr algn="l">
              <a:lnSpc>
                <a:spcPts val="7760"/>
              </a:lnSpc>
            </a:pPr>
            <a:r>
              <a:rPr lang="en-US" sz="8000">
                <a:solidFill>
                  <a:srgbClr val="FFFFFF"/>
                </a:solidFill>
                <a:latin typeface="BM Hanna"/>
                <a:ea typeface="BM Hanna"/>
                <a:cs typeface="BM Hanna"/>
                <a:sym typeface="BM Hanna"/>
              </a:rPr>
              <a:t>ANTRENAREA SI VALIDAREA MODELULUI</a:t>
            </a:r>
          </a:p>
        </p:txBody>
      </p:sp>
      <p:sp>
        <p:nvSpPr>
          <p:cNvPr name="TextBox 12" id="12"/>
          <p:cNvSpPr txBox="true"/>
          <p:nvPr/>
        </p:nvSpPr>
        <p:spPr>
          <a:xfrm rot="0">
            <a:off x="2745182" y="3243710"/>
            <a:ext cx="5313011" cy="447675"/>
          </a:xfrm>
          <a:prstGeom prst="rect">
            <a:avLst/>
          </a:prstGeom>
        </p:spPr>
        <p:txBody>
          <a:bodyPr anchor="t" rtlCol="false" tIns="0" lIns="0" bIns="0" rIns="0">
            <a:spAutoFit/>
          </a:bodyPr>
          <a:lstStyle/>
          <a:p>
            <a:pPr algn="ctr">
              <a:lnSpc>
                <a:spcPts val="3749"/>
              </a:lnSpc>
            </a:pPr>
            <a:r>
              <a:rPr lang="en-US" b="true" sz="2499">
                <a:solidFill>
                  <a:srgbClr val="000000"/>
                </a:solidFill>
                <a:latin typeface="Canva Sans Bold"/>
                <a:ea typeface="Canva Sans Bold"/>
                <a:cs typeface="Canva Sans Bold"/>
                <a:sym typeface="Canva Sans Bold"/>
              </a:rPr>
              <a:t>Antrenare</a:t>
            </a:r>
          </a:p>
        </p:txBody>
      </p:sp>
      <p:sp>
        <p:nvSpPr>
          <p:cNvPr name="Freeform 13" id="13"/>
          <p:cNvSpPr/>
          <p:nvPr/>
        </p:nvSpPr>
        <p:spPr>
          <a:xfrm flipH="false" flipV="false" rot="0">
            <a:off x="-946807" y="6298004"/>
            <a:ext cx="3471862" cy="4114800"/>
          </a:xfrm>
          <a:custGeom>
            <a:avLst/>
            <a:gdLst/>
            <a:ahLst/>
            <a:cxnLst/>
            <a:rect r="r" b="b" t="t" l="l"/>
            <a:pathLst>
              <a:path h="4114800" w="3471862">
                <a:moveTo>
                  <a:pt x="0" y="0"/>
                </a:moveTo>
                <a:lnTo>
                  <a:pt x="3471862" y="0"/>
                </a:lnTo>
                <a:lnTo>
                  <a:pt x="347186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true" flipV="false" rot="0">
            <a:off x="14296564" y="6879311"/>
            <a:ext cx="3991436" cy="3407689"/>
          </a:xfrm>
          <a:custGeom>
            <a:avLst/>
            <a:gdLst/>
            <a:ahLst/>
            <a:cxnLst/>
            <a:rect r="r" b="b" t="t" l="l"/>
            <a:pathLst>
              <a:path h="3407689" w="3991436">
                <a:moveTo>
                  <a:pt x="3991436" y="0"/>
                </a:moveTo>
                <a:lnTo>
                  <a:pt x="0" y="0"/>
                </a:lnTo>
                <a:lnTo>
                  <a:pt x="0" y="3407689"/>
                </a:lnTo>
                <a:lnTo>
                  <a:pt x="3991436" y="3407689"/>
                </a:lnTo>
                <a:lnTo>
                  <a:pt x="39914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10229807" y="3243710"/>
            <a:ext cx="5313011" cy="447675"/>
          </a:xfrm>
          <a:prstGeom prst="rect">
            <a:avLst/>
          </a:prstGeom>
        </p:spPr>
        <p:txBody>
          <a:bodyPr anchor="t" rtlCol="false" tIns="0" lIns="0" bIns="0" rIns="0">
            <a:spAutoFit/>
          </a:bodyPr>
          <a:lstStyle/>
          <a:p>
            <a:pPr algn="ctr">
              <a:lnSpc>
                <a:spcPts val="3749"/>
              </a:lnSpc>
            </a:pPr>
            <a:r>
              <a:rPr lang="en-US" b="true" sz="2499">
                <a:solidFill>
                  <a:srgbClr val="000000"/>
                </a:solidFill>
                <a:latin typeface="Canva Sans Bold"/>
                <a:ea typeface="Canva Sans Bold"/>
                <a:cs typeface="Canva Sans Bold"/>
                <a:sym typeface="Canva Sans Bold"/>
              </a:rPr>
              <a:t>Validare</a:t>
            </a:r>
          </a:p>
        </p:txBody>
      </p:sp>
      <p:sp>
        <p:nvSpPr>
          <p:cNvPr name="TextBox 16" id="16"/>
          <p:cNvSpPr txBox="true"/>
          <p:nvPr/>
        </p:nvSpPr>
        <p:spPr>
          <a:xfrm rot="0">
            <a:off x="2745182" y="4077111"/>
            <a:ext cx="6161167" cy="5666740"/>
          </a:xfrm>
          <a:prstGeom prst="rect">
            <a:avLst/>
          </a:prstGeom>
        </p:spPr>
        <p:txBody>
          <a:bodyPr anchor="t" rtlCol="false" tIns="0" lIns="0" bIns="0" rIns="0">
            <a:spAutoFit/>
          </a:bodyPr>
          <a:lstStyle/>
          <a:p>
            <a:pPr algn="l">
              <a:lnSpc>
                <a:spcPts val="2660"/>
              </a:lnSpc>
            </a:pPr>
            <a:r>
              <a:rPr lang="en-US" sz="1900">
                <a:solidFill>
                  <a:srgbClr val="000000"/>
                </a:solidFill>
                <a:latin typeface="BM Hanna"/>
                <a:ea typeface="BM Hanna"/>
                <a:cs typeface="BM Hanna"/>
                <a:sym typeface="BM Hanna"/>
              </a:rPr>
              <a:t>FOLOSIM MODELUL PRE-ANTRENAT BERT CONFIGURAT PENTRU 4 ETICHETE</a:t>
            </a:r>
          </a:p>
          <a:p>
            <a:pPr algn="l">
              <a:lnSpc>
                <a:spcPts val="2660"/>
              </a:lnSpc>
            </a:pPr>
          </a:p>
          <a:p>
            <a:pPr algn="l">
              <a:lnSpc>
                <a:spcPts val="2660"/>
              </a:lnSpc>
            </a:pPr>
            <a:r>
              <a:rPr lang="en-US" sz="1900">
                <a:solidFill>
                  <a:srgbClr val="000000"/>
                </a:solidFill>
                <a:latin typeface="BM Hanna"/>
                <a:ea typeface="BM Hanna"/>
                <a:cs typeface="BM Hanna"/>
                <a:sym typeface="BM Hanna"/>
              </a:rPr>
              <a:t>FOLOSIM RESURSELE GPU SAU CPU IN FUNCTIE DE RESURSELE DISPONIBILE</a:t>
            </a:r>
          </a:p>
          <a:p>
            <a:pPr algn="l">
              <a:lnSpc>
                <a:spcPts val="2660"/>
              </a:lnSpc>
            </a:pPr>
          </a:p>
          <a:p>
            <a:pPr algn="l">
              <a:lnSpc>
                <a:spcPts val="2660"/>
              </a:lnSpc>
            </a:pPr>
            <a:r>
              <a:rPr lang="en-US" sz="1900">
                <a:solidFill>
                  <a:srgbClr val="000000"/>
                </a:solidFill>
                <a:latin typeface="BM Hanna"/>
                <a:ea typeface="BM Hanna"/>
                <a:cs typeface="BM Hanna"/>
                <a:sym typeface="BM Hanna"/>
              </a:rPr>
              <a:t>PENTRU A TINE CONT DE DEZECHILIBRUL DIN SETUL DE DATE FUNCTIA DE PIERDERE ESTE CROSS ENTROPY LOSS CU PONDERI CALCULATE PE BAZA FRECVENTI CLASELOR. PENTRU FIECARE CLASA SE CALCULEAZA O PONDERE CA RAPORT INTRE NUMARUL DE EXEMPLE TOTALE SI NUAMRUL DE EXEMPLE DIN CLASA</a:t>
            </a:r>
          </a:p>
          <a:p>
            <a:pPr algn="l">
              <a:lnSpc>
                <a:spcPts val="2660"/>
              </a:lnSpc>
            </a:pPr>
          </a:p>
          <a:p>
            <a:pPr algn="l">
              <a:lnSpc>
                <a:spcPts val="2660"/>
              </a:lnSpc>
              <a:spcBef>
                <a:spcPct val="0"/>
              </a:spcBef>
            </a:pPr>
            <a:r>
              <a:rPr lang="en-US" sz="1900">
                <a:solidFill>
                  <a:srgbClr val="000000"/>
                </a:solidFill>
                <a:latin typeface="BM Hanna"/>
                <a:ea typeface="BM Hanna"/>
                <a:cs typeface="BM Hanna"/>
                <a:sym typeface="BM Hanna"/>
              </a:rPr>
              <a:t>SE FOLOSESTE ADAMW PENTRU AJUSTAREA PARAMETRILOR MODELULUI CU O RATA DE INVATARE MICA (3E-5)</a:t>
            </a:r>
          </a:p>
        </p:txBody>
      </p:sp>
      <p:sp>
        <p:nvSpPr>
          <p:cNvPr name="TextBox 17" id="17"/>
          <p:cNvSpPr txBox="true"/>
          <p:nvPr/>
        </p:nvSpPr>
        <p:spPr>
          <a:xfrm rot="0">
            <a:off x="9805729" y="4077111"/>
            <a:ext cx="6161167" cy="5333365"/>
          </a:xfrm>
          <a:prstGeom prst="rect">
            <a:avLst/>
          </a:prstGeom>
        </p:spPr>
        <p:txBody>
          <a:bodyPr anchor="t" rtlCol="false" tIns="0" lIns="0" bIns="0" rIns="0">
            <a:spAutoFit/>
          </a:bodyPr>
          <a:lstStyle/>
          <a:p>
            <a:pPr algn="l">
              <a:lnSpc>
                <a:spcPts val="2660"/>
              </a:lnSpc>
            </a:pPr>
            <a:r>
              <a:rPr lang="en-US" sz="1900">
                <a:solidFill>
                  <a:srgbClr val="000000"/>
                </a:solidFill>
                <a:latin typeface="BM Hanna"/>
                <a:ea typeface="BM Hanna"/>
                <a:cs typeface="BM Hanna"/>
                <a:sym typeface="BM Hanna"/>
              </a:rPr>
              <a:t>VALIDAREA SE REALIZEAZA DUPA FIECARE EPOCA PENTRU A EVALUA PERFORMANTA MODELULUI PE DATELE DE VALIDARE</a:t>
            </a:r>
          </a:p>
          <a:p>
            <a:pPr algn="l">
              <a:lnSpc>
                <a:spcPts val="2660"/>
              </a:lnSpc>
            </a:pPr>
          </a:p>
          <a:p>
            <a:pPr algn="l">
              <a:lnSpc>
                <a:spcPts val="2660"/>
              </a:lnSpc>
            </a:pPr>
            <a:r>
              <a:rPr lang="en-US" sz="1900">
                <a:solidFill>
                  <a:srgbClr val="000000"/>
                </a:solidFill>
                <a:latin typeface="BM Hanna"/>
                <a:ea typeface="BM Hanna"/>
                <a:cs typeface="BM Hanna"/>
                <a:sym typeface="BM Hanna"/>
              </a:rPr>
              <a:t>CALCULAM URMATOARELE METRICI: </a:t>
            </a:r>
          </a:p>
          <a:p>
            <a:pPr algn="l">
              <a:lnSpc>
                <a:spcPts val="2660"/>
              </a:lnSpc>
            </a:pPr>
          </a:p>
          <a:p>
            <a:pPr algn="l">
              <a:lnSpc>
                <a:spcPts val="2660"/>
              </a:lnSpc>
            </a:pPr>
            <a:r>
              <a:rPr lang="en-US" sz="1900">
                <a:solidFill>
                  <a:srgbClr val="000000"/>
                </a:solidFill>
                <a:latin typeface="BM Hanna"/>
                <a:ea typeface="BM Hanna"/>
                <a:cs typeface="BM Hanna"/>
                <a:sym typeface="BM Hanna"/>
              </a:rPr>
              <a:t>ACURATETE (PROCENTAJUL DE PREDICTII CORECTE) </a:t>
            </a:r>
          </a:p>
          <a:p>
            <a:pPr algn="l">
              <a:lnSpc>
                <a:spcPts val="2660"/>
              </a:lnSpc>
            </a:pPr>
          </a:p>
          <a:p>
            <a:pPr algn="l">
              <a:lnSpc>
                <a:spcPts val="2660"/>
              </a:lnSpc>
            </a:pPr>
            <a:r>
              <a:rPr lang="en-US" sz="1900">
                <a:solidFill>
                  <a:srgbClr val="000000"/>
                </a:solidFill>
                <a:latin typeface="BM Hanna"/>
                <a:ea typeface="BM Hanna"/>
                <a:cs typeface="BM Hanna"/>
                <a:sym typeface="BM Hanna"/>
              </a:rPr>
              <a:t>PRECIZIE (CAPACITATEA MODELULUI DE A NU CLASIFICA GRESIT O CATEGORIE)</a:t>
            </a:r>
          </a:p>
          <a:p>
            <a:pPr algn="l">
              <a:lnSpc>
                <a:spcPts val="2660"/>
              </a:lnSpc>
            </a:pPr>
          </a:p>
          <a:p>
            <a:pPr algn="l">
              <a:lnSpc>
                <a:spcPts val="2660"/>
              </a:lnSpc>
            </a:pPr>
            <a:r>
              <a:rPr lang="en-US" sz="1900">
                <a:solidFill>
                  <a:srgbClr val="000000"/>
                </a:solidFill>
                <a:latin typeface="BM Hanna"/>
                <a:ea typeface="BM Hanna"/>
                <a:cs typeface="BM Hanna"/>
                <a:sym typeface="BM Hanna"/>
              </a:rPr>
              <a:t>RECALL (CAPACITATEA MODELULUI DE A DETECTA CORECT TOATE INSTANTELE UNEI CLASE)</a:t>
            </a:r>
          </a:p>
          <a:p>
            <a:pPr algn="l">
              <a:lnSpc>
                <a:spcPts val="2660"/>
              </a:lnSpc>
            </a:pPr>
          </a:p>
          <a:p>
            <a:pPr algn="l">
              <a:lnSpc>
                <a:spcPts val="2660"/>
              </a:lnSpc>
              <a:spcBef>
                <a:spcPct val="0"/>
              </a:spcBef>
            </a:pPr>
            <a:r>
              <a:rPr lang="en-US" sz="1900">
                <a:solidFill>
                  <a:srgbClr val="000000"/>
                </a:solidFill>
                <a:latin typeface="BM Hanna"/>
                <a:ea typeface="BM Hanna"/>
                <a:cs typeface="BM Hanna"/>
                <a:sym typeface="BM Hanna"/>
              </a:rPr>
              <a:t>F1-SCORE (MEDIA ARMONICA INTRE PRECIZIE SI RECALL)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3022868" y="1238250"/>
            <a:ext cx="12242263" cy="1311274"/>
          </a:xfrm>
          <a:prstGeom prst="rect">
            <a:avLst/>
          </a:prstGeom>
        </p:spPr>
        <p:txBody>
          <a:bodyPr anchor="t" rtlCol="false" tIns="0" lIns="0" bIns="0" rIns="0">
            <a:spAutoFit/>
          </a:bodyPr>
          <a:lstStyle/>
          <a:p>
            <a:pPr algn="ctr">
              <a:lnSpc>
                <a:spcPts val="9699"/>
              </a:lnSpc>
            </a:pPr>
            <a:r>
              <a:rPr lang="en-US" sz="9999">
                <a:solidFill>
                  <a:srgbClr val="FFFFFF"/>
                </a:solidFill>
                <a:latin typeface="BM Hanna"/>
                <a:ea typeface="BM Hanna"/>
                <a:cs typeface="BM Hanna"/>
                <a:sym typeface="BM Hanna"/>
              </a:rPr>
              <a:t>REZULTATE</a:t>
            </a:r>
          </a:p>
        </p:txBody>
      </p:sp>
      <p:grpSp>
        <p:nvGrpSpPr>
          <p:cNvPr name="Group 4" id="4"/>
          <p:cNvGrpSpPr/>
          <p:nvPr/>
        </p:nvGrpSpPr>
        <p:grpSpPr>
          <a:xfrm rot="0">
            <a:off x="1353787" y="4364386"/>
            <a:ext cx="7465126" cy="4893914"/>
            <a:chOff x="0" y="0"/>
            <a:chExt cx="1966124" cy="1288932"/>
          </a:xfrm>
        </p:grpSpPr>
        <p:sp>
          <p:nvSpPr>
            <p:cNvPr name="Freeform 5" id="5"/>
            <p:cNvSpPr/>
            <p:nvPr/>
          </p:nvSpPr>
          <p:spPr>
            <a:xfrm flipH="false" flipV="false" rot="0">
              <a:off x="0" y="0"/>
              <a:ext cx="1966124" cy="1288932"/>
            </a:xfrm>
            <a:custGeom>
              <a:avLst/>
              <a:gdLst/>
              <a:ahLst/>
              <a:cxnLst/>
              <a:rect r="r" b="b" t="t" l="l"/>
              <a:pathLst>
                <a:path h="1288932" w="1966124">
                  <a:moveTo>
                    <a:pt x="43557" y="0"/>
                  </a:moveTo>
                  <a:lnTo>
                    <a:pt x="1922566" y="0"/>
                  </a:lnTo>
                  <a:cubicBezTo>
                    <a:pt x="1934118" y="0"/>
                    <a:pt x="1945197" y="4589"/>
                    <a:pt x="1953366" y="12758"/>
                  </a:cubicBezTo>
                  <a:cubicBezTo>
                    <a:pt x="1961535" y="20926"/>
                    <a:pt x="1966124" y="32005"/>
                    <a:pt x="1966124" y="43557"/>
                  </a:cubicBezTo>
                  <a:lnTo>
                    <a:pt x="1966124" y="1245375"/>
                  </a:lnTo>
                  <a:cubicBezTo>
                    <a:pt x="1966124" y="1256927"/>
                    <a:pt x="1961535" y="1268006"/>
                    <a:pt x="1953366" y="1276174"/>
                  </a:cubicBezTo>
                  <a:cubicBezTo>
                    <a:pt x="1945197" y="1284343"/>
                    <a:pt x="1934118" y="1288932"/>
                    <a:pt x="1922566" y="1288932"/>
                  </a:cubicBezTo>
                  <a:lnTo>
                    <a:pt x="43557" y="1288932"/>
                  </a:lnTo>
                  <a:cubicBezTo>
                    <a:pt x="32005" y="1288932"/>
                    <a:pt x="20926" y="1284343"/>
                    <a:pt x="12758" y="1276174"/>
                  </a:cubicBezTo>
                  <a:cubicBezTo>
                    <a:pt x="4589" y="1268006"/>
                    <a:pt x="0" y="1256927"/>
                    <a:pt x="0" y="1245375"/>
                  </a:cubicBezTo>
                  <a:lnTo>
                    <a:pt x="0" y="43557"/>
                  </a:lnTo>
                  <a:cubicBezTo>
                    <a:pt x="0" y="32005"/>
                    <a:pt x="4589" y="20926"/>
                    <a:pt x="12758" y="12758"/>
                  </a:cubicBezTo>
                  <a:cubicBezTo>
                    <a:pt x="20926" y="4589"/>
                    <a:pt x="32005" y="0"/>
                    <a:pt x="43557" y="0"/>
                  </a:cubicBezTo>
                  <a:close/>
                </a:path>
              </a:pathLst>
            </a:custGeom>
            <a:solidFill>
              <a:srgbClr val="FFCE32"/>
            </a:solidFill>
          </p:spPr>
        </p:sp>
        <p:sp>
          <p:nvSpPr>
            <p:cNvPr name="TextBox 6" id="6"/>
            <p:cNvSpPr txBox="true"/>
            <p:nvPr/>
          </p:nvSpPr>
          <p:spPr>
            <a:xfrm>
              <a:off x="0" y="-57150"/>
              <a:ext cx="1966124" cy="1346082"/>
            </a:xfrm>
            <a:prstGeom prst="rect">
              <a:avLst/>
            </a:prstGeom>
          </p:spPr>
          <p:txBody>
            <a:bodyPr anchor="ctr" rtlCol="false" tIns="50800" lIns="50800" bIns="50800" rIns="50800"/>
            <a:lstStyle/>
            <a:p>
              <a:pPr algn="ctr">
                <a:lnSpc>
                  <a:spcPts val="3499"/>
                </a:lnSpc>
              </a:pPr>
            </a:p>
          </p:txBody>
        </p:sp>
      </p:grpSp>
      <p:grpSp>
        <p:nvGrpSpPr>
          <p:cNvPr name="Group 7" id="7"/>
          <p:cNvGrpSpPr/>
          <p:nvPr/>
        </p:nvGrpSpPr>
        <p:grpSpPr>
          <a:xfrm rot="0">
            <a:off x="9469087" y="4364386"/>
            <a:ext cx="7465126" cy="4893914"/>
            <a:chOff x="0" y="0"/>
            <a:chExt cx="1966124" cy="1288932"/>
          </a:xfrm>
        </p:grpSpPr>
        <p:sp>
          <p:nvSpPr>
            <p:cNvPr name="Freeform 8" id="8"/>
            <p:cNvSpPr/>
            <p:nvPr/>
          </p:nvSpPr>
          <p:spPr>
            <a:xfrm flipH="false" flipV="false" rot="0">
              <a:off x="0" y="0"/>
              <a:ext cx="1966124" cy="1288932"/>
            </a:xfrm>
            <a:custGeom>
              <a:avLst/>
              <a:gdLst/>
              <a:ahLst/>
              <a:cxnLst/>
              <a:rect r="r" b="b" t="t" l="l"/>
              <a:pathLst>
                <a:path h="1288932" w="1966124">
                  <a:moveTo>
                    <a:pt x="43557" y="0"/>
                  </a:moveTo>
                  <a:lnTo>
                    <a:pt x="1922566" y="0"/>
                  </a:lnTo>
                  <a:cubicBezTo>
                    <a:pt x="1934118" y="0"/>
                    <a:pt x="1945197" y="4589"/>
                    <a:pt x="1953366" y="12758"/>
                  </a:cubicBezTo>
                  <a:cubicBezTo>
                    <a:pt x="1961535" y="20926"/>
                    <a:pt x="1966124" y="32005"/>
                    <a:pt x="1966124" y="43557"/>
                  </a:cubicBezTo>
                  <a:lnTo>
                    <a:pt x="1966124" y="1245375"/>
                  </a:lnTo>
                  <a:cubicBezTo>
                    <a:pt x="1966124" y="1256927"/>
                    <a:pt x="1961535" y="1268006"/>
                    <a:pt x="1953366" y="1276174"/>
                  </a:cubicBezTo>
                  <a:cubicBezTo>
                    <a:pt x="1945197" y="1284343"/>
                    <a:pt x="1934118" y="1288932"/>
                    <a:pt x="1922566" y="1288932"/>
                  </a:cubicBezTo>
                  <a:lnTo>
                    <a:pt x="43557" y="1288932"/>
                  </a:lnTo>
                  <a:cubicBezTo>
                    <a:pt x="32005" y="1288932"/>
                    <a:pt x="20926" y="1284343"/>
                    <a:pt x="12758" y="1276174"/>
                  </a:cubicBezTo>
                  <a:cubicBezTo>
                    <a:pt x="4589" y="1268006"/>
                    <a:pt x="0" y="1256927"/>
                    <a:pt x="0" y="1245375"/>
                  </a:cubicBezTo>
                  <a:lnTo>
                    <a:pt x="0" y="43557"/>
                  </a:lnTo>
                  <a:cubicBezTo>
                    <a:pt x="0" y="32005"/>
                    <a:pt x="4589" y="20926"/>
                    <a:pt x="12758" y="12758"/>
                  </a:cubicBezTo>
                  <a:cubicBezTo>
                    <a:pt x="20926" y="4589"/>
                    <a:pt x="32005" y="0"/>
                    <a:pt x="43557" y="0"/>
                  </a:cubicBezTo>
                  <a:close/>
                </a:path>
              </a:pathLst>
            </a:custGeom>
            <a:solidFill>
              <a:srgbClr val="FFCE32"/>
            </a:solidFill>
          </p:spPr>
        </p:sp>
        <p:sp>
          <p:nvSpPr>
            <p:cNvPr name="TextBox 9" id="9"/>
            <p:cNvSpPr txBox="true"/>
            <p:nvPr/>
          </p:nvSpPr>
          <p:spPr>
            <a:xfrm>
              <a:off x="0" y="-57150"/>
              <a:ext cx="1966124" cy="1346082"/>
            </a:xfrm>
            <a:prstGeom prst="rect">
              <a:avLst/>
            </a:prstGeom>
          </p:spPr>
          <p:txBody>
            <a:bodyPr anchor="ctr" rtlCol="false" tIns="50800" lIns="50800" bIns="50800" rIns="50800"/>
            <a:lstStyle/>
            <a:p>
              <a:pPr algn="ctr">
                <a:lnSpc>
                  <a:spcPts val="3499"/>
                </a:lnSpc>
              </a:pPr>
            </a:p>
          </p:txBody>
        </p:sp>
      </p:grpSp>
      <p:sp>
        <p:nvSpPr>
          <p:cNvPr name="Freeform 10" id="10"/>
          <p:cNvSpPr/>
          <p:nvPr/>
        </p:nvSpPr>
        <p:spPr>
          <a:xfrm flipH="true" flipV="false" rot="0">
            <a:off x="-703516" y="799557"/>
            <a:ext cx="4559335" cy="4114800"/>
          </a:xfrm>
          <a:custGeom>
            <a:avLst/>
            <a:gdLst/>
            <a:ahLst/>
            <a:cxnLst/>
            <a:rect r="r" b="b" t="t" l="l"/>
            <a:pathLst>
              <a:path h="4114800" w="4559335">
                <a:moveTo>
                  <a:pt x="4559335" y="0"/>
                </a:moveTo>
                <a:lnTo>
                  <a:pt x="0" y="0"/>
                </a:lnTo>
                <a:lnTo>
                  <a:pt x="0" y="4114800"/>
                </a:lnTo>
                <a:lnTo>
                  <a:pt x="4559335" y="4114800"/>
                </a:lnTo>
                <a:lnTo>
                  <a:pt x="455933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true" flipV="false" rot="0">
            <a:off x="14917961" y="799557"/>
            <a:ext cx="4032504" cy="4114800"/>
          </a:xfrm>
          <a:custGeom>
            <a:avLst/>
            <a:gdLst/>
            <a:ahLst/>
            <a:cxnLst/>
            <a:rect r="r" b="b" t="t" l="l"/>
            <a:pathLst>
              <a:path h="4114800" w="4032504">
                <a:moveTo>
                  <a:pt x="4032504" y="0"/>
                </a:moveTo>
                <a:lnTo>
                  <a:pt x="0" y="0"/>
                </a:lnTo>
                <a:lnTo>
                  <a:pt x="0" y="4114800"/>
                </a:lnTo>
                <a:lnTo>
                  <a:pt x="4032504" y="4114800"/>
                </a:lnTo>
                <a:lnTo>
                  <a:pt x="403250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5265132" y="6106493"/>
            <a:ext cx="3897838" cy="4114800"/>
          </a:xfrm>
          <a:custGeom>
            <a:avLst/>
            <a:gdLst/>
            <a:ahLst/>
            <a:cxnLst/>
            <a:rect r="r" b="b" t="t" l="l"/>
            <a:pathLst>
              <a:path h="4114800" w="3897838">
                <a:moveTo>
                  <a:pt x="0" y="0"/>
                </a:moveTo>
                <a:lnTo>
                  <a:pt x="3897837" y="0"/>
                </a:lnTo>
                <a:lnTo>
                  <a:pt x="389783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229923" y="7020982"/>
            <a:ext cx="4517246" cy="4114800"/>
          </a:xfrm>
          <a:custGeom>
            <a:avLst/>
            <a:gdLst/>
            <a:ahLst/>
            <a:cxnLst/>
            <a:rect r="r" b="b" t="t" l="l"/>
            <a:pathLst>
              <a:path h="4114800" w="4517246">
                <a:moveTo>
                  <a:pt x="0" y="0"/>
                </a:moveTo>
                <a:lnTo>
                  <a:pt x="4517246" y="0"/>
                </a:lnTo>
                <a:lnTo>
                  <a:pt x="451724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1983333" y="5149230"/>
            <a:ext cx="6206034" cy="447675"/>
          </a:xfrm>
          <a:prstGeom prst="rect">
            <a:avLst/>
          </a:prstGeom>
        </p:spPr>
        <p:txBody>
          <a:bodyPr anchor="t" rtlCol="false" tIns="0" lIns="0" bIns="0" rIns="0">
            <a:spAutoFit/>
          </a:bodyPr>
          <a:lstStyle/>
          <a:p>
            <a:pPr algn="ctr">
              <a:lnSpc>
                <a:spcPts val="3749"/>
              </a:lnSpc>
            </a:pPr>
            <a:r>
              <a:rPr lang="en-US" b="true" sz="2499">
                <a:solidFill>
                  <a:srgbClr val="000000"/>
                </a:solidFill>
                <a:latin typeface="Canva Sans Bold"/>
                <a:ea typeface="Canva Sans Bold"/>
                <a:cs typeface="Canva Sans Bold"/>
                <a:sym typeface="Canva Sans Bold"/>
              </a:rPr>
              <a:t>Model</a:t>
            </a:r>
          </a:p>
        </p:txBody>
      </p:sp>
      <p:sp>
        <p:nvSpPr>
          <p:cNvPr name="TextBox 15" id="15"/>
          <p:cNvSpPr txBox="true"/>
          <p:nvPr/>
        </p:nvSpPr>
        <p:spPr>
          <a:xfrm rot="0">
            <a:off x="10098633" y="5382593"/>
            <a:ext cx="6206034" cy="447675"/>
          </a:xfrm>
          <a:prstGeom prst="rect">
            <a:avLst/>
          </a:prstGeom>
        </p:spPr>
        <p:txBody>
          <a:bodyPr anchor="t" rtlCol="false" tIns="0" lIns="0" bIns="0" rIns="0">
            <a:spAutoFit/>
          </a:bodyPr>
          <a:lstStyle/>
          <a:p>
            <a:pPr algn="ctr">
              <a:lnSpc>
                <a:spcPts val="3749"/>
              </a:lnSpc>
            </a:pPr>
            <a:r>
              <a:rPr lang="en-US" b="true" sz="2499">
                <a:solidFill>
                  <a:srgbClr val="000000"/>
                </a:solidFill>
                <a:latin typeface="Canva Sans Bold"/>
                <a:ea typeface="Canva Sans Bold"/>
                <a:cs typeface="Canva Sans Bold"/>
                <a:sym typeface="Canva Sans Bold"/>
              </a:rPr>
              <a:t>ChatGPT 4o</a:t>
            </a:r>
          </a:p>
        </p:txBody>
      </p:sp>
      <p:sp>
        <p:nvSpPr>
          <p:cNvPr name="TextBox 16" id="16"/>
          <p:cNvSpPr txBox="true"/>
          <p:nvPr/>
        </p:nvSpPr>
        <p:spPr>
          <a:xfrm rot="0">
            <a:off x="9794174" y="6325568"/>
            <a:ext cx="7140038" cy="1622425"/>
          </a:xfrm>
          <a:prstGeom prst="rect">
            <a:avLst/>
          </a:prstGeom>
        </p:spPr>
        <p:txBody>
          <a:bodyPr anchor="t" rtlCol="false" tIns="0" lIns="0" bIns="0" rIns="0">
            <a:spAutoFit/>
          </a:bodyPr>
          <a:lstStyle/>
          <a:p>
            <a:pPr algn="l">
              <a:lnSpc>
                <a:spcPts val="2600"/>
              </a:lnSpc>
            </a:pPr>
            <a:r>
              <a:rPr lang="en-US" sz="2000">
                <a:solidFill>
                  <a:srgbClr val="000000"/>
                </a:solidFill>
                <a:latin typeface="Canva Sans"/>
                <a:ea typeface="Canva Sans"/>
                <a:cs typeface="Canva Sans"/>
                <a:sym typeface="Canva Sans"/>
              </a:rPr>
              <a:t>Proceuntul de acuratete pe 50 label-uri puse de ChatGPT 4o este de 68.45%.</a:t>
            </a:r>
          </a:p>
          <a:p>
            <a:pPr algn="l">
              <a:lnSpc>
                <a:spcPts val="2600"/>
              </a:lnSpc>
            </a:pPr>
          </a:p>
          <a:p>
            <a:pPr algn="l">
              <a:lnSpc>
                <a:spcPts val="2600"/>
              </a:lnSpc>
              <a:spcBef>
                <a:spcPct val="0"/>
              </a:spcBef>
            </a:pPr>
            <a:r>
              <a:rPr lang="en-US" sz="2000">
                <a:solidFill>
                  <a:srgbClr val="000000"/>
                </a:solidFill>
                <a:latin typeface="Canva Sans"/>
                <a:ea typeface="Canva Sans"/>
                <a:cs typeface="Canva Sans"/>
                <a:sym typeface="Canva Sans"/>
              </a:rPr>
              <a:t>Procentul a crescut cu cat au fost adaugate mai multe date</a:t>
            </a:r>
          </a:p>
        </p:txBody>
      </p:sp>
      <p:sp>
        <p:nvSpPr>
          <p:cNvPr name="TextBox 17" id="17"/>
          <p:cNvSpPr txBox="true"/>
          <p:nvPr/>
        </p:nvSpPr>
        <p:spPr>
          <a:xfrm rot="0">
            <a:off x="1678874" y="6325568"/>
            <a:ext cx="7140038" cy="1622425"/>
          </a:xfrm>
          <a:prstGeom prst="rect">
            <a:avLst/>
          </a:prstGeom>
        </p:spPr>
        <p:txBody>
          <a:bodyPr anchor="t" rtlCol="false" tIns="0" lIns="0" bIns="0" rIns="0">
            <a:spAutoFit/>
          </a:bodyPr>
          <a:lstStyle/>
          <a:p>
            <a:pPr algn="l">
              <a:lnSpc>
                <a:spcPts val="2600"/>
              </a:lnSpc>
            </a:pPr>
            <a:r>
              <a:rPr lang="en-US" sz="2000">
                <a:solidFill>
                  <a:srgbClr val="000000"/>
                </a:solidFill>
                <a:latin typeface="Canva Sans"/>
                <a:ea typeface="Canva Sans"/>
                <a:cs typeface="Canva Sans"/>
                <a:sym typeface="Canva Sans"/>
              </a:rPr>
              <a:t>Procentul de etichete corecte este: 89.16% cu ponderi si functie de loss</a:t>
            </a:r>
          </a:p>
          <a:p>
            <a:pPr algn="l">
              <a:lnSpc>
                <a:spcPts val="2600"/>
              </a:lnSpc>
            </a:pPr>
          </a:p>
          <a:p>
            <a:pPr algn="l">
              <a:lnSpc>
                <a:spcPts val="2600"/>
              </a:lnSpc>
              <a:spcBef>
                <a:spcPct val="0"/>
              </a:spcBef>
            </a:pPr>
            <a:r>
              <a:rPr lang="en-US" sz="2000">
                <a:solidFill>
                  <a:srgbClr val="000000"/>
                </a:solidFill>
                <a:latin typeface="Canva Sans"/>
                <a:ea typeface="Canva Sans"/>
                <a:cs typeface="Canva Sans"/>
                <a:sym typeface="Canva Sans"/>
              </a:rPr>
              <a:t>Procentul de etichete corecte este: &lt;5% fara ponderi si functie de loss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663870" y="389732"/>
            <a:ext cx="7320803" cy="9507536"/>
          </a:xfrm>
          <a:custGeom>
            <a:avLst/>
            <a:gdLst/>
            <a:ahLst/>
            <a:cxnLst/>
            <a:rect r="r" b="b" t="t" l="l"/>
            <a:pathLst>
              <a:path h="9507536" w="7320803">
                <a:moveTo>
                  <a:pt x="0" y="0"/>
                </a:moveTo>
                <a:lnTo>
                  <a:pt x="7320803" y="0"/>
                </a:lnTo>
                <a:lnTo>
                  <a:pt x="7320803" y="9507536"/>
                </a:lnTo>
                <a:lnTo>
                  <a:pt x="0" y="9507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55837">
            <a:off x="6716389" y="624673"/>
            <a:ext cx="2536569" cy="3461819"/>
          </a:xfrm>
          <a:custGeom>
            <a:avLst/>
            <a:gdLst/>
            <a:ahLst/>
            <a:cxnLst/>
            <a:rect r="r" b="b" t="t" l="l"/>
            <a:pathLst>
              <a:path h="3461819" w="2536569">
                <a:moveTo>
                  <a:pt x="0" y="0"/>
                </a:moveTo>
                <a:lnTo>
                  <a:pt x="2536569" y="0"/>
                </a:lnTo>
                <a:lnTo>
                  <a:pt x="2536569" y="3461819"/>
                </a:lnTo>
                <a:lnTo>
                  <a:pt x="0" y="34618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71139">
            <a:off x="1028984" y="792541"/>
            <a:ext cx="1715649" cy="2341456"/>
          </a:xfrm>
          <a:custGeom>
            <a:avLst/>
            <a:gdLst/>
            <a:ahLst/>
            <a:cxnLst/>
            <a:rect r="r" b="b" t="t" l="l"/>
            <a:pathLst>
              <a:path h="2341456" w="1715649">
                <a:moveTo>
                  <a:pt x="0" y="0"/>
                </a:moveTo>
                <a:lnTo>
                  <a:pt x="1715649" y="0"/>
                </a:lnTo>
                <a:lnTo>
                  <a:pt x="1715649" y="2341456"/>
                </a:lnTo>
                <a:lnTo>
                  <a:pt x="0" y="23414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8640331" y="5257409"/>
            <a:ext cx="9434890" cy="4720822"/>
            <a:chOff x="0" y="0"/>
            <a:chExt cx="2484909" cy="1243344"/>
          </a:xfrm>
        </p:grpSpPr>
        <p:sp>
          <p:nvSpPr>
            <p:cNvPr name="Freeform 7" id="7"/>
            <p:cNvSpPr/>
            <p:nvPr/>
          </p:nvSpPr>
          <p:spPr>
            <a:xfrm flipH="false" flipV="false" rot="0">
              <a:off x="0" y="0"/>
              <a:ext cx="2484909" cy="1243344"/>
            </a:xfrm>
            <a:custGeom>
              <a:avLst/>
              <a:gdLst/>
              <a:ahLst/>
              <a:cxnLst/>
              <a:rect r="r" b="b" t="t" l="l"/>
              <a:pathLst>
                <a:path h="1243344" w="2484909">
                  <a:moveTo>
                    <a:pt x="34464" y="0"/>
                  </a:moveTo>
                  <a:lnTo>
                    <a:pt x="2450446" y="0"/>
                  </a:lnTo>
                  <a:cubicBezTo>
                    <a:pt x="2469479" y="0"/>
                    <a:pt x="2484909" y="15430"/>
                    <a:pt x="2484909" y="34464"/>
                  </a:cubicBezTo>
                  <a:lnTo>
                    <a:pt x="2484909" y="1208881"/>
                  </a:lnTo>
                  <a:cubicBezTo>
                    <a:pt x="2484909" y="1218021"/>
                    <a:pt x="2481278" y="1226787"/>
                    <a:pt x="2474815" y="1233250"/>
                  </a:cubicBezTo>
                  <a:cubicBezTo>
                    <a:pt x="2468352" y="1239713"/>
                    <a:pt x="2459586" y="1243344"/>
                    <a:pt x="2450446" y="1243344"/>
                  </a:cubicBezTo>
                  <a:lnTo>
                    <a:pt x="34464" y="1243344"/>
                  </a:lnTo>
                  <a:cubicBezTo>
                    <a:pt x="15430" y="1243344"/>
                    <a:pt x="0" y="1227914"/>
                    <a:pt x="0" y="1208881"/>
                  </a:cubicBezTo>
                  <a:lnTo>
                    <a:pt x="0" y="34464"/>
                  </a:lnTo>
                  <a:cubicBezTo>
                    <a:pt x="0" y="15430"/>
                    <a:pt x="15430" y="0"/>
                    <a:pt x="34464" y="0"/>
                  </a:cubicBezTo>
                  <a:close/>
                </a:path>
              </a:pathLst>
            </a:custGeom>
            <a:solidFill>
              <a:srgbClr val="FFCE32"/>
            </a:solidFill>
          </p:spPr>
        </p:sp>
        <p:sp>
          <p:nvSpPr>
            <p:cNvPr name="TextBox 8" id="8"/>
            <p:cNvSpPr txBox="true"/>
            <p:nvPr/>
          </p:nvSpPr>
          <p:spPr>
            <a:xfrm>
              <a:off x="0" y="-57150"/>
              <a:ext cx="2484909" cy="1300494"/>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14216803" y="-508556"/>
            <a:ext cx="5298582" cy="4633851"/>
          </a:xfrm>
          <a:custGeom>
            <a:avLst/>
            <a:gdLst/>
            <a:ahLst/>
            <a:cxnLst/>
            <a:rect r="r" b="b" t="t" l="l"/>
            <a:pathLst>
              <a:path h="4633851" w="5298582">
                <a:moveTo>
                  <a:pt x="0" y="0"/>
                </a:moveTo>
                <a:lnTo>
                  <a:pt x="5298583" y="0"/>
                </a:lnTo>
                <a:lnTo>
                  <a:pt x="5298583" y="4633851"/>
                </a:lnTo>
                <a:lnTo>
                  <a:pt x="0" y="4633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0110754" y="389732"/>
            <a:ext cx="3595229" cy="2542807"/>
          </a:xfrm>
          <a:custGeom>
            <a:avLst/>
            <a:gdLst/>
            <a:ahLst/>
            <a:cxnLst/>
            <a:rect r="r" b="b" t="t" l="l"/>
            <a:pathLst>
              <a:path h="2542807" w="3595229">
                <a:moveTo>
                  <a:pt x="0" y="0"/>
                </a:moveTo>
                <a:lnTo>
                  <a:pt x="3595229" y="0"/>
                </a:lnTo>
                <a:lnTo>
                  <a:pt x="3595229" y="2542807"/>
                </a:lnTo>
                <a:lnTo>
                  <a:pt x="0" y="254280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1419711">
            <a:off x="-669291" y="7248429"/>
            <a:ext cx="3275863" cy="3654614"/>
          </a:xfrm>
          <a:custGeom>
            <a:avLst/>
            <a:gdLst/>
            <a:ahLst/>
            <a:cxnLst/>
            <a:rect r="r" b="b" t="t" l="l"/>
            <a:pathLst>
              <a:path h="3654614" w="3275863">
                <a:moveTo>
                  <a:pt x="0" y="0"/>
                </a:moveTo>
                <a:lnTo>
                  <a:pt x="3275863" y="0"/>
                </a:lnTo>
                <a:lnTo>
                  <a:pt x="3275863" y="3654614"/>
                </a:lnTo>
                <a:lnTo>
                  <a:pt x="0" y="365461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5446635" y="6172200"/>
            <a:ext cx="3897838" cy="4114800"/>
          </a:xfrm>
          <a:custGeom>
            <a:avLst/>
            <a:gdLst/>
            <a:ahLst/>
            <a:cxnLst/>
            <a:rect r="r" b="b" t="t" l="l"/>
            <a:pathLst>
              <a:path h="4114800" w="3897838">
                <a:moveTo>
                  <a:pt x="0" y="0"/>
                </a:moveTo>
                <a:lnTo>
                  <a:pt x="3897838" y="0"/>
                </a:lnTo>
                <a:lnTo>
                  <a:pt x="389783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3" id="13"/>
          <p:cNvSpPr txBox="true"/>
          <p:nvPr/>
        </p:nvSpPr>
        <p:spPr>
          <a:xfrm rot="0">
            <a:off x="7796464" y="3574433"/>
            <a:ext cx="9462836" cy="1311274"/>
          </a:xfrm>
          <a:prstGeom prst="rect">
            <a:avLst/>
          </a:prstGeom>
        </p:spPr>
        <p:txBody>
          <a:bodyPr anchor="t" rtlCol="false" tIns="0" lIns="0" bIns="0" rIns="0">
            <a:spAutoFit/>
          </a:bodyPr>
          <a:lstStyle/>
          <a:p>
            <a:pPr algn="ctr">
              <a:lnSpc>
                <a:spcPts val="9699"/>
              </a:lnSpc>
            </a:pPr>
            <a:r>
              <a:rPr lang="en-US" sz="9999">
                <a:solidFill>
                  <a:srgbClr val="FFFFFF"/>
                </a:solidFill>
                <a:latin typeface="BM Hanna"/>
                <a:ea typeface="BM Hanna"/>
                <a:cs typeface="BM Hanna"/>
                <a:sym typeface="BM Hanna"/>
              </a:rPr>
              <a:t>CONCLUZIE</a:t>
            </a:r>
          </a:p>
        </p:txBody>
      </p:sp>
      <p:sp>
        <p:nvSpPr>
          <p:cNvPr name="TextBox 14" id="14"/>
          <p:cNvSpPr txBox="true"/>
          <p:nvPr/>
        </p:nvSpPr>
        <p:spPr>
          <a:xfrm rot="0">
            <a:off x="9344473" y="6035610"/>
            <a:ext cx="8530275" cy="3107270"/>
          </a:xfrm>
          <a:prstGeom prst="rect">
            <a:avLst/>
          </a:prstGeom>
        </p:spPr>
        <p:txBody>
          <a:bodyPr anchor="t" rtlCol="false" tIns="0" lIns="0" bIns="0" rIns="0">
            <a:spAutoFit/>
          </a:bodyPr>
          <a:lstStyle/>
          <a:p>
            <a:pPr algn="just">
              <a:lnSpc>
                <a:spcPts val="3079"/>
              </a:lnSpc>
            </a:pPr>
            <a:r>
              <a:rPr lang="en-US" sz="2052">
                <a:solidFill>
                  <a:srgbClr val="000000"/>
                </a:solidFill>
                <a:latin typeface="Canva Sans"/>
                <a:ea typeface="Canva Sans"/>
                <a:cs typeface="Canva Sans"/>
                <a:sym typeface="Canva Sans"/>
              </a:rPr>
              <a:t>Modelul bazat pe BERT, optimizat prin ponderi și o funcție de pierdere adecvată, s-a dovedit performant și adaptabil pentru clasificarea textelor, atingând rezultate competitive. În același timp, analiza arată că există loc pentru îmbunătățiri suplimentare, fie prin creșterea setului de date, fie prin rafinarea arhitecturii sau a parametrilor de antrenare. Acest proiect evidențiază importanța optimizării personalizate pentru obținerea unui sistem robust și generalizabil în problemele de clasificare a textului.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ea typeface="BM Hanna"/>
                <a:cs typeface="BM Hanna"/>
                <a:sym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DAGcrjjuSBI</dc:identifier>
  <dcterms:modified xsi:type="dcterms:W3CDTF">2011-08-01T06:04:30Z</dcterms:modified>
  <cp:revision>1</cp:revision>
  <dc:title>Blue and Yellow Illustrative Digital Education Presentation</dc:title>
</cp:coreProperties>
</file>