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72" r:id="rId3"/>
    <p:sldId id="273" r:id="rId4"/>
    <p:sldId id="275" r:id="rId5"/>
    <p:sldId id="274" r:id="rId6"/>
    <p:sldId id="259" r:id="rId7"/>
    <p:sldId id="260" r:id="rId8"/>
    <p:sldId id="278" r:id="rId9"/>
    <p:sldId id="267" r:id="rId10"/>
  </p:sldIdLst>
  <p:sldSz cx="13004800" cy="9753600"/>
  <p:notesSz cx="6858000" cy="9144000"/>
  <p:defaultTextStyle>
    <a:lvl1pPr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1pPr>
    <a:lvl2pPr indent="2286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2pPr>
    <a:lvl3pPr indent="4572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3pPr>
    <a:lvl4pPr indent="6858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4pPr>
    <a:lvl5pPr indent="9144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5pPr>
    <a:lvl6pPr indent="11430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6pPr>
    <a:lvl7pPr indent="13716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7pPr>
    <a:lvl8pPr indent="16002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8pPr>
    <a:lvl9pPr indent="18288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71712"/>
  </p:normalViewPr>
  <p:slideViewPr>
    <p:cSldViewPr snapToGrid="0">
      <p:cViewPr>
        <p:scale>
          <a:sx n="68" d="100"/>
          <a:sy n="68" d="100"/>
        </p:scale>
        <p:origin x="2728" y="8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Am </a:t>
            </a:r>
            <a:r>
              <a:rPr lang="en-US" sz="3200" dirty="0" err="1"/>
              <a:t>realizat</a:t>
            </a:r>
            <a:r>
              <a:rPr lang="en-US" sz="3200" dirty="0"/>
              <a:t> </a:t>
            </a:r>
            <a:r>
              <a:rPr lang="en-US" sz="3200" dirty="0" err="1"/>
              <a:t>proiectul</a:t>
            </a:r>
            <a:r>
              <a:rPr lang="en-US" sz="3200" dirty="0"/>
              <a:t> cu </a:t>
            </a:r>
            <a:r>
              <a:rPr lang="en-US" sz="3200" dirty="0" err="1"/>
              <a:t>titlul</a:t>
            </a:r>
            <a:r>
              <a:rPr lang="en-US" sz="3200" dirty="0"/>
              <a:t> </a:t>
            </a:r>
            <a:r>
              <a:rPr lang="en-US" sz="3200" i="1" dirty="0" err="1"/>
              <a:t>Clasificarea</a:t>
            </a:r>
            <a:r>
              <a:rPr lang="en-US" sz="3200" i="1" dirty="0"/>
              <a:t> </a:t>
            </a:r>
            <a:r>
              <a:rPr lang="en-US" sz="3200" i="1" dirty="0" err="1"/>
              <a:t>lucrărilor</a:t>
            </a:r>
            <a:r>
              <a:rPr lang="en-US" sz="3200" i="1" dirty="0"/>
              <a:t> de </a:t>
            </a:r>
            <a:r>
              <a:rPr lang="en-US" sz="3200" i="1" dirty="0" err="1"/>
              <a:t>artă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30878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effectLst/>
                <a:latin typeface="KasperskySans"/>
              </a:rPr>
              <a:t>- </a:t>
            </a:r>
            <a:r>
              <a:rPr lang="en-US" sz="2400" b="0" i="0" dirty="0" err="1">
                <a:effectLst/>
                <a:latin typeface="KasperskySans"/>
              </a:rPr>
              <a:t>Suntem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în</a:t>
            </a:r>
            <a:r>
              <a:rPr lang="en-US" sz="2400" b="0" i="0" dirty="0">
                <a:effectLst/>
                <a:latin typeface="KasperskySans"/>
              </a:rPr>
              <a:t> 2018, cu 2 </a:t>
            </a:r>
            <a:r>
              <a:rPr lang="en-US" sz="2400" b="0" i="0" dirty="0" err="1">
                <a:effectLst/>
                <a:latin typeface="KasperskySans"/>
              </a:rPr>
              <a:t>săptămâni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înaintea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începerii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celui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mai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așteptat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eveniment</a:t>
            </a:r>
            <a:r>
              <a:rPr lang="en-US" sz="2400" b="0" i="0" dirty="0">
                <a:effectLst/>
                <a:latin typeface="KasperskySans"/>
              </a:rPr>
              <a:t> din </a:t>
            </a:r>
            <a:r>
              <a:rPr lang="en-US" sz="2400" b="0" i="0" dirty="0" err="1">
                <a:effectLst/>
                <a:latin typeface="KasperskySans"/>
              </a:rPr>
              <a:t>fotbal</a:t>
            </a:r>
            <a:r>
              <a:rPr lang="en-US" sz="2400" b="0" i="0" dirty="0">
                <a:effectLst/>
                <a:latin typeface="KasperskySans"/>
              </a:rPr>
              <a:t>: FIFA World Cup.</a:t>
            </a:r>
          </a:p>
          <a:p>
            <a:pPr algn="l"/>
            <a:r>
              <a:rPr lang="en-US" sz="2400" b="0" i="0" dirty="0">
                <a:effectLst/>
                <a:latin typeface="KasperskySans"/>
              </a:rPr>
              <a:t>- </a:t>
            </a:r>
            <a:r>
              <a:rPr lang="en-US" sz="2400" b="0" i="0" dirty="0" err="1">
                <a:effectLst/>
                <a:latin typeface="KasperskySans"/>
              </a:rPr>
              <a:t>Campionatul</a:t>
            </a:r>
            <a:r>
              <a:rPr lang="en-US" sz="2400" b="0" i="0" dirty="0">
                <a:effectLst/>
                <a:latin typeface="KasperskySans"/>
              </a:rPr>
              <a:t> a </a:t>
            </a:r>
            <a:r>
              <a:rPr lang="en-US" sz="2400" b="0" i="0" dirty="0" err="1">
                <a:effectLst/>
                <a:latin typeface="KasperskySans"/>
              </a:rPr>
              <a:t>atras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atenția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întregii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lumi</a:t>
            </a:r>
            <a:r>
              <a:rPr lang="en-US" sz="2400" b="0" i="0" dirty="0">
                <a:effectLst/>
                <a:latin typeface="KasperskySans"/>
              </a:rPr>
              <a:t>, </a:t>
            </a:r>
            <a:r>
              <a:rPr lang="en-US" sz="2400" b="0" i="0" dirty="0" err="1">
                <a:effectLst/>
                <a:latin typeface="KasperskySans"/>
              </a:rPr>
              <a:t>inclusiv</a:t>
            </a:r>
            <a:r>
              <a:rPr lang="en-US" sz="2400" b="0" i="0" dirty="0">
                <a:effectLst/>
                <a:latin typeface="KasperskySans"/>
              </a:rPr>
              <a:t> a </a:t>
            </a:r>
            <a:r>
              <a:rPr lang="en-US" sz="2400" b="0" i="0" dirty="0" err="1">
                <a:effectLst/>
                <a:latin typeface="KasperskySans"/>
              </a:rPr>
              <a:t>criminalilor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cibernetici</a:t>
            </a:r>
            <a:r>
              <a:rPr lang="en-US" sz="2400" b="0" i="0" dirty="0">
                <a:effectLst/>
                <a:latin typeface="KasperskySans"/>
              </a:rPr>
              <a:t>. Din </a:t>
            </a:r>
            <a:r>
              <a:rPr lang="en-US" sz="2400" b="0" i="0" dirty="0" err="1">
                <a:effectLst/>
                <a:latin typeface="KasperskySans"/>
              </a:rPr>
              <a:t>ce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în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ce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mai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mulți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oameni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își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găsesc</a:t>
            </a:r>
            <a:r>
              <a:rPr lang="en-US" sz="2400" b="0" i="0" dirty="0">
                <a:effectLst/>
                <a:latin typeface="KasperskySans"/>
              </a:rPr>
              <a:t> inbox-</a:t>
            </a:r>
            <a:r>
              <a:rPr lang="en-US" sz="2400" b="0" i="0" dirty="0" err="1">
                <a:effectLst/>
                <a:latin typeface="KasperskySans"/>
              </a:rPr>
              <a:t>ul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invadat</a:t>
            </a:r>
            <a:r>
              <a:rPr lang="en-US" sz="2400" b="0" i="0" dirty="0">
                <a:effectLst/>
                <a:latin typeface="KasperskySans"/>
              </a:rPr>
              <a:t> de spam pe </a:t>
            </a:r>
            <a:r>
              <a:rPr lang="en-US" sz="2400" b="0" i="0" dirty="0" err="1">
                <a:effectLst/>
                <a:latin typeface="KasperskySans"/>
              </a:rPr>
              <a:t>această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temă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și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multe</a:t>
            </a:r>
            <a:r>
              <a:rPr lang="en-US" sz="2400" b="0" i="0" dirty="0">
                <a:effectLst/>
                <a:latin typeface="KasperskySans"/>
              </a:rPr>
              <a:t> email-</a:t>
            </a:r>
            <a:r>
              <a:rPr lang="en-US" sz="2400" b="0" i="0" dirty="0" err="1">
                <a:effectLst/>
                <a:latin typeface="KasperskySans"/>
              </a:rPr>
              <a:t>uri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malițioase</a:t>
            </a:r>
            <a:r>
              <a:rPr lang="en-US" sz="2400" b="0" i="0" dirty="0">
                <a:effectLst/>
                <a:latin typeface="KasperskySans"/>
              </a:rPr>
              <a:t>.</a:t>
            </a:r>
          </a:p>
          <a:p>
            <a:pPr algn="l"/>
            <a:r>
              <a:rPr lang="en-US" sz="2400" b="0" i="0" dirty="0">
                <a:effectLst/>
                <a:latin typeface="KasperskySans"/>
              </a:rPr>
              <a:t>- Cele </a:t>
            </a:r>
            <a:r>
              <a:rPr lang="en-US" sz="2400" b="0" i="0" dirty="0" err="1">
                <a:effectLst/>
                <a:latin typeface="KasperskySans"/>
              </a:rPr>
              <a:t>mai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populare</a:t>
            </a:r>
            <a:r>
              <a:rPr lang="en-US" sz="2400" b="0" i="0" dirty="0">
                <a:effectLst/>
                <a:latin typeface="KasperskySans"/>
              </a:rPr>
              <a:t> scam-</a:t>
            </a:r>
            <a:r>
              <a:rPr lang="en-US" sz="2400" b="0" i="0" dirty="0" err="1">
                <a:effectLst/>
                <a:latin typeface="KasperskySans"/>
              </a:rPr>
              <a:t>uri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erau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notificări</a:t>
            </a:r>
            <a:r>
              <a:rPr lang="en-US" sz="2400" b="0" i="0" dirty="0">
                <a:effectLst/>
                <a:latin typeface="KasperskySans"/>
              </a:rPr>
              <a:t> false de </a:t>
            </a:r>
            <a:r>
              <a:rPr lang="en-US" sz="2400" b="0" i="0" dirty="0" err="1">
                <a:effectLst/>
                <a:latin typeface="KasperskySans"/>
              </a:rPr>
              <a:t>câștig</a:t>
            </a:r>
            <a:r>
              <a:rPr lang="en-US" sz="2400" b="0" i="0" dirty="0">
                <a:effectLst/>
                <a:latin typeface="KasperskySans"/>
              </a:rPr>
              <a:t> la </a:t>
            </a:r>
            <a:r>
              <a:rPr lang="en-US" sz="2400" b="0" i="0" dirty="0" err="1">
                <a:effectLst/>
                <a:latin typeface="KasperskySans"/>
              </a:rPr>
              <a:t>loterie</a:t>
            </a:r>
            <a:r>
              <a:rPr lang="en-US" sz="2400" b="0" i="0" dirty="0">
                <a:effectLst/>
                <a:latin typeface="KasperskySans"/>
              </a:rPr>
              <a:t>, la giveaway, </a:t>
            </a:r>
            <a:r>
              <a:rPr lang="en-US" sz="2400" b="0" i="0" dirty="0" err="1">
                <a:effectLst/>
                <a:latin typeface="KasperskySans"/>
              </a:rPr>
              <a:t>anunțuri</a:t>
            </a:r>
            <a:r>
              <a:rPr lang="en-US" sz="2400" b="0" i="0" dirty="0">
                <a:effectLst/>
                <a:latin typeface="KasperskySans"/>
              </a:rPr>
              <a:t> de </a:t>
            </a:r>
            <a:r>
              <a:rPr lang="en-US" sz="2400" b="0" i="0" dirty="0" err="1">
                <a:effectLst/>
                <a:latin typeface="KasperskySans"/>
              </a:rPr>
              <a:t>bilete</a:t>
            </a:r>
            <a:r>
              <a:rPr lang="en-US" sz="2400" b="0" i="0" dirty="0">
                <a:effectLst/>
                <a:latin typeface="KasperskySans"/>
              </a:rPr>
              <a:t> de </a:t>
            </a:r>
            <a:r>
              <a:rPr lang="en-US" sz="2400" b="0" i="0" dirty="0" err="1">
                <a:effectLst/>
                <a:latin typeface="KasperskySans"/>
              </a:rPr>
              <a:t>vânzare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menite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să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fure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detaliile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cardului</a:t>
            </a:r>
            <a:r>
              <a:rPr lang="en-US" sz="2400" b="0" i="0" dirty="0">
                <a:effectLst/>
                <a:latin typeface="KasperskySans"/>
              </a:rPr>
              <a:t>, </a:t>
            </a:r>
            <a:r>
              <a:rPr lang="en-US" sz="2400" b="0" i="0" dirty="0" err="1">
                <a:effectLst/>
                <a:latin typeface="KasperskySans"/>
              </a:rPr>
              <a:t>mesaje</a:t>
            </a:r>
            <a:r>
              <a:rPr lang="en-US" sz="2400" b="0" i="0" dirty="0">
                <a:effectLst/>
                <a:latin typeface="KasperskySans"/>
              </a:rPr>
              <a:t> de la </a:t>
            </a:r>
            <a:r>
              <a:rPr lang="en-US" sz="2400" b="0" i="0" dirty="0" err="1">
                <a:effectLst/>
                <a:latin typeface="KasperskySans"/>
              </a:rPr>
              <a:t>așa-zișii</a:t>
            </a:r>
            <a:r>
              <a:rPr lang="en-US" sz="2400" b="0" i="0" dirty="0">
                <a:effectLst/>
                <a:latin typeface="KasperskySans"/>
              </a:rPr>
              <a:t> </a:t>
            </a:r>
            <a:r>
              <a:rPr lang="en-US" sz="2400" b="0" i="0" dirty="0" err="1">
                <a:effectLst/>
                <a:latin typeface="KasperskySans"/>
              </a:rPr>
              <a:t>parteneri</a:t>
            </a:r>
            <a:r>
              <a:rPr lang="en-US" sz="2400" b="0" i="0" dirty="0">
                <a:effectLst/>
                <a:latin typeface="KasperskySans"/>
              </a:rPr>
              <a:t>, site-</a:t>
            </a:r>
            <a:r>
              <a:rPr lang="en-US" sz="2400" b="0" i="0" dirty="0" err="1">
                <a:effectLst/>
                <a:latin typeface="KasperskySans"/>
              </a:rPr>
              <a:t>uri</a:t>
            </a:r>
            <a:r>
              <a:rPr lang="en-US" sz="2400" b="0" i="0" dirty="0">
                <a:effectLst/>
                <a:latin typeface="KasperskySans"/>
              </a:rPr>
              <a:t> fake, </a:t>
            </a:r>
            <a:r>
              <a:rPr lang="en-US" sz="2400" b="0" i="0" dirty="0" err="1">
                <a:effectLst/>
                <a:latin typeface="KasperskySans"/>
              </a:rPr>
              <a:t>bilete</a:t>
            </a:r>
            <a:r>
              <a:rPr lang="en-US" sz="2400" b="0" i="0" dirty="0">
                <a:effectLst/>
                <a:latin typeface="KasperskySans"/>
              </a:rPr>
              <a:t> de avion false</a:t>
            </a:r>
          </a:p>
        </p:txBody>
      </p:sp>
    </p:spTree>
    <p:extLst>
      <p:ext uri="{BB962C8B-B14F-4D97-AF65-F5344CB8AC3E}">
        <p14:creationId xmlns:p14="http://schemas.microsoft.com/office/powerpoint/2010/main" val="350727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Soluțiile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detectare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phishingului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sunt de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obicei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integrate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sistemele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email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securitate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cibernetică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just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urmăresc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identificarea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blocarea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emailurilor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suspecte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înainte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ajunge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inboxurile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utilizatorilor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8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Blacklisting-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presupune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întocmirea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unei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liste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resurse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suspicioase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folosite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atacuri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de phishing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anterioare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</a:t>
            </a:r>
            <a:r>
              <a:rPr lang="en-US" dirty="0">
                <a:effectLst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Pe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altă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parte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abordarea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signature-based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concentrează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pe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folosirea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caracteristicilor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asociate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cu phishing-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precum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adrese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de email, URL-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uri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link-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uri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pagini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web,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combinație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regulile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detectare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atacurilor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de phishing.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48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Algoritmii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de ML pot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folosiți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antrenarea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modelelor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detectează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automat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emailurile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de phishing, </a:t>
            </a:r>
          </a:p>
          <a:p>
            <a:pPr marL="342900" indent="-342900"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prin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învățarea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caracteristicilor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a pattern-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urilor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din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seturi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de date pe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aceștia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analizează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Mai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mult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decât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atât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DL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capabil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să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extragă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automat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cele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mai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importante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caracteristici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din date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neprelucrate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3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ro-RO" sz="1800" kern="0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3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559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4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270000" y="3345308"/>
            <a:ext cx="10464800" cy="15822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6544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/>
            </a:pPr>
            <a:r>
              <a:rPr sz="4000"/>
              <a:t>Body Level One</a:t>
            </a:r>
          </a:p>
          <a:p>
            <a:pPr lvl="1">
              <a:defRPr sz="1800"/>
            </a:pPr>
            <a:r>
              <a:rPr sz="4000"/>
              <a:t>Body Level Two</a:t>
            </a:r>
          </a:p>
          <a:p>
            <a:pPr lvl="2">
              <a:defRPr sz="1800"/>
            </a:pPr>
            <a:r>
              <a:rPr sz="4000"/>
              <a:t>Body Level Three</a:t>
            </a:r>
          </a:p>
          <a:p>
            <a:pPr lvl="3">
              <a:defRPr sz="1800"/>
            </a:pPr>
            <a:r>
              <a:rPr sz="4000"/>
              <a:t>Body Level Four</a:t>
            </a:r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  <p:pic>
        <p:nvPicPr>
          <p:cNvPr id="15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9130579" y="202834"/>
            <a:ext cx="3585062" cy="1583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289159" y="202834"/>
            <a:ext cx="1580683" cy="1583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pic>
        <p:nvPicPr>
          <p:cNvPr id="38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8342" y="9347359"/>
            <a:ext cx="371058" cy="369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asted-image.tif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00" y="9307693"/>
            <a:ext cx="13004201" cy="448744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8342" y="9347359"/>
            <a:ext cx="371058" cy="369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asted-image.tif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00" y="9307693"/>
            <a:ext cx="13004201" cy="448744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6399157" y="3334494"/>
            <a:ext cx="4801992" cy="2120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1803651" y="3334494"/>
            <a:ext cx="2117236" cy="2120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pic>
        <p:nvPicPr>
          <p:cNvPr id="4" name="pasted-image.png"/>
          <p:cNvPicPr/>
          <p:nvPr/>
        </p:nvPicPr>
        <p:blipFill>
          <a:blip r:embed="rId8"/>
          <a:stretch>
            <a:fillRect/>
          </a:stretch>
        </p:blipFill>
        <p:spPr>
          <a:xfrm>
            <a:off x="12608342" y="9347359"/>
            <a:ext cx="371058" cy="369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tif"/>
          <p:cNvPicPr/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300" y="9307693"/>
            <a:ext cx="13004201" cy="4487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-2603" y="9341565"/>
            <a:ext cx="373709" cy="3556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8" r:id="rId5"/>
    <p:sldLayoutId id="2147483661" r:id="rId6"/>
  </p:sldLayoutIdLst>
  <p:transition spd="med"/>
  <p:txStyles>
    <p:titleStyle>
      <a:lvl1pPr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1pPr>
      <a:lvl2pPr indent="2286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2pPr>
      <a:lvl3pPr indent="4572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3pPr>
      <a:lvl4pPr indent="6858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4pPr>
      <a:lvl5pPr indent="9144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5pPr>
      <a:lvl6pPr indent="11430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6pPr>
      <a:lvl7pPr indent="13716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7pPr>
      <a:lvl8pPr indent="16002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8pPr>
      <a:lvl9pPr indent="18288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list.com/2018-fraud-world-cup/85878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echtarget.com/searchsecurity/definition/phish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mdpi.com/2079-9292/12/20/426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nkey.org/~jose/phish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s.cmu.edu/~enron/" TargetMode="External"/><Relationship Id="rId5" Type="http://schemas.openxmlformats.org/officeDocument/2006/relationships/hyperlink" Target="https://www.kaggle.com/datasets/beatoa/spamassassin-public-corpus" TargetMode="External"/><Relationship Id="rId4" Type="http://schemas.openxmlformats.org/officeDocument/2006/relationships/hyperlink" Target="https://www.kaggle.com/datasets/rtatman/fraudulent-email-corpu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270000" y="3142108"/>
            <a:ext cx="10464800" cy="158229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ro-RO" sz="8000" dirty="0" err="1"/>
              <a:t>Phishing</a:t>
            </a:r>
            <a:r>
              <a:rPr lang="ro-RO" sz="8000" dirty="0"/>
              <a:t> email </a:t>
            </a:r>
            <a:r>
              <a:rPr lang="ro-RO" sz="8000" dirty="0" err="1"/>
              <a:t>detection</a:t>
            </a:r>
            <a:endParaRPr sz="8000" dirty="0"/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2084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defRPr sz="1800"/>
            </a:pPr>
            <a:r>
              <a:rPr lang="ro-RO" sz="4000" dirty="0"/>
              <a:t>Viviana - Ștefania </a:t>
            </a:r>
            <a:r>
              <a:rPr lang="ro-RO" sz="4000" dirty="0" err="1"/>
              <a:t>Pantazică</a:t>
            </a:r>
            <a:endParaRPr lang="ro-RO" sz="4000" dirty="0"/>
          </a:p>
          <a:p>
            <a:pPr lvl="0">
              <a:defRPr sz="1800"/>
            </a:pPr>
            <a:r>
              <a:rPr lang="en-US" sz="4000" dirty="0"/>
              <a:t>Mihai-Alexandru </a:t>
            </a:r>
            <a:r>
              <a:rPr lang="en-US" sz="4000" dirty="0" err="1"/>
              <a:t>Filișanu</a:t>
            </a:r>
            <a:endParaRPr sz="4000" dirty="0"/>
          </a:p>
          <a:p>
            <a:pPr lvl="0">
              <a:defRPr sz="1800"/>
            </a:pPr>
            <a:r>
              <a:rPr lang="ro-RO" sz="4000" dirty="0"/>
              <a:t>Universitatea Politehnică București</a:t>
            </a:r>
            <a:endParaRPr sz="4000" dirty="0"/>
          </a:p>
          <a:p>
            <a:pPr lvl="0">
              <a:defRPr sz="1800"/>
            </a:pPr>
            <a:r>
              <a:rPr lang="ro-RO" sz="4000" dirty="0"/>
              <a:t>05.11.2024</a:t>
            </a:r>
            <a:endParaRPr sz="4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E5A22-2B49-E21A-8F54-D61BCA085DB9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142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r>
              <a:rPr lang="en-US" sz="4800" dirty="0">
                <a:latin typeface="Franklin Gothic Book" panose="020B0503020102020204" pitchFamily="34" charset="0"/>
              </a:rPr>
              <a:t>2018 FIFA World Cup Phishing Frauds </a:t>
            </a:r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443F7CDD-0501-EA65-1F64-3DB4F3D04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405300"/>
            <a:ext cx="8470900" cy="759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872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ll-Out Anti-Phishing">
            <a:extLst>
              <a:ext uri="{FF2B5EF4-FFF2-40B4-BE49-F238E27FC236}">
                <a16:creationId xmlns:a16="http://schemas.microsoft.com/office/drawing/2014/main" id="{678ABD2B-10F1-5BA3-CA65-C130B890B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E5A22-2B49-E21A-8F54-D61BCA085DB9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142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endParaRPr lang="en-US" sz="4800" dirty="0">
              <a:latin typeface="Franklin Gothic Book" panose="020B0503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5F14F1-E51B-736C-CFDD-83F2F51E6716}"/>
              </a:ext>
            </a:extLst>
          </p:cNvPr>
          <p:cNvSpPr txBox="1">
            <a:spLocks/>
          </p:cNvSpPr>
          <p:nvPr/>
        </p:nvSpPr>
        <p:spPr>
          <a:xfrm>
            <a:off x="1422400" y="1035234"/>
            <a:ext cx="10464800" cy="142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r>
              <a:rPr lang="ro-RO" sz="48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Ce este </a:t>
            </a:r>
            <a:r>
              <a:rPr lang="ro-RO" sz="4800" dirty="0" err="1">
                <a:latin typeface="Franklin Gothic Book" panose="020B0503020102020204" pitchFamily="34" charset="0"/>
                <a:cs typeface="Times New Roman" panose="02020603050405020304" pitchFamily="18" charset="0"/>
              </a:rPr>
              <a:t>phishingul</a:t>
            </a:r>
            <a:r>
              <a:rPr lang="ro-RO" sz="48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?</a:t>
            </a:r>
            <a:endParaRPr lang="en-US" sz="4800" dirty="0"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3EA98-4D2F-D022-25E0-5C04A4D6652D}"/>
              </a:ext>
            </a:extLst>
          </p:cNvPr>
          <p:cNvSpPr txBox="1"/>
          <p:nvPr/>
        </p:nvSpPr>
        <p:spPr>
          <a:xfrm>
            <a:off x="1041400" y="5981032"/>
            <a:ext cx="11226800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 rtl="0" latinLnBrk="1" hangingPunct="0"/>
            <a:r>
              <a:rPr lang="ro-RO" sz="3200" b="1" dirty="0"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Emailurile de tip </a:t>
            </a:r>
            <a:r>
              <a:rPr lang="ro-RO" sz="3200" b="1" dirty="0" err="1"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ro-RO" sz="3200" b="1" dirty="0"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dirty="0"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 mesaje frauduloase create </a:t>
            </a:r>
          </a:p>
          <a:p>
            <a:pPr algn="just" rtl="0" latinLnBrk="1" hangingPunct="0"/>
            <a:r>
              <a:rPr lang="ro-RO" sz="3200" dirty="0"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 a induce în eroare utilizatorii și a obține informații </a:t>
            </a:r>
          </a:p>
          <a:p>
            <a:pPr algn="just" rtl="0" latinLnBrk="1" hangingPunct="0"/>
            <a:r>
              <a:rPr lang="ro-RO" sz="3200" dirty="0"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sensibile, cum ar fi parole, informații bancare sau </a:t>
            </a:r>
          </a:p>
          <a:p>
            <a:pPr algn="just" rtl="0" latinLnBrk="1" hangingPunct="0"/>
            <a:r>
              <a:rPr lang="ro-RO" sz="3200" dirty="0"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personale.</a:t>
            </a:r>
            <a:endParaRPr lang="ro-RO" sz="3200" dirty="0">
              <a:latin typeface="Franklin Gothic Book" panose="020B05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latinLnBrk="1" hangingPunct="0"/>
            <a:endParaRPr lang="ro-RO" sz="2400" dirty="0">
              <a:effectLst/>
              <a:latin typeface="Franklin Gothic Book" panose="020B05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latinLnBrk="1" hangingPunct="0"/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 panose="020B0503020102020204" pitchFamily="34" charset="0"/>
                <a:sym typeface="Franklin Gothic Book"/>
                <a:hlinkClick r:id="rId4"/>
              </a:rPr>
              <a:t>https://www.techtarget.com/searchsecurity/definition/phishing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 panose="020B0503020102020204" pitchFamily="34" charset="0"/>
              <a:sym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0314684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E5A22-2B49-E21A-8F54-D61BCA085DB9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142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endParaRPr lang="en-US" sz="4800" dirty="0">
              <a:latin typeface="Franklin Gothic Book" panose="020B0503020102020204" pitchFamily="34" charset="0"/>
            </a:endParaRPr>
          </a:p>
        </p:txBody>
      </p:sp>
      <p:pic>
        <p:nvPicPr>
          <p:cNvPr id="3" name="pasted-image.tif">
            <a:extLst>
              <a:ext uri="{FF2B5EF4-FFF2-40B4-BE49-F238E27FC236}">
                <a16:creationId xmlns:a16="http://schemas.microsoft.com/office/drawing/2014/main" id="{DF061F73-F3FC-1B44-4E74-53BB1F92712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2" b="13112"/>
          <a:stretch/>
        </p:blipFill>
        <p:spPr>
          <a:xfrm>
            <a:off x="1612900" y="3439485"/>
            <a:ext cx="9779000" cy="493176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B3F17D-D17D-1644-9DB7-9DEFC50C2658}"/>
              </a:ext>
            </a:extLst>
          </p:cNvPr>
          <p:cNvSpPr txBox="1">
            <a:spLocks/>
          </p:cNvSpPr>
          <p:nvPr/>
        </p:nvSpPr>
        <p:spPr>
          <a:xfrm>
            <a:off x="1422400" y="680244"/>
            <a:ext cx="10464800" cy="23035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r>
              <a:rPr lang="ro-RO" sz="48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Abordările clasice </a:t>
            </a:r>
            <a:r>
              <a:rPr lang="ro-RO" sz="48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– </a:t>
            </a:r>
            <a:r>
              <a:rPr lang="ro-RO" sz="4800" dirty="0" err="1">
                <a:latin typeface="Franklin Gothic Book" panose="020B0503020102020204" pitchFamily="34" charset="0"/>
                <a:cs typeface="Times New Roman" panose="02020603050405020304" pitchFamily="18" charset="0"/>
              </a:rPr>
              <a:t>blacklists</a:t>
            </a:r>
            <a:endParaRPr lang="ro-RO" sz="48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r>
              <a:rPr lang="ro-RO" sz="48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și</a:t>
            </a:r>
          </a:p>
          <a:p>
            <a:r>
              <a:rPr lang="ro-RO" sz="48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tehnicile </a:t>
            </a:r>
            <a:r>
              <a:rPr lang="ro-RO" sz="4800" dirty="0" err="1">
                <a:latin typeface="Franklin Gothic Book" panose="020B0503020102020204" pitchFamily="34" charset="0"/>
                <a:cs typeface="Times New Roman" panose="02020603050405020304" pitchFamily="18" charset="0"/>
              </a:rPr>
              <a:t>signature-based</a:t>
            </a:r>
            <a:endParaRPr lang="en-US" sz="48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310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E5A22-2B49-E21A-8F54-D61BCA085DB9}"/>
              </a:ext>
            </a:extLst>
          </p:cNvPr>
          <p:cNvSpPr txBox="1">
            <a:spLocks/>
          </p:cNvSpPr>
          <p:nvPr/>
        </p:nvSpPr>
        <p:spPr>
          <a:xfrm>
            <a:off x="1270000" y="527845"/>
            <a:ext cx="10464800" cy="142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endParaRPr lang="en-US" sz="4800" dirty="0">
              <a:latin typeface="Franklin Gothic Book" panose="020B0503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5F14F1-E51B-736C-CFDD-83F2F51E6716}"/>
              </a:ext>
            </a:extLst>
          </p:cNvPr>
          <p:cNvSpPr txBox="1">
            <a:spLocks/>
          </p:cNvSpPr>
          <p:nvPr/>
        </p:nvSpPr>
        <p:spPr>
          <a:xfrm>
            <a:off x="1422400" y="680245"/>
            <a:ext cx="10464800" cy="1422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r>
              <a:rPr lang="en-US" sz="4800" b="1" dirty="0">
                <a:latin typeface="Franklin Gothic Book" panose="020B0503020102020204" pitchFamily="34" charset="0"/>
              </a:rPr>
              <a:t>Machine learning &amp; Deep learning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3EA98-4D2F-D022-25E0-5C04A4D6652D}"/>
              </a:ext>
            </a:extLst>
          </p:cNvPr>
          <p:cNvSpPr txBox="1"/>
          <p:nvPr/>
        </p:nvSpPr>
        <p:spPr>
          <a:xfrm>
            <a:off x="397228" y="1940949"/>
            <a:ext cx="12210341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 rtl="0" latinLnBrk="1" hangingPunct="0"/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 panose="020B0503020102020204" pitchFamily="34" charset="0"/>
                <a:sym typeface="Franklin Gothic Book"/>
              </a:rPr>
              <a:t>În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 panose="020B0503020102020204" pitchFamily="34" charset="0"/>
                <a:sym typeface="Franklin Gothic Book"/>
              </a:rPr>
              <a:t>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 panose="020B0503020102020204" pitchFamily="34" charset="0"/>
                <a:sym typeface="Franklin Gothic Book"/>
              </a:rPr>
              <a:t>prezent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 panose="020B0503020102020204" pitchFamily="34" charset="0"/>
                <a:sym typeface="Franklin Gothic Book"/>
              </a:rPr>
              <a:t>,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 panose="020B0503020102020204" pitchFamily="34" charset="0"/>
                <a:sym typeface="Franklin Gothic Book"/>
              </a:rPr>
              <a:t>CNN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 panose="020B0503020102020204" pitchFamily="34" charset="0"/>
                <a:sym typeface="Franklin Gothic Book"/>
              </a:rPr>
              <a:t>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 panose="020B0503020102020204" pitchFamily="34" charset="0"/>
                <a:sym typeface="Franklin Gothic Book"/>
              </a:rPr>
              <a:t>oferă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 panose="020B0503020102020204" pitchFamily="34" charset="0"/>
                <a:sym typeface="Franklin Gothic Book"/>
              </a:rPr>
              <a:t>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 panose="020B0503020102020204" pitchFamily="34" charset="0"/>
                <a:sym typeface="Franklin Gothic Book"/>
              </a:rPr>
              <a:t>rezultate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 panose="020B0503020102020204" pitchFamily="34" charset="0"/>
                <a:sym typeface="Franklin Gothic Book"/>
              </a:rPr>
              <a:t>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 panose="020B0503020102020204" pitchFamily="34" charset="0"/>
                <a:sym typeface="Franklin Gothic Book"/>
              </a:rPr>
              <a:t>promițătoare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 panose="020B0503020102020204" pitchFamily="34" charset="0"/>
                <a:sym typeface="Franklin Gothic Book"/>
              </a:rPr>
              <a:t>:</a:t>
            </a:r>
          </a:p>
          <a:p>
            <a:pPr algn="just" rtl="0" latinLnBrk="1" hangingPunct="0"/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 panose="020B0503020102020204" pitchFamily="34" charset="0"/>
              <a:sym typeface="Franklin Gothic Book"/>
            </a:endParaRPr>
          </a:p>
          <a:p>
            <a:pPr algn="just" rtl="0" latinLnBrk="1" hangingPunct="0"/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 panose="020B0503020102020204" pitchFamily="34" charset="0"/>
                <a:sym typeface="Franklin Gothic Book"/>
              </a:rPr>
              <a:t> 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 panose="020B0503020102020204" pitchFamily="34" charset="0"/>
                <a:sym typeface="Franklin Gothic Book"/>
              </a:rPr>
              <a:t>The testing accuracy was 98.74%, precision was 98.96%, </a:t>
            </a:r>
          </a:p>
          <a:p>
            <a:pPr algn="just" rtl="0" latinLnBrk="1" hangingPunct="0"/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 panose="020B0503020102020204" pitchFamily="34" charset="0"/>
                <a:sym typeface="Franklin Gothic Book"/>
              </a:rPr>
              <a:t>recall was 98.78%, and F1-score was 98.87% after 50 epochs</a:t>
            </a:r>
          </a:p>
        </p:txBody>
      </p:sp>
      <p:pic>
        <p:nvPicPr>
          <p:cNvPr id="4098" name="Picture 2" descr="Electronics 12 04261 g005">
            <a:extLst>
              <a:ext uri="{FF2B5EF4-FFF2-40B4-BE49-F238E27FC236}">
                <a16:creationId xmlns:a16="http://schemas.microsoft.com/office/drawing/2014/main" id="{AE9C253A-BFB5-4309-CCD6-D4D175DDD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34" y="4577568"/>
            <a:ext cx="8895531" cy="42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74E18-599D-AD38-5E60-C3A60AD0B664}"/>
              </a:ext>
            </a:extLst>
          </p:cNvPr>
          <p:cNvSpPr txBox="1"/>
          <p:nvPr/>
        </p:nvSpPr>
        <p:spPr>
          <a:xfrm>
            <a:off x="3599711" y="8846164"/>
            <a:ext cx="580537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https://www.mdpi.com/2079-9292/12/20/4261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709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952499" y="1442497"/>
            <a:ext cx="11099800" cy="122387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ro-RO" sz="4800" dirty="0"/>
              <a:t>Microsoft Defender &amp; </a:t>
            </a:r>
            <a:r>
              <a:rPr lang="ro-RO" sz="4800" dirty="0" err="1"/>
              <a:t>Proofpoint</a:t>
            </a:r>
            <a:endParaRPr sz="4800" dirty="0"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4448D-FED2-0634-8CC7-1DF89E123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427" y="3101177"/>
            <a:ext cx="9243945" cy="52099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952499" y="730584"/>
            <a:ext cx="11099800" cy="87095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ro-RO" sz="5400" dirty="0"/>
              <a:t>Seturi de date</a:t>
            </a:r>
            <a:endParaRPr sz="5400" dirty="0"/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952499" y="2345816"/>
            <a:ext cx="11253678" cy="59688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800" b="1" kern="100" dirty="0">
                <a:effectLst/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Nazario phishing corpus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000" u="sng" kern="100" dirty="0">
                <a:solidFill>
                  <a:srgbClr val="467886"/>
                </a:solidFill>
                <a:effectLst/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https://monkey.org/~jose/phishing/</a:t>
            </a:r>
            <a:endParaRPr lang="en-US" sz="2000" kern="100" dirty="0">
              <a:effectLst/>
              <a:latin typeface="Franklin Gothic Book" panose="020B0503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400" b="1" kern="100" dirty="0">
                <a:effectLst/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Clair fraudulent email corpus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000" u="sng" kern="100" dirty="0">
                <a:solidFill>
                  <a:srgbClr val="467886"/>
                </a:solidFill>
                <a:effectLst/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https://www.kaggle.com/datasets/rtatman/fraudulent-email-corpus</a:t>
            </a:r>
            <a:endParaRPr lang="en-US" sz="2000" kern="100" dirty="0">
              <a:effectLst/>
              <a:latin typeface="Franklin Gothic Book" panose="020B0503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400" b="1" kern="100" dirty="0" err="1">
                <a:effectLst/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Spamassassin</a:t>
            </a:r>
            <a:r>
              <a:rPr lang="en-US" sz="4400" b="1" kern="100" dirty="0">
                <a:effectLst/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corpus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000" u="sng" kern="100" dirty="0">
                <a:solidFill>
                  <a:srgbClr val="467886"/>
                </a:solidFill>
                <a:effectLst/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https://www.kaggle.com/datasets/beatoa/spamassassin-public-corpus</a:t>
            </a:r>
            <a:endParaRPr lang="en-US" sz="2000" kern="100" dirty="0">
              <a:effectLst/>
              <a:latin typeface="Franklin Gothic Book" panose="020B0503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4400" b="1" kern="100" dirty="0">
                <a:effectLst/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Enron email dataset</a:t>
            </a:r>
            <a:endParaRPr lang="en-US" sz="4400" b="1" kern="100" dirty="0">
              <a:latin typeface="Franklin Gothic Book" panose="020B0503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u="sng" kern="100" dirty="0">
                <a:solidFill>
                  <a:srgbClr val="467886"/>
                </a:solidFill>
                <a:effectLst/>
                <a:latin typeface="Franklin Gothic Book" panose="020B05030201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https://www.cs.cmu.edu/~enron/</a:t>
            </a:r>
            <a:endParaRPr lang="en-US" sz="2000" kern="100" dirty="0">
              <a:effectLst/>
              <a:latin typeface="Franklin Gothic Book" panose="020B0503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60073" y="9341565"/>
            <a:ext cx="248358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2D9F9442-0C0D-177A-E573-DB0840F4172A}"/>
              </a:ext>
            </a:extLst>
          </p:cNvPr>
          <p:cNvSpPr txBox="1">
            <a:spLocks/>
          </p:cNvSpPr>
          <p:nvPr/>
        </p:nvSpPr>
        <p:spPr>
          <a:xfrm>
            <a:off x="2735513" y="618501"/>
            <a:ext cx="7533774" cy="7765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indent="228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indent="457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indent="685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indent="9144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indent="11430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indent="13716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indent="16002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indent="1828800" algn="ctr" defTabSz="584200">
              <a:defRPr sz="8000"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pPr>
              <a:defRPr sz="1800"/>
            </a:pPr>
            <a:r>
              <a:rPr lang="ro-RO" sz="4800" dirty="0"/>
              <a:t>Concluzii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E6D72-A721-A188-62FE-439EA5AA97B7}"/>
              </a:ext>
            </a:extLst>
          </p:cNvPr>
          <p:cNvSpPr txBox="1"/>
          <p:nvPr/>
        </p:nvSpPr>
        <p:spPr>
          <a:xfrm>
            <a:off x="589416" y="1706800"/>
            <a:ext cx="11825967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o-RO" sz="3600" kern="0" dirty="0"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 înseamnă </a:t>
            </a:r>
            <a:r>
              <a:rPr lang="ro-RO" sz="3600" kern="0" dirty="0" err="1"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ro-RO" sz="3600" kern="0" dirty="0"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Franklin Gothic Book" panose="020B0503020102020204" pitchFamily="34" charset="0"/>
              </a:rPr>
              <a:t>cum ne </a:t>
            </a:r>
            <a:r>
              <a:rPr lang="en-US" sz="3600" dirty="0" err="1">
                <a:effectLst/>
                <a:latin typeface="Franklin Gothic Book" panose="020B0503020102020204" pitchFamily="34" charset="0"/>
              </a:rPr>
              <a:t>putem</a:t>
            </a:r>
            <a:r>
              <a:rPr lang="en-US" sz="36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US" sz="3600" dirty="0" err="1">
                <a:effectLst/>
                <a:latin typeface="Franklin Gothic Book" panose="020B0503020102020204" pitchFamily="34" charset="0"/>
              </a:rPr>
              <a:t>proteja</a:t>
            </a:r>
            <a:r>
              <a:rPr lang="en-US" sz="360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US" sz="3600" dirty="0" err="1">
                <a:effectLst/>
                <a:latin typeface="Franklin Gothic Book" panose="020B0503020102020204" pitchFamily="34" charset="0"/>
              </a:rPr>
              <a:t>emailul</a:t>
            </a:r>
            <a:r>
              <a:rPr lang="en-US" sz="3600" dirty="0">
                <a:effectLst/>
                <a:latin typeface="Franklin Gothic Book" panose="020B0503020102020204" pitchFamily="34" charset="0"/>
              </a:rPr>
              <a:t> de </a:t>
            </a:r>
            <a:r>
              <a:rPr lang="en-US" sz="3600" dirty="0" err="1">
                <a:effectLst/>
                <a:latin typeface="Franklin Gothic Book" panose="020B0503020102020204" pitchFamily="34" charset="0"/>
              </a:rPr>
              <a:t>atacurile</a:t>
            </a:r>
            <a:r>
              <a:rPr lang="en-US" sz="3600" dirty="0">
                <a:effectLst/>
                <a:latin typeface="Franklin Gothic Book" panose="020B0503020102020204" pitchFamily="34" charset="0"/>
              </a:rPr>
              <a:t> de phishing?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Franklin Gothic Book" panose="020B0503020102020204" pitchFamily="34" charset="0"/>
              </a:rPr>
              <a:t>care sunt </a:t>
            </a:r>
            <a:r>
              <a:rPr lang="en-US" sz="3600" dirty="0" err="1">
                <a:effectLst/>
                <a:latin typeface="Franklin Gothic Book" panose="020B0503020102020204" pitchFamily="34" charset="0"/>
              </a:rPr>
              <a:t>abordările</a:t>
            </a:r>
            <a:r>
              <a:rPr lang="en-US" sz="3600" dirty="0">
                <a:effectLst/>
                <a:latin typeface="Franklin Gothic Book" panose="020B0503020102020204" pitchFamily="34" charset="0"/>
              </a:rPr>
              <a:t> state-of-the-art</a:t>
            </a:r>
            <a:r>
              <a:rPr lang="en-US" sz="3600" dirty="0">
                <a:latin typeface="Franklin Gothic Book" panose="020B0503020102020204" pitchFamily="34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F8D19-9F78-A235-7A5F-97074F80E36D}"/>
              </a:ext>
            </a:extLst>
          </p:cNvPr>
          <p:cNvSpPr txBox="1"/>
          <p:nvPr/>
        </p:nvSpPr>
        <p:spPr>
          <a:xfrm>
            <a:off x="829465" y="6892638"/>
            <a:ext cx="1158591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o-RO" sz="3600" kern="0" dirty="0"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vom analiza mai multe soluții de detectare automată a emailurilor de </a:t>
            </a:r>
            <a:r>
              <a:rPr lang="ro-RO" sz="3600" kern="0" dirty="0" err="1"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ro-RO" sz="3600" kern="0" dirty="0">
                <a:effectLst/>
                <a:latin typeface="Franklin Gothic Book" panose="020B05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prin aplicarea acestora asupra setului de date</a:t>
            </a:r>
            <a:endParaRPr lang="en-US" sz="3600" dirty="0">
              <a:latin typeface="Franklin Gothic Book" panose="020B0503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9327DC-BBC8-6187-6A9B-6B7C219C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199" y="3461126"/>
            <a:ext cx="7772400" cy="321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225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270000" y="6769658"/>
            <a:ext cx="10464800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lang="ro-RO" sz="3800" dirty="0" err="1"/>
              <a:t>viviana.pantazica@stud.upb.acs.ro</a:t>
            </a:r>
            <a:endParaRPr lang="ro-RO" dirty="0"/>
          </a:p>
          <a:p>
            <a:pPr lvl="0">
              <a:defRPr sz="1800"/>
            </a:pPr>
            <a:r>
              <a:rPr lang="ro-RO" sz="3800" dirty="0" err="1"/>
              <a:t>mihai.filisanu@stud.acs.upb.ro</a:t>
            </a:r>
            <a:endParaRPr lang="ro-RO" sz="3800" dirty="0"/>
          </a:p>
        </p:txBody>
      </p:sp>
      <p:sp>
        <p:nvSpPr>
          <p:cNvPr id="98" name="Shape 98"/>
          <p:cNvSpPr/>
          <p:nvPr/>
        </p:nvSpPr>
        <p:spPr>
          <a:xfrm>
            <a:off x="1270000" y="1253579"/>
            <a:ext cx="10464800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lang="ro-RO" sz="5000" dirty="0"/>
              <a:t>Mulțumim pentru atenție!</a:t>
            </a:r>
            <a:endParaRPr sz="5000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14593</TotalTime>
  <Words>501</Words>
  <Application>Microsoft Macintosh PowerPoint</Application>
  <PresentationFormat>Custom</PresentationFormat>
  <Paragraphs>59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Franklin Gothic Book</vt:lpstr>
      <vt:lpstr>Helvetica Neue</vt:lpstr>
      <vt:lpstr>KasperskySans</vt:lpstr>
      <vt:lpstr>Times New Roman</vt:lpstr>
      <vt:lpstr>White</vt:lpstr>
      <vt:lpstr>Phishing email detection</vt:lpstr>
      <vt:lpstr>PowerPoint Presentation</vt:lpstr>
      <vt:lpstr>PowerPoint Presentation</vt:lpstr>
      <vt:lpstr>PowerPoint Presentation</vt:lpstr>
      <vt:lpstr>PowerPoint Presentation</vt:lpstr>
      <vt:lpstr>Microsoft Defender &amp; Proofpoint</vt:lpstr>
      <vt:lpstr>Seturi de date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Viviana-Ștefania PANTAZICĂ (119449)</cp:lastModifiedBy>
  <cp:revision>70</cp:revision>
  <dcterms:modified xsi:type="dcterms:W3CDTF">2024-10-30T12:15:59Z</dcterms:modified>
</cp:coreProperties>
</file>