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72" r:id="rId3"/>
    <p:sldId id="279" r:id="rId4"/>
    <p:sldId id="273" r:id="rId5"/>
    <p:sldId id="275" r:id="rId6"/>
    <p:sldId id="280" r:id="rId7"/>
    <p:sldId id="281" r:id="rId8"/>
    <p:sldId id="282" r:id="rId9"/>
    <p:sldId id="274" r:id="rId10"/>
    <p:sldId id="283" r:id="rId11"/>
    <p:sldId id="284" r:id="rId12"/>
    <p:sldId id="285" r:id="rId13"/>
    <p:sldId id="267" r:id="rId14"/>
  </p:sldIdLst>
  <p:sldSz cx="13004800" cy="9753600"/>
  <p:notesSz cx="6858000" cy="9144000"/>
  <p:defaultTextStyle>
    <a:lvl1pPr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1pPr>
    <a:lvl2pPr indent="2286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2pPr>
    <a:lvl3pPr indent="4572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3pPr>
    <a:lvl4pPr indent="6858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4pPr>
    <a:lvl5pPr indent="9144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5pPr>
    <a:lvl6pPr indent="11430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6pPr>
    <a:lvl7pPr indent="13716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7pPr>
    <a:lvl8pPr indent="16002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8pPr>
    <a:lvl9pPr indent="18288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71701"/>
  </p:normalViewPr>
  <p:slideViewPr>
    <p:cSldViewPr snapToGrid="0">
      <p:cViewPr>
        <p:scale>
          <a:sx n="70" d="100"/>
          <a:sy n="70" d="100"/>
        </p:scale>
        <p:origin x="2680" y="14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308789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28BEA-70E7-844F-F671-4C12B068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10BFA-3A42-1A6B-BDB3-7B9C4B344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87885-EF08-FF35-ADDE-8282D8BB4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4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DE7AF-2E9C-23F0-DB83-BB566B1F6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D9AAA-20A3-DBD1-1596-3CE145F6D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B3D49-6220-F6C3-6FE8-261552F5D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4D1A3-6037-4815-16F4-ECBADE35A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A6F75-08FA-17E4-884E-F6EA971C5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5BD35-1892-9DCF-621B-CBC7A4B0B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4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2400" b="0" i="0" dirty="0">
              <a:effectLst/>
              <a:latin typeface="KasperskySans"/>
            </a:endParaRPr>
          </a:p>
        </p:txBody>
      </p:sp>
    </p:spTree>
    <p:extLst>
      <p:ext uri="{BB962C8B-B14F-4D97-AF65-F5344CB8AC3E}">
        <p14:creationId xmlns:p14="http://schemas.microsoft.com/office/powerpoint/2010/main" val="350727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0DB24-A0F1-ECB4-7B23-79D1FFDBC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A04482-F87D-6548-0AF4-0E8476784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038E3-BB30-05BA-8DA1-825D95E98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2400" b="0" i="0" dirty="0">
              <a:effectLst/>
              <a:latin typeface="KasperskySans"/>
            </a:endParaRPr>
          </a:p>
        </p:txBody>
      </p:sp>
    </p:spTree>
    <p:extLst>
      <p:ext uri="{BB962C8B-B14F-4D97-AF65-F5344CB8AC3E}">
        <p14:creationId xmlns:p14="http://schemas.microsoft.com/office/powerpoint/2010/main" val="161530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8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6D4D2-4D82-5CF8-DD3E-04B603432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3937B-AE13-BB6E-D2D8-897B866B1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C5519E-DFD4-A821-3A4C-2D41C5FB2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45C38-D56C-D833-DB9B-E6CF240B6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EF270-4F3F-E481-E7CF-38903FA37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CF272-3FE7-F6C7-3EA3-A10EDB9B7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1C61-C42F-A9FF-D947-492BC1CA2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593B3-FD33-8804-12BA-3C89016CB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EAFAC-7819-F152-DE16-7DEA92CBB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44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3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3345308"/>
            <a:ext cx="10464800" cy="15822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6544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  <p:pic>
        <p:nvPicPr>
          <p:cNvPr id="15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9130579" y="202834"/>
            <a:ext cx="3585062" cy="158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59" y="202834"/>
            <a:ext cx="1580683" cy="158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8342" y="9347359"/>
            <a:ext cx="371058" cy="369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tif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0" y="9307693"/>
            <a:ext cx="13004201" cy="44874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6399157" y="3334494"/>
            <a:ext cx="4801992" cy="2120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803651" y="3334494"/>
            <a:ext cx="2117236" cy="2120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4" name="pasted-imag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608342" y="9347359"/>
            <a:ext cx="371058" cy="369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"/>
          <p:cNvPicPr/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300" y="9307693"/>
            <a:ext cx="13004201" cy="4487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-2603" y="9341565"/>
            <a:ext cx="373709" cy="355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8" r:id="rId3"/>
    <p:sldLayoutId id="2147483661" r:id="rId4"/>
  </p:sldLayoutIdLst>
  <p:transition spd="med"/>
  <p:txStyles>
    <p:titleStyle>
      <a:lvl1pPr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1pPr>
      <a:lvl2pPr indent="2286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2pPr>
      <a:lvl3pPr indent="4572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3pPr>
      <a:lvl4pPr indent="6858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4pPr>
      <a:lvl5pPr indent="9144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5pPr>
      <a:lvl6pPr indent="11430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6pPr>
      <a:lvl7pPr indent="13716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7pPr>
      <a:lvl8pPr indent="16002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8pPr>
      <a:lvl9pPr indent="18288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270000" y="3142108"/>
            <a:ext cx="10464800" cy="158229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ro-RO" sz="8000" dirty="0" err="1"/>
              <a:t>Phishing</a:t>
            </a:r>
            <a:r>
              <a:rPr lang="ro-RO" sz="8000" dirty="0"/>
              <a:t> email </a:t>
            </a:r>
            <a:r>
              <a:rPr lang="ro-RO" sz="8000" dirty="0" err="1"/>
              <a:t>detection</a:t>
            </a:r>
            <a:endParaRPr sz="8000" dirty="0"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2084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r>
              <a:rPr lang="ro-RO" sz="4000" dirty="0"/>
              <a:t>Viviana - Ștefania </a:t>
            </a:r>
            <a:r>
              <a:rPr lang="ro-RO" sz="4000" dirty="0" err="1"/>
              <a:t>Pantazică</a:t>
            </a:r>
            <a:endParaRPr lang="ro-RO" sz="4000" dirty="0"/>
          </a:p>
          <a:p>
            <a:pPr lvl="0">
              <a:defRPr sz="1800"/>
            </a:pPr>
            <a:r>
              <a:rPr lang="en-US" sz="4000" dirty="0"/>
              <a:t>Mihai-Alexandru </a:t>
            </a:r>
            <a:r>
              <a:rPr lang="en-US" sz="4000" dirty="0" err="1"/>
              <a:t>Filișanu</a:t>
            </a:r>
            <a:endParaRPr sz="4000" dirty="0"/>
          </a:p>
          <a:p>
            <a:pPr lvl="0">
              <a:defRPr sz="1800"/>
            </a:pPr>
            <a:r>
              <a:rPr lang="ro-RO" sz="4000" dirty="0"/>
              <a:t>Universitatea Politehnică București</a:t>
            </a:r>
            <a:endParaRPr sz="4000" dirty="0"/>
          </a:p>
          <a:p>
            <a:pPr lvl="0">
              <a:defRPr sz="1800"/>
            </a:pPr>
            <a:r>
              <a:rPr lang="ro-RO" sz="4000" dirty="0"/>
              <a:t>05.11.2024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C248B-1F45-6759-4A9A-C9A9A177E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976D720B-51F5-EDBA-23F3-C9B71DB976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ABA4E-84C4-7FFD-C30D-9E083AA9A3FA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B95F3A-80D7-FDCD-F627-675EA13B4D33}"/>
              </a:ext>
            </a:extLst>
          </p:cNvPr>
          <p:cNvSpPr txBox="1">
            <a:spLocks/>
          </p:cNvSpPr>
          <p:nvPr/>
        </p:nvSpPr>
        <p:spPr>
          <a:xfrm>
            <a:off x="1422400" y="6802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Heatmap for 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4AA8-E2CD-77B6-0E21-C482E000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15" y="1543959"/>
            <a:ext cx="9851569" cy="82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861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0152B-0EB1-443E-2AF9-831B25F7E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7B1F61EE-F8E4-36EC-614C-CE2D2AB73E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CDB3C-FB55-23A1-29AC-50618782A068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C5E8E5-8540-C7AE-5B33-66C783B9C5E1}"/>
              </a:ext>
            </a:extLst>
          </p:cNvPr>
          <p:cNvSpPr txBox="1">
            <a:spLocks/>
          </p:cNvSpPr>
          <p:nvPr/>
        </p:nvSpPr>
        <p:spPr>
          <a:xfrm>
            <a:off x="1426031" y="473193"/>
            <a:ext cx="10464800" cy="76944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Training vs Validation Accuracy &amp;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C7AB3-0DFF-8FED-AD19-7FE3E805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50245"/>
            <a:ext cx="635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5AF55-96D8-8F8A-6447-C79D791EA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950245"/>
            <a:ext cx="6350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5F3EB-41F4-A4E2-71C9-6E92BF79F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531565"/>
            <a:ext cx="63500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5A42A-75D7-D9D1-CFE6-61B33066E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31" y="5531565"/>
            <a:ext cx="6350000" cy="381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B2A434-500A-995B-C488-849137C76366}"/>
              </a:ext>
            </a:extLst>
          </p:cNvPr>
          <p:cNvSpPr/>
          <p:nvPr/>
        </p:nvSpPr>
        <p:spPr>
          <a:xfrm>
            <a:off x="951796" y="1179315"/>
            <a:ext cx="51379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with early </a:t>
            </a:r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stoppping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920A2-FFF8-5E46-DAC5-6A95112E9023}"/>
              </a:ext>
            </a:extLst>
          </p:cNvPr>
          <p:cNvSpPr/>
          <p:nvPr/>
        </p:nvSpPr>
        <p:spPr>
          <a:xfrm>
            <a:off x="8126480" y="1179315"/>
            <a:ext cx="40062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over 10 epochs</a:t>
            </a:r>
            <a:endParaRPr lang="en-US" sz="4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4201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3D6DD-0081-C60F-6FB0-C0A15A8D6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AE9F9177-0879-0567-B209-9EAE04AE2D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AFB2D-FEBE-F593-D191-40CF9F0230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9172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75DB8B-E40B-A603-16E8-99347070CD52}"/>
              </a:ext>
            </a:extLst>
          </p:cNvPr>
          <p:cNvSpPr txBox="1">
            <a:spLocks/>
          </p:cNvSpPr>
          <p:nvPr/>
        </p:nvSpPr>
        <p:spPr>
          <a:xfrm>
            <a:off x="1270000" y="601748"/>
            <a:ext cx="10464800" cy="76944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923FF-60A5-2EA1-96C8-4D25A1D7C4B7}"/>
              </a:ext>
            </a:extLst>
          </p:cNvPr>
          <p:cNvSpPr/>
          <p:nvPr/>
        </p:nvSpPr>
        <p:spPr>
          <a:xfrm>
            <a:off x="948959" y="1772343"/>
            <a:ext cx="111068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Why CNN is the Best: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43A47-C49D-E6AC-5AB2-083E8F50C3AF}"/>
              </a:ext>
            </a:extLst>
          </p:cNvPr>
          <p:cNvSpPr txBox="1"/>
          <p:nvPr/>
        </p:nvSpPr>
        <p:spPr>
          <a:xfrm>
            <a:off x="948959" y="2942938"/>
            <a:ext cx="9530513" cy="5365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Highest recall (87%) </a:t>
            </a:r>
          </a:p>
          <a:p>
            <a:pPr lvl="1" indent="0" algn="just" rtl="0" latinLnBrk="1" hangingPunct="0"/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ensures it catches the most phishing emails.</a:t>
            </a:r>
          </a:p>
          <a:p>
            <a:pPr marL="571500" marR="0" indent="-57150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High precision (93%) </a:t>
            </a:r>
          </a:p>
          <a:p>
            <a:pPr marR="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means it rarely misclassifies ham as phishing.</a:t>
            </a:r>
          </a:p>
          <a:p>
            <a:pPr marL="0" marR="0" indent="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- Highest F1-score (92%) </a:t>
            </a:r>
          </a:p>
          <a:p>
            <a:pPr marL="0" marR="0" indent="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balances precision and recall effectively.</a:t>
            </a:r>
          </a:p>
          <a:p>
            <a:pPr marL="571500" marR="0" indent="-57150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Fewest false negatives (122), </a:t>
            </a:r>
          </a:p>
          <a:p>
            <a:pPr marR="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which is critical in this domain.</a:t>
            </a:r>
          </a:p>
          <a:p>
            <a:pPr marL="0" marR="0" indent="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3413858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70000" y="6769658"/>
            <a:ext cx="10464800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ro-RO" sz="3800" dirty="0" err="1"/>
              <a:t>viviana.pantazica@stud.upb.acs.ro</a:t>
            </a:r>
            <a:endParaRPr lang="ro-RO" dirty="0"/>
          </a:p>
          <a:p>
            <a:pPr lvl="0">
              <a:defRPr sz="1800"/>
            </a:pPr>
            <a:r>
              <a:rPr lang="ro-RO" sz="3800" dirty="0" err="1"/>
              <a:t>mihai.filisanu@stud.acs.upb.ro</a:t>
            </a:r>
            <a:endParaRPr lang="ro-RO" sz="3800" dirty="0"/>
          </a:p>
        </p:txBody>
      </p:sp>
      <p:sp>
        <p:nvSpPr>
          <p:cNvPr id="98" name="Shape 98"/>
          <p:cNvSpPr/>
          <p:nvPr/>
        </p:nvSpPr>
        <p:spPr>
          <a:xfrm>
            <a:off x="1270000" y="1253579"/>
            <a:ext cx="10464800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lang="ro-RO" sz="5000" dirty="0"/>
              <a:t>Mulțumim pentru atenție!</a:t>
            </a:r>
            <a:endParaRPr sz="5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73AB0F-E79A-0C99-051F-2916031111A0}"/>
              </a:ext>
            </a:extLst>
          </p:cNvPr>
          <p:cNvSpPr/>
          <p:nvPr/>
        </p:nvSpPr>
        <p:spPr>
          <a:xfrm>
            <a:off x="1635760" y="2774536"/>
            <a:ext cx="9733280" cy="12806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079ECE-6EA9-A258-7A07-1F130B4A29EE}"/>
              </a:ext>
            </a:extLst>
          </p:cNvPr>
          <p:cNvSpPr/>
          <p:nvPr/>
        </p:nvSpPr>
        <p:spPr>
          <a:xfrm>
            <a:off x="1635760" y="1432815"/>
            <a:ext cx="9733280" cy="12806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E5A22-2B49-E21A-8F54-D61BCA085D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85391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Dataset formatting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3BD53-DD0E-E8BE-C30C-FE4B39AE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69"/>
          <a:stretch/>
        </p:blipFill>
        <p:spPr>
          <a:xfrm>
            <a:off x="2918460" y="4181533"/>
            <a:ext cx="7167880" cy="5044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FA3D1-2743-F01E-8E39-2432E8560884}"/>
              </a:ext>
            </a:extLst>
          </p:cNvPr>
          <p:cNvSpPr txBox="1"/>
          <p:nvPr/>
        </p:nvSpPr>
        <p:spPr>
          <a:xfrm>
            <a:off x="2001520" y="1492603"/>
            <a:ext cx="9733280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Enron Dataset</a:t>
            </a:r>
          </a:p>
          <a:p>
            <a:pPr marL="742950" indent="-742950" algn="just" rtl="0" latinLnBrk="1" hangingPunct="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Spam Assassin Dataset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  <a:p>
            <a:pPr marL="742950" marR="0" indent="-74295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rgbClr val="000000"/>
                </a:solidFill>
              </a:rPr>
              <a:t>Nazario Dataset</a:t>
            </a:r>
          </a:p>
          <a:p>
            <a:pPr marL="742950" marR="0" indent="-74295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Nigerian Frauds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DDBD9-4379-B83A-C011-DCDFFC3464A5}"/>
              </a:ext>
            </a:extLst>
          </p:cNvPr>
          <p:cNvSpPr/>
          <p:nvPr/>
        </p:nvSpPr>
        <p:spPr>
          <a:xfrm>
            <a:off x="8055631" y="1611467"/>
            <a:ext cx="2786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Phishing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C57FE-5A9C-A951-FC43-430A9373516C}"/>
              </a:ext>
            </a:extLst>
          </p:cNvPr>
          <p:cNvSpPr/>
          <p:nvPr/>
        </p:nvSpPr>
        <p:spPr>
          <a:xfrm>
            <a:off x="8647139" y="2953188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HAM</a:t>
            </a:r>
          </a:p>
        </p:txBody>
      </p:sp>
    </p:spTree>
    <p:extLst>
      <p:ext uri="{BB962C8B-B14F-4D97-AF65-F5344CB8AC3E}">
        <p14:creationId xmlns:p14="http://schemas.microsoft.com/office/powerpoint/2010/main" val="28653872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98E5A-5AB1-B3B8-9AF6-65F0BFC0D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58519B2B-FA3F-4131-CC6B-B372949668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145C3-2317-CDEB-DC27-A08EA0D75427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85391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 err="1">
                <a:latin typeface="Franklin Gothic Book" panose="020B0503020102020204" pitchFamily="34" charset="0"/>
              </a:rPr>
              <a:t>WordCloud</a:t>
            </a:r>
            <a:r>
              <a:rPr lang="en-US" sz="4800" b="1" dirty="0">
                <a:latin typeface="Franklin Gothic Book" panose="020B0503020102020204" pitchFamily="34" charset="0"/>
              </a:rPr>
              <a:t> Representation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E14B3-767E-DCC2-1C25-36C6465C977E}"/>
              </a:ext>
            </a:extLst>
          </p:cNvPr>
          <p:cNvSpPr/>
          <p:nvPr/>
        </p:nvSpPr>
        <p:spPr>
          <a:xfrm>
            <a:off x="7975600" y="1381760"/>
            <a:ext cx="3796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 Phishing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577F6-5E71-41C7-E456-3A6EF2B9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63"/>
          <a:stretch/>
        </p:blipFill>
        <p:spPr>
          <a:xfrm>
            <a:off x="346670" y="1584960"/>
            <a:ext cx="7628930" cy="7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17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80646D4-1A61-BB1E-2B51-16E41BBC39E6}"/>
              </a:ext>
            </a:extLst>
          </p:cNvPr>
          <p:cNvSpPr/>
          <p:nvPr/>
        </p:nvSpPr>
        <p:spPr>
          <a:xfrm>
            <a:off x="690880" y="1696550"/>
            <a:ext cx="11340248" cy="33979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E5A22-2B49-E21A-8F54-D61BCA085D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F14F1-E51B-736C-CFDD-83F2F51E6716}"/>
              </a:ext>
            </a:extLst>
          </p:cNvPr>
          <p:cNvSpPr txBox="1">
            <a:spLocks/>
          </p:cNvSpPr>
          <p:nvPr/>
        </p:nvSpPr>
        <p:spPr>
          <a:xfrm>
            <a:off x="1270000" y="781539"/>
            <a:ext cx="10464800" cy="9150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ro-RO" sz="4800" b="1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Load</a:t>
            </a:r>
            <a:r>
              <a:rPr lang="ro-RO" sz="48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&amp; </a:t>
            </a:r>
            <a:r>
              <a:rPr lang="ro-RO" sz="4800" b="1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preprocess</a:t>
            </a:r>
            <a:r>
              <a:rPr lang="ro-RO" sz="48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F19BB-8F59-7535-F241-42113B3473B4}"/>
              </a:ext>
            </a:extLst>
          </p:cNvPr>
          <p:cNvSpPr txBox="1"/>
          <p:nvPr/>
        </p:nvSpPr>
        <p:spPr>
          <a:xfrm>
            <a:off x="914400" y="2734684"/>
            <a:ext cx="595376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nlkt.corpus</a:t>
            </a:r>
            <a:r>
              <a:rPr lang="en-US" dirty="0">
                <a:solidFill>
                  <a:schemeClr val="tx1"/>
                </a:solidFill>
              </a:rPr>
              <a:t> + custom ones)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977BC-9764-1AFD-1903-8FF701792A62}"/>
              </a:ext>
            </a:extLst>
          </p:cNvPr>
          <p:cNvSpPr/>
          <p:nvPr/>
        </p:nvSpPr>
        <p:spPr>
          <a:xfrm>
            <a:off x="914400" y="1742274"/>
            <a:ext cx="6999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stopWords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elimination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C5B76-74F2-EA20-C555-9F7DBEE6E1A9}"/>
              </a:ext>
            </a:extLst>
          </p:cNvPr>
          <p:cNvSpPr/>
          <p:nvPr/>
        </p:nvSpPr>
        <p:spPr>
          <a:xfrm>
            <a:off x="914400" y="3418368"/>
            <a:ext cx="4573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TfidfVectorizer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A8A0B-8E6A-482F-AF39-05CB873346D3}"/>
              </a:ext>
            </a:extLst>
          </p:cNvPr>
          <p:cNvSpPr txBox="1"/>
          <p:nvPr/>
        </p:nvSpPr>
        <p:spPr>
          <a:xfrm>
            <a:off x="973672" y="4341698"/>
            <a:ext cx="792311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/>
            <a:r>
              <a:rPr lang="en-US" dirty="0">
                <a:solidFill>
                  <a:schemeClr val="tx1"/>
                </a:solidFill>
              </a:rPr>
              <a:t>(from </a:t>
            </a:r>
            <a:r>
              <a:rPr lang="en-US" dirty="0" err="1">
                <a:solidFill>
                  <a:schemeClr val="tx1"/>
                </a:solidFill>
              </a:rPr>
              <a:t>sklearn.feature_extraction.text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E7235-449C-2FE5-A7A8-31D142BF78C3}"/>
              </a:ext>
            </a:extLst>
          </p:cNvPr>
          <p:cNvSpPr/>
          <p:nvPr/>
        </p:nvSpPr>
        <p:spPr>
          <a:xfrm>
            <a:off x="914400" y="5400741"/>
            <a:ext cx="4780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LabelEncoder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0356-F06E-D525-744A-A188B801FF09}"/>
              </a:ext>
            </a:extLst>
          </p:cNvPr>
          <p:cNvSpPr/>
          <p:nvPr/>
        </p:nvSpPr>
        <p:spPr>
          <a:xfrm>
            <a:off x="973672" y="6324071"/>
            <a:ext cx="8874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optional -  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StandardScaler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3580C-F914-A00D-6D6C-B70D4AEC535B}"/>
              </a:ext>
            </a:extLst>
          </p:cNvPr>
          <p:cNvSpPr txBox="1"/>
          <p:nvPr/>
        </p:nvSpPr>
        <p:spPr>
          <a:xfrm>
            <a:off x="914400" y="7247401"/>
            <a:ext cx="874329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/>
            <a:r>
              <a:rPr lang="en-US" dirty="0">
                <a:solidFill>
                  <a:schemeClr val="tx1"/>
                </a:solidFill>
              </a:rPr>
              <a:t>(both from </a:t>
            </a:r>
            <a:r>
              <a:rPr lang="en-US" dirty="0" err="1">
                <a:solidFill>
                  <a:schemeClr val="tx1"/>
                </a:solidFill>
              </a:rPr>
              <a:t>sklearn.preprocessing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62F47-34C3-F132-7C78-DDD8B7CED12B}"/>
              </a:ext>
            </a:extLst>
          </p:cNvPr>
          <p:cNvSpPr/>
          <p:nvPr/>
        </p:nvSpPr>
        <p:spPr>
          <a:xfrm rot="20415076">
            <a:off x="6542171" y="2546109"/>
            <a:ext cx="5189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for email’s body </a:t>
            </a:r>
          </a:p>
        </p:txBody>
      </p:sp>
    </p:spTree>
    <p:extLst>
      <p:ext uri="{BB962C8B-B14F-4D97-AF65-F5344CB8AC3E}">
        <p14:creationId xmlns:p14="http://schemas.microsoft.com/office/powerpoint/2010/main" val="20314684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E5A22-2B49-E21A-8F54-D61BCA085D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B3F17D-D17D-1644-9DB7-9DEFC50C2658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51211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marL="914400" indent="-914400">
              <a:buAutoNum type="arabicPeriod"/>
            </a:pPr>
            <a:r>
              <a:rPr lang="en-US" sz="4800" b="1" dirty="0">
                <a:latin typeface="Franklin Gothic Book" panose="020B0503020102020204" pitchFamily="34" charset="0"/>
              </a:rPr>
              <a:t>Logistic Regression</a:t>
            </a:r>
          </a:p>
          <a:p>
            <a:pPr marL="914400" indent="-914400">
              <a:buAutoNum type="arabicPeriod"/>
            </a:pPr>
            <a:endParaRPr lang="en-US" sz="40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import from </a:t>
            </a:r>
            <a:r>
              <a:rPr lang="en-US" sz="4000" dirty="0" err="1">
                <a:latin typeface="Franklin Gothic Book" panose="020B0503020102020204" pitchFamily="34" charset="0"/>
              </a:rPr>
              <a:t>sklearn.linear_model</a:t>
            </a:r>
            <a:endParaRPr lang="en-US" sz="40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data needs scaling beforehand</a:t>
            </a:r>
          </a:p>
          <a:p>
            <a:pPr marL="685800" indent="-685800" algn="just">
              <a:buFontTx/>
              <a:buChar char="-"/>
            </a:pPr>
            <a:r>
              <a:rPr lang="en-US" sz="4000" dirty="0" err="1">
                <a:latin typeface="Franklin Gothic Book" panose="020B0503020102020204" pitchFamily="34" charset="0"/>
              </a:rPr>
              <a:t>LogisticRegression</a:t>
            </a:r>
            <a:r>
              <a:rPr lang="en-US" sz="4000" dirty="0">
                <a:latin typeface="Franklin Gothic Book" panose="020B0503020102020204" pitchFamily="34" charset="0"/>
              </a:rPr>
              <a:t>(</a:t>
            </a:r>
          </a:p>
          <a:p>
            <a:pPr lvl="6" algn="just"/>
            <a:r>
              <a:rPr lang="en-US" sz="4000" dirty="0">
                <a:latin typeface="Franklin Gothic Book" panose="020B0503020102020204" pitchFamily="34" charset="0"/>
              </a:rPr>
              <a:t>solver='</a:t>
            </a:r>
            <a:r>
              <a:rPr lang="en-US" sz="4000" dirty="0" err="1">
                <a:latin typeface="Franklin Gothic Book" panose="020B0503020102020204" pitchFamily="34" charset="0"/>
              </a:rPr>
              <a:t>liblinear</a:t>
            </a:r>
            <a:r>
              <a:rPr lang="en-US" sz="4000" dirty="0">
                <a:latin typeface="Franklin Gothic Book" panose="020B0503020102020204" pitchFamily="34" charset="0"/>
              </a:rPr>
              <a:t>’, </a:t>
            </a:r>
          </a:p>
          <a:p>
            <a:pPr lvl="6" algn="just"/>
            <a:r>
              <a:rPr lang="en-US" sz="4000" dirty="0" err="1">
                <a:latin typeface="Franklin Gothic Book" panose="020B0503020102020204" pitchFamily="34" charset="0"/>
              </a:rPr>
              <a:t>max_iter</a:t>
            </a:r>
            <a:r>
              <a:rPr lang="en-US" sz="4000" dirty="0">
                <a:latin typeface="Franklin Gothic Book" panose="020B0503020102020204" pitchFamily="34" charset="0"/>
              </a:rPr>
              <a:t>=1000,</a:t>
            </a:r>
          </a:p>
          <a:p>
            <a:pPr lvl="6" algn="just"/>
            <a:r>
              <a:rPr lang="en-US" sz="4000" dirty="0" err="1">
                <a:latin typeface="Franklin Gothic Book" panose="020B0503020102020204" pitchFamily="34" charset="0"/>
              </a:rPr>
              <a:t>class_weight</a:t>
            </a:r>
            <a:r>
              <a:rPr lang="en-US" sz="4000" dirty="0">
                <a:latin typeface="Franklin Gothic Book" panose="020B0503020102020204" pitchFamily="34" charset="0"/>
              </a:rPr>
              <a:t>='balanced’)</a:t>
            </a:r>
          </a:p>
          <a:p>
            <a:pPr marL="685800" indent="-685800">
              <a:buFontTx/>
              <a:buChar char="-"/>
            </a:pPr>
            <a:endParaRPr lang="en-US" sz="4800" dirty="0">
              <a:latin typeface="Franklin Gothic Book" panose="020B0503020102020204" pitchFamily="34" charset="0"/>
            </a:endParaRPr>
          </a:p>
          <a:p>
            <a:pPr marL="685800" indent="-685800">
              <a:buFontTx/>
              <a:buChar char="-"/>
            </a:pPr>
            <a:endParaRPr lang="en-US" sz="4800" dirty="0">
              <a:latin typeface="Franklin Gothic Book" panose="020B0503020102020204" pitchFamily="34" charset="0"/>
            </a:endParaRPr>
          </a:p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8351F-C3EE-DE23-7565-A66076215BF5}"/>
              </a:ext>
            </a:extLst>
          </p:cNvPr>
          <p:cNvSpPr/>
          <p:nvPr/>
        </p:nvSpPr>
        <p:spPr>
          <a:xfrm>
            <a:off x="3941442" y="6304895"/>
            <a:ext cx="51219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Accuracy: 0.984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F1-Score: 0.868</a:t>
            </a:r>
          </a:p>
        </p:txBody>
      </p:sp>
    </p:spTree>
    <p:extLst>
      <p:ext uri="{BB962C8B-B14F-4D97-AF65-F5344CB8AC3E}">
        <p14:creationId xmlns:p14="http://schemas.microsoft.com/office/powerpoint/2010/main" val="29389310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0323F-D606-72B5-29DC-CB98DA5EE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71A41494-2E14-62AD-74D9-6690F1AAAC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213CD-88CE-ABC3-DFCC-C2BF93489E2A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A42726-18D2-AF73-12B4-1E17ED8B5DBD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51211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2. Random Forest Classifier</a:t>
            </a:r>
          </a:p>
          <a:p>
            <a:endParaRPr lang="en-US" sz="40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import from </a:t>
            </a:r>
            <a:r>
              <a:rPr lang="en-US" sz="4000" dirty="0" err="1">
                <a:latin typeface="Franklin Gothic Book" panose="020B0503020102020204" pitchFamily="34" charset="0"/>
              </a:rPr>
              <a:t>sklearn.ensemble</a:t>
            </a:r>
            <a:endParaRPr lang="en-US" sz="40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data doesn’t need scaling beforehand</a:t>
            </a:r>
          </a:p>
          <a:p>
            <a:pPr marL="685800" indent="-685800" algn="just">
              <a:buFontTx/>
              <a:buChar char="-"/>
            </a:pPr>
            <a:r>
              <a:rPr lang="en-US" sz="4000" dirty="0" err="1">
                <a:latin typeface="Franklin Gothic Book" panose="020B0503020102020204" pitchFamily="34" charset="0"/>
              </a:rPr>
              <a:t>RandomForestClassifier</a:t>
            </a:r>
            <a:r>
              <a:rPr lang="en-US" sz="4000" dirty="0">
                <a:latin typeface="Franklin Gothic Book" panose="020B0503020102020204" pitchFamily="34" charset="0"/>
              </a:rPr>
              <a:t>(</a:t>
            </a:r>
            <a:r>
              <a:rPr lang="en-US" sz="4000" dirty="0" err="1">
                <a:latin typeface="Franklin Gothic Book" panose="020B0503020102020204" pitchFamily="34" charset="0"/>
              </a:rPr>
              <a:t>n_estimators</a:t>
            </a:r>
            <a:r>
              <a:rPr lang="en-US" sz="4000" dirty="0">
                <a:latin typeface="Franklin Gothic Book" panose="020B0503020102020204" pitchFamily="34" charset="0"/>
              </a:rPr>
              <a:t>=100, </a:t>
            </a:r>
            <a:r>
              <a:rPr lang="en-US" sz="4000" dirty="0" err="1">
                <a:latin typeface="Franklin Gothic Book" panose="020B0503020102020204" pitchFamily="34" charset="0"/>
              </a:rPr>
              <a:t>random_state</a:t>
            </a:r>
            <a:r>
              <a:rPr lang="en-US" sz="4000" dirty="0">
                <a:latin typeface="Franklin Gothic Book" panose="020B0503020102020204" pitchFamily="34" charset="0"/>
              </a:rPr>
              <a:t>=42, </a:t>
            </a:r>
            <a:r>
              <a:rPr lang="en-US" sz="4000" dirty="0" err="1">
                <a:latin typeface="Franklin Gothic Book" panose="020B0503020102020204" pitchFamily="34" charset="0"/>
              </a:rPr>
              <a:t>class_weight</a:t>
            </a:r>
            <a:r>
              <a:rPr lang="en-US" sz="4000" dirty="0">
                <a:latin typeface="Franklin Gothic Book" panose="020B0503020102020204" pitchFamily="34" charset="0"/>
              </a:rPr>
              <a:t>='balanced', </a:t>
            </a:r>
            <a:r>
              <a:rPr lang="en-US" sz="4000" dirty="0" err="1">
                <a:latin typeface="Franklin Gothic Book" panose="020B0503020102020204" pitchFamily="34" charset="0"/>
              </a:rPr>
              <a:t>max_depth</a:t>
            </a:r>
            <a:r>
              <a:rPr lang="en-US" sz="4000" dirty="0">
                <a:latin typeface="Franklin Gothic Book" panose="020B0503020102020204" pitchFamily="34" charset="0"/>
              </a:rPr>
              <a:t>=10)</a:t>
            </a:r>
          </a:p>
          <a:p>
            <a:pPr marL="685800" indent="-685800">
              <a:buFontTx/>
              <a:buChar char="-"/>
            </a:pPr>
            <a:endParaRPr lang="en-US" sz="4800" dirty="0">
              <a:latin typeface="Franklin Gothic Book" panose="020B0503020102020204" pitchFamily="34" charset="0"/>
            </a:endParaRPr>
          </a:p>
          <a:p>
            <a:pPr marL="685800" indent="-685800">
              <a:buFontTx/>
              <a:buChar char="-"/>
            </a:pPr>
            <a:endParaRPr lang="en-US" sz="4800" dirty="0">
              <a:latin typeface="Franklin Gothic Book" panose="020B0503020102020204" pitchFamily="34" charset="0"/>
            </a:endParaRPr>
          </a:p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83EB7-B069-DAC4-CE46-DE76B3B5FA27}"/>
              </a:ext>
            </a:extLst>
          </p:cNvPr>
          <p:cNvSpPr/>
          <p:nvPr/>
        </p:nvSpPr>
        <p:spPr>
          <a:xfrm>
            <a:off x="3942244" y="5648959"/>
            <a:ext cx="51203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Accuracy: 0.979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F1-Score:0.812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96543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849E5-B506-1397-BC25-11A150FCA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D448843E-4553-BD30-47EB-6BDAED03A6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295C5-26AD-E796-FC03-466DF418AEB0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3BA659-89BD-9BC2-4BB6-A262988A7987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51211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3. Support Vector Machine</a:t>
            </a:r>
          </a:p>
          <a:p>
            <a:endParaRPr lang="en-US" sz="40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import from </a:t>
            </a:r>
            <a:r>
              <a:rPr lang="en-US" sz="4000" dirty="0" err="1">
                <a:latin typeface="Franklin Gothic Book" panose="020B0503020102020204" pitchFamily="34" charset="0"/>
              </a:rPr>
              <a:t>sklearn.svm</a:t>
            </a:r>
            <a:endParaRPr lang="en-US" sz="40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data needs scaling beforehand</a:t>
            </a: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SVC(</a:t>
            </a:r>
          </a:p>
          <a:p>
            <a:pPr algn="just"/>
            <a:r>
              <a:rPr lang="en-US" sz="4000" dirty="0">
                <a:latin typeface="Franklin Gothic Book" panose="020B0503020102020204" pitchFamily="34" charset="0"/>
              </a:rPr>
              <a:t>		kernel='linear’, </a:t>
            </a:r>
          </a:p>
          <a:p>
            <a:pPr algn="just"/>
            <a:r>
              <a:rPr lang="en-US" sz="4000" dirty="0">
                <a:latin typeface="Franklin Gothic Book" panose="020B0503020102020204" pitchFamily="34" charset="0"/>
              </a:rPr>
              <a:t>		C=1.0, </a:t>
            </a:r>
          </a:p>
          <a:p>
            <a:pPr algn="just"/>
            <a:r>
              <a:rPr lang="en-US" sz="4000" dirty="0">
                <a:latin typeface="Franklin Gothic Book" panose="020B0503020102020204" pitchFamily="34" charset="0"/>
              </a:rPr>
              <a:t>		</a:t>
            </a:r>
            <a:r>
              <a:rPr lang="en-US" sz="4000" dirty="0" err="1">
                <a:latin typeface="Franklin Gothic Book" panose="020B0503020102020204" pitchFamily="34" charset="0"/>
              </a:rPr>
              <a:t>random_state</a:t>
            </a:r>
            <a:r>
              <a:rPr lang="en-US" sz="4000" dirty="0">
                <a:latin typeface="Franklin Gothic Book" panose="020B0503020102020204" pitchFamily="34" charset="0"/>
              </a:rPr>
              <a:t>=42)</a:t>
            </a:r>
          </a:p>
          <a:p>
            <a:pPr marL="685800" indent="-685800">
              <a:buFontTx/>
              <a:buChar char="-"/>
            </a:pPr>
            <a:endParaRPr lang="en-US" sz="4800" dirty="0">
              <a:latin typeface="Franklin Gothic Book" panose="020B0503020102020204" pitchFamily="34" charset="0"/>
            </a:endParaRPr>
          </a:p>
          <a:p>
            <a:pPr marL="685800" indent="-685800">
              <a:buFontTx/>
              <a:buChar char="-"/>
            </a:pPr>
            <a:endParaRPr lang="en-US" sz="4800" dirty="0">
              <a:latin typeface="Franklin Gothic Book" panose="020B0503020102020204" pitchFamily="34" charset="0"/>
            </a:endParaRPr>
          </a:p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3D641-AF00-DCB3-0B44-D5A367BF82DC}"/>
              </a:ext>
            </a:extLst>
          </p:cNvPr>
          <p:cNvSpPr/>
          <p:nvPr/>
        </p:nvSpPr>
        <p:spPr>
          <a:xfrm>
            <a:off x="3942244" y="5648959"/>
            <a:ext cx="51203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Accuracy: 0.981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F1-Score:0.820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8945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80E2-54B4-8DEE-A00C-E01EE11E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BFF0B8FD-5D65-9E05-C1D0-701FA56F48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9AF93-D38A-8DFA-D8C7-D2C3F1288E2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CE61A5-80E2-AC42-D840-B7FDDA594400}"/>
              </a:ext>
            </a:extLst>
          </p:cNvPr>
          <p:cNvSpPr txBox="1">
            <a:spLocks/>
          </p:cNvSpPr>
          <p:nvPr/>
        </p:nvSpPr>
        <p:spPr>
          <a:xfrm>
            <a:off x="878839" y="527844"/>
            <a:ext cx="11247120" cy="70041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4. CNN</a:t>
            </a:r>
          </a:p>
          <a:p>
            <a:pPr marL="914400" indent="-914400">
              <a:buAutoNum type="arabicPeriod"/>
            </a:pPr>
            <a:endParaRPr lang="en-US" sz="40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auxiliary functions imported from </a:t>
            </a:r>
            <a:r>
              <a:rPr lang="en-US" sz="4000" dirty="0" err="1">
                <a:latin typeface="Franklin Gothic Book" panose="020B0503020102020204" pitchFamily="34" charset="0"/>
              </a:rPr>
              <a:t>keras</a:t>
            </a:r>
            <a:endParaRPr lang="en-US" sz="40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data needs label encoding</a:t>
            </a: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sequential: </a:t>
            </a:r>
            <a:endParaRPr lang="en-US" sz="3200" dirty="0">
              <a:latin typeface="Franklin Gothic Book" panose="020B0503020102020204" pitchFamily="34" charset="0"/>
            </a:endParaRPr>
          </a:p>
          <a:p>
            <a:pPr marL="685800" indent="-685800" algn="just">
              <a:buFontTx/>
              <a:buChar char="-"/>
            </a:pPr>
            <a:r>
              <a:rPr lang="en-US" sz="3200" dirty="0">
                <a:latin typeface="Franklin Gothic Book" panose="020B0503020102020204" pitchFamily="34" charset="0"/>
              </a:rPr>
              <a:t>2 Conv1D layers with ‘</a:t>
            </a:r>
            <a:r>
              <a:rPr lang="en-US" sz="3200" dirty="0" err="1">
                <a:latin typeface="Franklin Gothic Book" panose="020B0503020102020204" pitchFamily="34" charset="0"/>
              </a:rPr>
              <a:t>relu</a:t>
            </a:r>
            <a:r>
              <a:rPr lang="en-US" sz="3200" dirty="0">
                <a:latin typeface="Franklin Gothic Book" panose="020B0503020102020204" pitchFamily="34" charset="0"/>
              </a:rPr>
              <a:t>’ activation</a:t>
            </a:r>
          </a:p>
          <a:p>
            <a:pPr marL="685800" indent="-685800" algn="just">
              <a:buFontTx/>
              <a:buChar char="-"/>
            </a:pPr>
            <a:r>
              <a:rPr lang="en-US" sz="3200" dirty="0">
                <a:latin typeface="Franklin Gothic Book" panose="020B0503020102020204" pitchFamily="34" charset="0"/>
              </a:rPr>
              <a:t>2 Dense layers (</a:t>
            </a:r>
          </a:p>
          <a:p>
            <a:pPr marL="685800" indent="-685800" algn="just">
              <a:buFontTx/>
              <a:buChar char="-"/>
            </a:pPr>
            <a:r>
              <a:rPr lang="en-US" sz="3200" dirty="0">
                <a:latin typeface="Franklin Gothic Book" panose="020B0503020102020204" pitchFamily="34" charset="0"/>
              </a:rPr>
              <a:t>1 – ‘</a:t>
            </a:r>
            <a:r>
              <a:rPr lang="en-US" sz="3200" dirty="0" err="1">
                <a:latin typeface="Franklin Gothic Book" panose="020B0503020102020204" pitchFamily="34" charset="0"/>
              </a:rPr>
              <a:t>relu</a:t>
            </a:r>
            <a:r>
              <a:rPr lang="en-US" sz="3200" dirty="0">
                <a:latin typeface="Franklin Gothic Book" panose="020B0503020102020204" pitchFamily="34" charset="0"/>
              </a:rPr>
              <a:t>’ activation for 128 filters; </a:t>
            </a:r>
          </a:p>
          <a:p>
            <a:pPr marL="685800" indent="-685800" algn="just">
              <a:buFontTx/>
              <a:buChar char="-"/>
            </a:pPr>
            <a:r>
              <a:rPr lang="en-US" sz="3200" dirty="0">
                <a:latin typeface="Franklin Gothic Book" panose="020B0503020102020204" pitchFamily="34" charset="0"/>
              </a:rPr>
              <a:t>2 – ‘sigmoid’ activation for binary classification)</a:t>
            </a: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Adam Optimizer</a:t>
            </a: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early stopping</a:t>
            </a:r>
          </a:p>
          <a:p>
            <a:pPr marL="685800" indent="-685800" algn="just">
              <a:buFontTx/>
              <a:buChar char="-"/>
            </a:pPr>
            <a:r>
              <a:rPr lang="en-US" sz="4000" dirty="0">
                <a:latin typeface="Franklin Gothic Book" panose="020B0503020102020204" pitchFamily="34" charset="0"/>
              </a:rPr>
              <a:t>training for 4 epochs</a:t>
            </a:r>
          </a:p>
          <a:p>
            <a:pPr marL="685800" indent="-685800">
              <a:buFontTx/>
              <a:buChar char="-"/>
            </a:pPr>
            <a:endParaRPr lang="en-US" sz="4800" dirty="0">
              <a:latin typeface="Franklin Gothic Book" panose="020B0503020102020204" pitchFamily="34" charset="0"/>
            </a:endParaRPr>
          </a:p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5E0A2-EDB8-6CD6-E635-C90C868C5057}"/>
              </a:ext>
            </a:extLst>
          </p:cNvPr>
          <p:cNvSpPr/>
          <p:nvPr/>
        </p:nvSpPr>
        <p:spPr>
          <a:xfrm>
            <a:off x="7004044" y="7531973"/>
            <a:ext cx="51219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Accuracy: 0.989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F1-Score: 0.921</a:t>
            </a:r>
          </a:p>
        </p:txBody>
      </p:sp>
    </p:spTree>
    <p:extLst>
      <p:ext uri="{BB962C8B-B14F-4D97-AF65-F5344CB8AC3E}">
        <p14:creationId xmlns:p14="http://schemas.microsoft.com/office/powerpoint/2010/main" val="31031220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E5A22-2B49-E21A-8F54-D61BCA085D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F14F1-E51B-736C-CFDD-83F2F51E6716}"/>
              </a:ext>
            </a:extLst>
          </p:cNvPr>
          <p:cNvSpPr txBox="1">
            <a:spLocks/>
          </p:cNvSpPr>
          <p:nvPr/>
        </p:nvSpPr>
        <p:spPr>
          <a:xfrm>
            <a:off x="1422400" y="6802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Performance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B5B50-B8D6-25D4-D635-E7C275BD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473675"/>
            <a:ext cx="12666134" cy="7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709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15952</TotalTime>
  <Words>372</Words>
  <Application>Microsoft Macintosh PowerPoint</Application>
  <PresentationFormat>Custom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Franklin Gothic Book</vt:lpstr>
      <vt:lpstr>Helvetica Neue</vt:lpstr>
      <vt:lpstr>KasperskySans</vt:lpstr>
      <vt:lpstr>Times New Roman</vt:lpstr>
      <vt:lpstr>White</vt:lpstr>
      <vt:lpstr>Phishing email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Viviana-Ștefania PANTAZICĂ (119449)</cp:lastModifiedBy>
  <cp:revision>98</cp:revision>
  <dcterms:modified xsi:type="dcterms:W3CDTF">2024-11-18T14:37:17Z</dcterms:modified>
</cp:coreProperties>
</file>