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16" r:id="rId5"/>
    <p:sldId id="342" r:id="rId6"/>
    <p:sldId id="346" r:id="rId7"/>
    <p:sldId id="347" r:id="rId8"/>
    <p:sldId id="348" r:id="rId9"/>
    <p:sldId id="3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55" y="614202"/>
            <a:ext cx="9280461" cy="22768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o-RO" sz="6000" dirty="0">
                <a:latin typeface="Arial" panose="020B0604020202020204" pitchFamily="34" charset="0"/>
                <a:cs typeface="Arial" panose="020B0604020202020204" pitchFamily="34" charset="0"/>
              </a:rPr>
              <a:t>Detecția de email-uri spam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4421385"/>
            <a:ext cx="5918068" cy="3144965"/>
          </a:xfrm>
        </p:spPr>
        <p:txBody>
          <a:bodyPr/>
          <a:lstStyle/>
          <a:p>
            <a:r>
              <a:rPr lang="ro-RO" dirty="0"/>
              <a:t>Ciufu Victor Andrei</a:t>
            </a:r>
            <a:br>
              <a:rPr lang="ro-RO" dirty="0"/>
            </a:br>
            <a:r>
              <a:rPr lang="ro-RO" dirty="0"/>
              <a:t>Nechita Ioana-Valeria</a:t>
            </a:r>
            <a:br>
              <a:rPr lang="ro-RO" dirty="0"/>
            </a:br>
            <a:r>
              <a:rPr lang="ro-RO" dirty="0"/>
              <a:t>Tudorescu Ana-Maria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41" y="291811"/>
            <a:ext cx="7498080" cy="1280160"/>
          </a:xfrm>
        </p:spPr>
        <p:txBody>
          <a:bodyPr/>
          <a:lstStyle/>
          <a:p>
            <a:r>
              <a:rPr lang="ro-RO" dirty="0"/>
              <a:t>State of the art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D8675-49A5-158D-7FF0-746A3CA72EEE}"/>
              </a:ext>
            </a:extLst>
          </p:cNvPr>
          <p:cNvSpPr txBox="1"/>
          <p:nvPr/>
        </p:nvSpPr>
        <p:spPr>
          <a:xfrm>
            <a:off x="1578429" y="2168815"/>
            <a:ext cx="2230016" cy="400110"/>
          </a:xfrm>
          <a:custGeom>
            <a:avLst/>
            <a:gdLst>
              <a:gd name="connsiteX0" fmla="*/ 0 w 2230016"/>
              <a:gd name="connsiteY0" fmla="*/ 0 h 400110"/>
              <a:gd name="connsiteX1" fmla="*/ 602104 w 2230016"/>
              <a:gd name="connsiteY1" fmla="*/ 0 h 400110"/>
              <a:gd name="connsiteX2" fmla="*/ 1159608 w 2230016"/>
              <a:gd name="connsiteY2" fmla="*/ 0 h 400110"/>
              <a:gd name="connsiteX3" fmla="*/ 1739412 w 2230016"/>
              <a:gd name="connsiteY3" fmla="*/ 0 h 400110"/>
              <a:gd name="connsiteX4" fmla="*/ 2230016 w 2230016"/>
              <a:gd name="connsiteY4" fmla="*/ 0 h 400110"/>
              <a:gd name="connsiteX5" fmla="*/ 2230016 w 2230016"/>
              <a:gd name="connsiteY5" fmla="*/ 400110 h 400110"/>
              <a:gd name="connsiteX6" fmla="*/ 1650212 w 2230016"/>
              <a:gd name="connsiteY6" fmla="*/ 400110 h 400110"/>
              <a:gd name="connsiteX7" fmla="*/ 1048108 w 2230016"/>
              <a:gd name="connsiteY7" fmla="*/ 400110 h 400110"/>
              <a:gd name="connsiteX8" fmla="*/ 512904 w 2230016"/>
              <a:gd name="connsiteY8" fmla="*/ 400110 h 400110"/>
              <a:gd name="connsiteX9" fmla="*/ 0 w 2230016"/>
              <a:gd name="connsiteY9" fmla="*/ 400110 h 400110"/>
              <a:gd name="connsiteX10" fmla="*/ 0 w 2230016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016" h="400110" extrusionOk="0">
                <a:moveTo>
                  <a:pt x="0" y="0"/>
                </a:moveTo>
                <a:cubicBezTo>
                  <a:pt x="166900" y="1141"/>
                  <a:pt x="353515" y="5553"/>
                  <a:pt x="602104" y="0"/>
                </a:cubicBezTo>
                <a:cubicBezTo>
                  <a:pt x="850693" y="-5553"/>
                  <a:pt x="915977" y="14004"/>
                  <a:pt x="1159608" y="0"/>
                </a:cubicBezTo>
                <a:cubicBezTo>
                  <a:pt x="1403239" y="-14004"/>
                  <a:pt x="1607899" y="-5486"/>
                  <a:pt x="1739412" y="0"/>
                </a:cubicBezTo>
                <a:cubicBezTo>
                  <a:pt x="1870925" y="5486"/>
                  <a:pt x="2053509" y="-5758"/>
                  <a:pt x="2230016" y="0"/>
                </a:cubicBezTo>
                <a:cubicBezTo>
                  <a:pt x="2228482" y="129383"/>
                  <a:pt x="2214035" y="213888"/>
                  <a:pt x="2230016" y="400110"/>
                </a:cubicBezTo>
                <a:cubicBezTo>
                  <a:pt x="2097441" y="380549"/>
                  <a:pt x="1876500" y="424809"/>
                  <a:pt x="1650212" y="400110"/>
                </a:cubicBezTo>
                <a:cubicBezTo>
                  <a:pt x="1423924" y="375411"/>
                  <a:pt x="1302068" y="429644"/>
                  <a:pt x="1048108" y="400110"/>
                </a:cubicBezTo>
                <a:cubicBezTo>
                  <a:pt x="794148" y="370576"/>
                  <a:pt x="691211" y="426661"/>
                  <a:pt x="512904" y="400110"/>
                </a:cubicBezTo>
                <a:cubicBezTo>
                  <a:pt x="334597" y="373559"/>
                  <a:pt x="241098" y="414543"/>
                  <a:pt x="0" y="400110"/>
                </a:cubicBezTo>
                <a:cubicBezTo>
                  <a:pt x="-15721" y="235853"/>
                  <a:pt x="-10310" y="18945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Naive Bayes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F9435-AD41-8387-292C-5777D9E795DC}"/>
              </a:ext>
            </a:extLst>
          </p:cNvPr>
          <p:cNvSpPr txBox="1"/>
          <p:nvPr/>
        </p:nvSpPr>
        <p:spPr>
          <a:xfrm>
            <a:off x="4626428" y="2409199"/>
            <a:ext cx="2230016" cy="1323439"/>
          </a:xfrm>
          <a:custGeom>
            <a:avLst/>
            <a:gdLst>
              <a:gd name="connsiteX0" fmla="*/ 0 w 2230016"/>
              <a:gd name="connsiteY0" fmla="*/ 0 h 1323439"/>
              <a:gd name="connsiteX1" fmla="*/ 602104 w 2230016"/>
              <a:gd name="connsiteY1" fmla="*/ 0 h 1323439"/>
              <a:gd name="connsiteX2" fmla="*/ 1159608 w 2230016"/>
              <a:gd name="connsiteY2" fmla="*/ 0 h 1323439"/>
              <a:gd name="connsiteX3" fmla="*/ 1739412 w 2230016"/>
              <a:gd name="connsiteY3" fmla="*/ 0 h 1323439"/>
              <a:gd name="connsiteX4" fmla="*/ 2230016 w 2230016"/>
              <a:gd name="connsiteY4" fmla="*/ 0 h 1323439"/>
              <a:gd name="connsiteX5" fmla="*/ 2230016 w 2230016"/>
              <a:gd name="connsiteY5" fmla="*/ 648485 h 1323439"/>
              <a:gd name="connsiteX6" fmla="*/ 2230016 w 2230016"/>
              <a:gd name="connsiteY6" fmla="*/ 1323439 h 1323439"/>
              <a:gd name="connsiteX7" fmla="*/ 1672512 w 2230016"/>
              <a:gd name="connsiteY7" fmla="*/ 1323439 h 1323439"/>
              <a:gd name="connsiteX8" fmla="*/ 1137308 w 2230016"/>
              <a:gd name="connsiteY8" fmla="*/ 1323439 h 1323439"/>
              <a:gd name="connsiteX9" fmla="*/ 624404 w 2230016"/>
              <a:gd name="connsiteY9" fmla="*/ 1323439 h 1323439"/>
              <a:gd name="connsiteX10" fmla="*/ 0 w 2230016"/>
              <a:gd name="connsiteY10" fmla="*/ 1323439 h 1323439"/>
              <a:gd name="connsiteX11" fmla="*/ 0 w 2230016"/>
              <a:gd name="connsiteY11" fmla="*/ 701423 h 1323439"/>
              <a:gd name="connsiteX12" fmla="*/ 0 w 2230016"/>
              <a:gd name="connsiteY12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0016" h="1323439" extrusionOk="0">
                <a:moveTo>
                  <a:pt x="0" y="0"/>
                </a:moveTo>
                <a:cubicBezTo>
                  <a:pt x="166900" y="1141"/>
                  <a:pt x="353515" y="5553"/>
                  <a:pt x="602104" y="0"/>
                </a:cubicBezTo>
                <a:cubicBezTo>
                  <a:pt x="850693" y="-5553"/>
                  <a:pt x="915977" y="14004"/>
                  <a:pt x="1159608" y="0"/>
                </a:cubicBezTo>
                <a:cubicBezTo>
                  <a:pt x="1403239" y="-14004"/>
                  <a:pt x="1607899" y="-5486"/>
                  <a:pt x="1739412" y="0"/>
                </a:cubicBezTo>
                <a:cubicBezTo>
                  <a:pt x="1870925" y="5486"/>
                  <a:pt x="2053509" y="-5758"/>
                  <a:pt x="2230016" y="0"/>
                </a:cubicBezTo>
                <a:cubicBezTo>
                  <a:pt x="2248248" y="178800"/>
                  <a:pt x="2227581" y="500791"/>
                  <a:pt x="2230016" y="648485"/>
                </a:cubicBezTo>
                <a:cubicBezTo>
                  <a:pt x="2232451" y="796179"/>
                  <a:pt x="2234904" y="1038308"/>
                  <a:pt x="2230016" y="1323439"/>
                </a:cubicBezTo>
                <a:cubicBezTo>
                  <a:pt x="1992261" y="1329731"/>
                  <a:pt x="1899926" y="1316660"/>
                  <a:pt x="1672512" y="1323439"/>
                </a:cubicBezTo>
                <a:cubicBezTo>
                  <a:pt x="1445098" y="1330218"/>
                  <a:pt x="1315615" y="1349990"/>
                  <a:pt x="1137308" y="1323439"/>
                </a:cubicBezTo>
                <a:cubicBezTo>
                  <a:pt x="959001" y="1296888"/>
                  <a:pt x="865502" y="1337872"/>
                  <a:pt x="624404" y="1323439"/>
                </a:cubicBezTo>
                <a:cubicBezTo>
                  <a:pt x="383306" y="1309006"/>
                  <a:pt x="294792" y="1316021"/>
                  <a:pt x="0" y="1323439"/>
                </a:cubicBezTo>
                <a:cubicBezTo>
                  <a:pt x="-26436" y="1123762"/>
                  <a:pt x="19165" y="904152"/>
                  <a:pt x="0" y="701423"/>
                </a:cubicBezTo>
                <a:cubicBezTo>
                  <a:pt x="-19165" y="498694"/>
                  <a:pt x="-21892" y="29140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upport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ector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achines/</a:t>
            </a:r>
            <a:b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937A4-8764-9E3E-9440-EA8DD35B2466}"/>
              </a:ext>
            </a:extLst>
          </p:cNvPr>
          <p:cNvSpPr txBox="1"/>
          <p:nvPr/>
        </p:nvSpPr>
        <p:spPr>
          <a:xfrm>
            <a:off x="8003332" y="4311889"/>
            <a:ext cx="3177073" cy="1938992"/>
          </a:xfrm>
          <a:custGeom>
            <a:avLst/>
            <a:gdLst>
              <a:gd name="connsiteX0" fmla="*/ 0 w 3177073"/>
              <a:gd name="connsiteY0" fmla="*/ 0 h 1938992"/>
              <a:gd name="connsiteX1" fmla="*/ 698956 w 3177073"/>
              <a:gd name="connsiteY1" fmla="*/ 0 h 1938992"/>
              <a:gd name="connsiteX2" fmla="*/ 1334371 w 3177073"/>
              <a:gd name="connsiteY2" fmla="*/ 0 h 1938992"/>
              <a:gd name="connsiteX3" fmla="*/ 2001556 w 3177073"/>
              <a:gd name="connsiteY3" fmla="*/ 0 h 1938992"/>
              <a:gd name="connsiteX4" fmla="*/ 2541658 w 3177073"/>
              <a:gd name="connsiteY4" fmla="*/ 0 h 1938992"/>
              <a:gd name="connsiteX5" fmla="*/ 3177073 w 3177073"/>
              <a:gd name="connsiteY5" fmla="*/ 0 h 1938992"/>
              <a:gd name="connsiteX6" fmla="*/ 3177073 w 3177073"/>
              <a:gd name="connsiteY6" fmla="*/ 607551 h 1938992"/>
              <a:gd name="connsiteX7" fmla="*/ 3177073 w 3177073"/>
              <a:gd name="connsiteY7" fmla="*/ 1253881 h 1938992"/>
              <a:gd name="connsiteX8" fmla="*/ 3177073 w 3177073"/>
              <a:gd name="connsiteY8" fmla="*/ 1938992 h 1938992"/>
              <a:gd name="connsiteX9" fmla="*/ 2541658 w 3177073"/>
              <a:gd name="connsiteY9" fmla="*/ 1938992 h 1938992"/>
              <a:gd name="connsiteX10" fmla="*/ 1842702 w 3177073"/>
              <a:gd name="connsiteY10" fmla="*/ 1938992 h 1938992"/>
              <a:gd name="connsiteX11" fmla="*/ 1302600 w 3177073"/>
              <a:gd name="connsiteY11" fmla="*/ 1938992 h 1938992"/>
              <a:gd name="connsiteX12" fmla="*/ 730727 w 3177073"/>
              <a:gd name="connsiteY12" fmla="*/ 1938992 h 1938992"/>
              <a:gd name="connsiteX13" fmla="*/ 0 w 3177073"/>
              <a:gd name="connsiteY13" fmla="*/ 1938992 h 1938992"/>
              <a:gd name="connsiteX14" fmla="*/ 0 w 3177073"/>
              <a:gd name="connsiteY14" fmla="*/ 1350831 h 1938992"/>
              <a:gd name="connsiteX15" fmla="*/ 0 w 3177073"/>
              <a:gd name="connsiteY15" fmla="*/ 704500 h 1938992"/>
              <a:gd name="connsiteX16" fmla="*/ 0 w 3177073"/>
              <a:gd name="connsiteY16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7073" h="1938992" extrusionOk="0">
                <a:moveTo>
                  <a:pt x="0" y="0"/>
                </a:moveTo>
                <a:cubicBezTo>
                  <a:pt x="345141" y="20556"/>
                  <a:pt x="531394" y="1218"/>
                  <a:pt x="698956" y="0"/>
                </a:cubicBezTo>
                <a:cubicBezTo>
                  <a:pt x="866518" y="-1218"/>
                  <a:pt x="1049902" y="-15473"/>
                  <a:pt x="1334371" y="0"/>
                </a:cubicBezTo>
                <a:cubicBezTo>
                  <a:pt x="1618840" y="15473"/>
                  <a:pt x="1788236" y="895"/>
                  <a:pt x="2001556" y="0"/>
                </a:cubicBezTo>
                <a:cubicBezTo>
                  <a:pt x="2214876" y="-895"/>
                  <a:pt x="2294264" y="20439"/>
                  <a:pt x="2541658" y="0"/>
                </a:cubicBezTo>
                <a:cubicBezTo>
                  <a:pt x="2789052" y="-20439"/>
                  <a:pt x="2887414" y="22258"/>
                  <a:pt x="3177073" y="0"/>
                </a:cubicBezTo>
                <a:cubicBezTo>
                  <a:pt x="3169157" y="265679"/>
                  <a:pt x="3169160" y="332112"/>
                  <a:pt x="3177073" y="607551"/>
                </a:cubicBezTo>
                <a:cubicBezTo>
                  <a:pt x="3184986" y="882990"/>
                  <a:pt x="3196637" y="1076623"/>
                  <a:pt x="3177073" y="1253881"/>
                </a:cubicBezTo>
                <a:cubicBezTo>
                  <a:pt x="3157510" y="1431139"/>
                  <a:pt x="3179190" y="1666185"/>
                  <a:pt x="3177073" y="1938992"/>
                </a:cubicBezTo>
                <a:cubicBezTo>
                  <a:pt x="3029482" y="1951557"/>
                  <a:pt x="2725336" y="1955415"/>
                  <a:pt x="2541658" y="1938992"/>
                </a:cubicBezTo>
                <a:cubicBezTo>
                  <a:pt x="2357981" y="1922569"/>
                  <a:pt x="2146737" y="1945052"/>
                  <a:pt x="1842702" y="1938992"/>
                </a:cubicBezTo>
                <a:cubicBezTo>
                  <a:pt x="1538667" y="1932932"/>
                  <a:pt x="1486029" y="1948376"/>
                  <a:pt x="1302600" y="1938992"/>
                </a:cubicBezTo>
                <a:cubicBezTo>
                  <a:pt x="1119171" y="1929608"/>
                  <a:pt x="887312" y="1942670"/>
                  <a:pt x="730727" y="1938992"/>
                </a:cubicBezTo>
                <a:cubicBezTo>
                  <a:pt x="574142" y="1935314"/>
                  <a:pt x="261311" y="1965556"/>
                  <a:pt x="0" y="1938992"/>
                </a:cubicBezTo>
                <a:cubicBezTo>
                  <a:pt x="2924" y="1711076"/>
                  <a:pt x="-532" y="1636365"/>
                  <a:pt x="0" y="1350831"/>
                </a:cubicBezTo>
                <a:cubicBezTo>
                  <a:pt x="532" y="1065297"/>
                  <a:pt x="20659" y="889767"/>
                  <a:pt x="0" y="704500"/>
                </a:cubicBezTo>
                <a:cubicBezTo>
                  <a:pt x="-20659" y="519233"/>
                  <a:pt x="18677" y="23802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idirectional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ncoder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epresentations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ransformers/</a:t>
            </a:r>
            <a:b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enerative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re-Trained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ransformer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93AF9-8031-1360-C246-2EC8E9609F6A}"/>
              </a:ext>
            </a:extLst>
          </p:cNvPr>
          <p:cNvSpPr txBox="1"/>
          <p:nvPr/>
        </p:nvSpPr>
        <p:spPr>
          <a:xfrm>
            <a:off x="8190722" y="1549554"/>
            <a:ext cx="3026225" cy="1631216"/>
          </a:xfrm>
          <a:custGeom>
            <a:avLst/>
            <a:gdLst>
              <a:gd name="connsiteX0" fmla="*/ 0 w 3026225"/>
              <a:gd name="connsiteY0" fmla="*/ 0 h 1631216"/>
              <a:gd name="connsiteX1" fmla="*/ 665770 w 3026225"/>
              <a:gd name="connsiteY1" fmla="*/ 0 h 1631216"/>
              <a:gd name="connsiteX2" fmla="*/ 1271015 w 3026225"/>
              <a:gd name="connsiteY2" fmla="*/ 0 h 1631216"/>
              <a:gd name="connsiteX3" fmla="*/ 1906522 w 3026225"/>
              <a:gd name="connsiteY3" fmla="*/ 0 h 1631216"/>
              <a:gd name="connsiteX4" fmla="*/ 2420980 w 3026225"/>
              <a:gd name="connsiteY4" fmla="*/ 0 h 1631216"/>
              <a:gd name="connsiteX5" fmla="*/ 3026225 w 3026225"/>
              <a:gd name="connsiteY5" fmla="*/ 0 h 1631216"/>
              <a:gd name="connsiteX6" fmla="*/ 3026225 w 3026225"/>
              <a:gd name="connsiteY6" fmla="*/ 511114 h 1631216"/>
              <a:gd name="connsiteX7" fmla="*/ 3026225 w 3026225"/>
              <a:gd name="connsiteY7" fmla="*/ 1054853 h 1631216"/>
              <a:gd name="connsiteX8" fmla="*/ 3026225 w 3026225"/>
              <a:gd name="connsiteY8" fmla="*/ 1631216 h 1631216"/>
              <a:gd name="connsiteX9" fmla="*/ 2420980 w 3026225"/>
              <a:gd name="connsiteY9" fmla="*/ 1631216 h 1631216"/>
              <a:gd name="connsiteX10" fmla="*/ 1755210 w 3026225"/>
              <a:gd name="connsiteY10" fmla="*/ 1631216 h 1631216"/>
              <a:gd name="connsiteX11" fmla="*/ 1240752 w 3026225"/>
              <a:gd name="connsiteY11" fmla="*/ 1631216 h 1631216"/>
              <a:gd name="connsiteX12" fmla="*/ 696032 w 3026225"/>
              <a:gd name="connsiteY12" fmla="*/ 1631216 h 1631216"/>
              <a:gd name="connsiteX13" fmla="*/ 0 w 3026225"/>
              <a:gd name="connsiteY13" fmla="*/ 1631216 h 1631216"/>
              <a:gd name="connsiteX14" fmla="*/ 0 w 3026225"/>
              <a:gd name="connsiteY14" fmla="*/ 1136414 h 1631216"/>
              <a:gd name="connsiteX15" fmla="*/ 0 w 3026225"/>
              <a:gd name="connsiteY15" fmla="*/ 592675 h 1631216"/>
              <a:gd name="connsiteX16" fmla="*/ 0 w 3026225"/>
              <a:gd name="connsiteY16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6225" h="1631216" extrusionOk="0">
                <a:moveTo>
                  <a:pt x="0" y="0"/>
                </a:moveTo>
                <a:cubicBezTo>
                  <a:pt x="176709" y="-6037"/>
                  <a:pt x="463253" y="31512"/>
                  <a:pt x="665770" y="0"/>
                </a:cubicBezTo>
                <a:cubicBezTo>
                  <a:pt x="868287" y="-31512"/>
                  <a:pt x="1049034" y="-13107"/>
                  <a:pt x="1271015" y="0"/>
                </a:cubicBezTo>
                <a:cubicBezTo>
                  <a:pt x="1492996" y="13107"/>
                  <a:pt x="1684979" y="2421"/>
                  <a:pt x="1906522" y="0"/>
                </a:cubicBezTo>
                <a:cubicBezTo>
                  <a:pt x="2128065" y="-2421"/>
                  <a:pt x="2201186" y="2577"/>
                  <a:pt x="2420980" y="0"/>
                </a:cubicBezTo>
                <a:cubicBezTo>
                  <a:pt x="2640774" y="-2577"/>
                  <a:pt x="2760597" y="21673"/>
                  <a:pt x="3026225" y="0"/>
                </a:cubicBezTo>
                <a:cubicBezTo>
                  <a:pt x="3013124" y="173944"/>
                  <a:pt x="3006017" y="349358"/>
                  <a:pt x="3026225" y="511114"/>
                </a:cubicBezTo>
                <a:cubicBezTo>
                  <a:pt x="3046433" y="672870"/>
                  <a:pt x="3001734" y="796059"/>
                  <a:pt x="3026225" y="1054853"/>
                </a:cubicBezTo>
                <a:cubicBezTo>
                  <a:pt x="3050716" y="1313647"/>
                  <a:pt x="3054162" y="1496006"/>
                  <a:pt x="3026225" y="1631216"/>
                </a:cubicBezTo>
                <a:cubicBezTo>
                  <a:pt x="2753160" y="1636295"/>
                  <a:pt x="2551789" y="1610207"/>
                  <a:pt x="2420980" y="1631216"/>
                </a:cubicBezTo>
                <a:cubicBezTo>
                  <a:pt x="2290172" y="1652225"/>
                  <a:pt x="2055192" y="1607920"/>
                  <a:pt x="1755210" y="1631216"/>
                </a:cubicBezTo>
                <a:cubicBezTo>
                  <a:pt x="1455228" y="1654513"/>
                  <a:pt x="1378000" y="1607406"/>
                  <a:pt x="1240752" y="1631216"/>
                </a:cubicBezTo>
                <a:cubicBezTo>
                  <a:pt x="1103504" y="1655026"/>
                  <a:pt x="811862" y="1631601"/>
                  <a:pt x="696032" y="1631216"/>
                </a:cubicBezTo>
                <a:cubicBezTo>
                  <a:pt x="580202" y="1630831"/>
                  <a:pt x="267030" y="1631573"/>
                  <a:pt x="0" y="1631216"/>
                </a:cubicBezTo>
                <a:cubicBezTo>
                  <a:pt x="14739" y="1447473"/>
                  <a:pt x="-13410" y="1379292"/>
                  <a:pt x="0" y="1136414"/>
                </a:cubicBezTo>
                <a:cubicBezTo>
                  <a:pt x="13410" y="893536"/>
                  <a:pt x="18091" y="857445"/>
                  <a:pt x="0" y="592675"/>
                </a:cubicBezTo>
                <a:cubicBezTo>
                  <a:pt x="-18091" y="327905"/>
                  <a:pt x="21473" y="22742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onvolutional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euronal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etworks/</a:t>
            </a:r>
            <a:b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ong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hort-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erm </a:t>
            </a:r>
            <a:r>
              <a:rPr lang="ro-RO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emory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48A5D-7B50-1440-B1C0-EFA3447F3FAF}"/>
              </a:ext>
            </a:extLst>
          </p:cNvPr>
          <p:cNvSpPr txBox="1"/>
          <p:nvPr/>
        </p:nvSpPr>
        <p:spPr>
          <a:xfrm>
            <a:off x="2286000" y="4483801"/>
            <a:ext cx="3044890" cy="1323439"/>
          </a:xfrm>
          <a:custGeom>
            <a:avLst/>
            <a:gdLst>
              <a:gd name="connsiteX0" fmla="*/ 0 w 3044890"/>
              <a:gd name="connsiteY0" fmla="*/ 0 h 1323439"/>
              <a:gd name="connsiteX1" fmla="*/ 669876 w 3044890"/>
              <a:gd name="connsiteY1" fmla="*/ 0 h 1323439"/>
              <a:gd name="connsiteX2" fmla="*/ 1278854 w 3044890"/>
              <a:gd name="connsiteY2" fmla="*/ 0 h 1323439"/>
              <a:gd name="connsiteX3" fmla="*/ 1918281 w 3044890"/>
              <a:gd name="connsiteY3" fmla="*/ 0 h 1323439"/>
              <a:gd name="connsiteX4" fmla="*/ 2435912 w 3044890"/>
              <a:gd name="connsiteY4" fmla="*/ 0 h 1323439"/>
              <a:gd name="connsiteX5" fmla="*/ 3044890 w 3044890"/>
              <a:gd name="connsiteY5" fmla="*/ 0 h 1323439"/>
              <a:gd name="connsiteX6" fmla="*/ 3044890 w 3044890"/>
              <a:gd name="connsiteY6" fmla="*/ 635251 h 1323439"/>
              <a:gd name="connsiteX7" fmla="*/ 3044890 w 3044890"/>
              <a:gd name="connsiteY7" fmla="*/ 1323439 h 1323439"/>
              <a:gd name="connsiteX8" fmla="*/ 2527259 w 3044890"/>
              <a:gd name="connsiteY8" fmla="*/ 1323439 h 1323439"/>
              <a:gd name="connsiteX9" fmla="*/ 1979178 w 3044890"/>
              <a:gd name="connsiteY9" fmla="*/ 1323439 h 1323439"/>
              <a:gd name="connsiteX10" fmla="*/ 1309303 w 3044890"/>
              <a:gd name="connsiteY10" fmla="*/ 1323439 h 1323439"/>
              <a:gd name="connsiteX11" fmla="*/ 791671 w 3044890"/>
              <a:gd name="connsiteY11" fmla="*/ 1323439 h 1323439"/>
              <a:gd name="connsiteX12" fmla="*/ 0 w 3044890"/>
              <a:gd name="connsiteY12" fmla="*/ 1323439 h 1323439"/>
              <a:gd name="connsiteX13" fmla="*/ 0 w 3044890"/>
              <a:gd name="connsiteY13" fmla="*/ 688188 h 1323439"/>
              <a:gd name="connsiteX14" fmla="*/ 0 w 3044890"/>
              <a:gd name="connsiteY1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44890" h="1323439" extrusionOk="0">
                <a:moveTo>
                  <a:pt x="0" y="0"/>
                </a:moveTo>
                <a:cubicBezTo>
                  <a:pt x="245383" y="5219"/>
                  <a:pt x="436326" y="15740"/>
                  <a:pt x="669876" y="0"/>
                </a:cubicBezTo>
                <a:cubicBezTo>
                  <a:pt x="903426" y="-15740"/>
                  <a:pt x="1087891" y="-17601"/>
                  <a:pt x="1278854" y="0"/>
                </a:cubicBezTo>
                <a:cubicBezTo>
                  <a:pt x="1469817" y="17601"/>
                  <a:pt x="1684145" y="-715"/>
                  <a:pt x="1918281" y="0"/>
                </a:cubicBezTo>
                <a:cubicBezTo>
                  <a:pt x="2152417" y="715"/>
                  <a:pt x="2202079" y="-10475"/>
                  <a:pt x="2435912" y="0"/>
                </a:cubicBezTo>
                <a:cubicBezTo>
                  <a:pt x="2669745" y="10475"/>
                  <a:pt x="2784242" y="26933"/>
                  <a:pt x="3044890" y="0"/>
                </a:cubicBezTo>
                <a:cubicBezTo>
                  <a:pt x="3055937" y="271242"/>
                  <a:pt x="3021130" y="463611"/>
                  <a:pt x="3044890" y="635251"/>
                </a:cubicBezTo>
                <a:cubicBezTo>
                  <a:pt x="3068650" y="806891"/>
                  <a:pt x="3058458" y="1127504"/>
                  <a:pt x="3044890" y="1323439"/>
                </a:cubicBezTo>
                <a:cubicBezTo>
                  <a:pt x="2827455" y="1326453"/>
                  <a:pt x="2670299" y="1297985"/>
                  <a:pt x="2527259" y="1323439"/>
                </a:cubicBezTo>
                <a:cubicBezTo>
                  <a:pt x="2384219" y="1348893"/>
                  <a:pt x="2159504" y="1334733"/>
                  <a:pt x="1979178" y="1323439"/>
                </a:cubicBezTo>
                <a:cubicBezTo>
                  <a:pt x="1798852" y="1312145"/>
                  <a:pt x="1640446" y="1292702"/>
                  <a:pt x="1309303" y="1323439"/>
                </a:cubicBezTo>
                <a:cubicBezTo>
                  <a:pt x="978161" y="1354176"/>
                  <a:pt x="930529" y="1302218"/>
                  <a:pt x="791671" y="1323439"/>
                </a:cubicBezTo>
                <a:cubicBezTo>
                  <a:pt x="652813" y="1344660"/>
                  <a:pt x="252397" y="1328288"/>
                  <a:pt x="0" y="1323439"/>
                </a:cubicBezTo>
                <a:cubicBezTo>
                  <a:pt x="-16967" y="1054504"/>
                  <a:pt x="-10461" y="941076"/>
                  <a:pt x="0" y="688188"/>
                </a:cubicBezTo>
                <a:cubicBezTo>
                  <a:pt x="10461" y="435300"/>
                  <a:pt x="29751" y="27473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 + Bidirectional Encoder Representations Transformers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52552-719D-E2EB-B9E2-4FD7D7CC6594}"/>
              </a:ext>
            </a:extLst>
          </p:cNvPr>
          <p:cNvCxnSpPr/>
          <p:nvPr/>
        </p:nvCxnSpPr>
        <p:spPr>
          <a:xfrm>
            <a:off x="3620277" y="2779790"/>
            <a:ext cx="737119" cy="29935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63DAA-D58F-810D-BD7F-7EF0A63E2138}"/>
              </a:ext>
            </a:extLst>
          </p:cNvPr>
          <p:cNvCxnSpPr>
            <a:cxnSpLocks/>
          </p:cNvCxnSpPr>
          <p:nvPr/>
        </p:nvCxnSpPr>
        <p:spPr>
          <a:xfrm flipV="1">
            <a:off x="7116146" y="2409199"/>
            <a:ext cx="796213" cy="520267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30454C-3199-6E13-D04D-F8AB3CFA32D4}"/>
              </a:ext>
            </a:extLst>
          </p:cNvPr>
          <p:cNvCxnSpPr>
            <a:cxnSpLocks/>
          </p:cNvCxnSpPr>
          <p:nvPr/>
        </p:nvCxnSpPr>
        <p:spPr>
          <a:xfrm flipH="1">
            <a:off x="9591868" y="3429000"/>
            <a:ext cx="111966" cy="65723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5A539-D7B9-B54F-761A-7BA5A3D8F00F}"/>
              </a:ext>
            </a:extLst>
          </p:cNvPr>
          <p:cNvCxnSpPr>
            <a:cxnSpLocks/>
          </p:cNvCxnSpPr>
          <p:nvPr/>
        </p:nvCxnSpPr>
        <p:spPr>
          <a:xfrm flipH="1">
            <a:off x="5598367" y="5145521"/>
            <a:ext cx="2074506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01" y="1088675"/>
            <a:ext cx="4754880" cy="1740159"/>
          </a:xfrm>
        </p:spPr>
        <p:txBody>
          <a:bodyPr/>
          <a:lstStyle/>
          <a:p>
            <a:r>
              <a:rPr lang="ro-RO" sz="2400" dirty="0"/>
              <a:t>Metrici de evaluare a modelelor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4F207-7592-0225-EA0A-196D0188C826}"/>
              </a:ext>
            </a:extLst>
          </p:cNvPr>
          <p:cNvSpPr txBox="1"/>
          <p:nvPr/>
        </p:nvSpPr>
        <p:spPr>
          <a:xfrm>
            <a:off x="7528560" y="2828834"/>
            <a:ext cx="4663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2"/>
                </a:solidFill>
              </a:rPr>
              <a:t>Acuratețea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2"/>
                </a:solidFill>
              </a:rPr>
              <a:t>Precizia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2"/>
                </a:solidFill>
              </a:rPr>
              <a:t>Recall-ul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2"/>
                </a:solidFill>
              </a:rPr>
              <a:t>Măsura F1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9962C7-8EBE-47C2-D489-7BABA98B2E02}"/>
              </a:ext>
            </a:extLst>
          </p:cNvPr>
          <p:cNvSpPr/>
          <p:nvPr/>
        </p:nvSpPr>
        <p:spPr>
          <a:xfrm>
            <a:off x="1147664" y="2177410"/>
            <a:ext cx="4754880" cy="23945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Enron Email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Spam Assassin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Ling-Spam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26AC04-3349-74A1-00A0-84CA22F4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376" y="705395"/>
            <a:ext cx="10302240" cy="1852046"/>
          </a:xfrm>
        </p:spPr>
        <p:txBody>
          <a:bodyPr/>
          <a:lstStyle/>
          <a:p>
            <a:r>
              <a:rPr lang="ro-RO" sz="4800" dirty="0"/>
              <a:t>Setul de date </a:t>
            </a:r>
            <a:endParaRPr 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68DF5-DEC8-CFCF-CFAB-61489D2D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9" y="3097538"/>
            <a:ext cx="1140301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ED1D1-39E6-61DE-F2CA-3D08F34D103C}"/>
              </a:ext>
            </a:extLst>
          </p:cNvPr>
          <p:cNvSpPr txBox="1"/>
          <p:nvPr/>
        </p:nvSpPr>
        <p:spPr>
          <a:xfrm>
            <a:off x="753448" y="40648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METODE FOLOSITE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806AC-02B0-015C-3E15-A1F7AC7F0355}"/>
              </a:ext>
            </a:extLst>
          </p:cNvPr>
          <p:cNvSpPr txBox="1"/>
          <p:nvPr/>
        </p:nvSpPr>
        <p:spPr>
          <a:xfrm>
            <a:off x="846754" y="1219314"/>
            <a:ext cx="464897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/>
              <a:t>Preprocesarea</a:t>
            </a:r>
            <a:r>
              <a:rPr lang="en-US" sz="2400" b="1" dirty="0"/>
              <a:t> </a:t>
            </a:r>
            <a:r>
              <a:rPr lang="en-US" sz="2400" b="1" dirty="0" err="1"/>
              <a:t>datelor</a:t>
            </a:r>
            <a:br>
              <a:rPr lang="ro-RO" dirty="0"/>
            </a:br>
            <a:r>
              <a:rPr lang="en-US" sz="2000" dirty="0" err="1"/>
              <a:t>Vectorizarea</a:t>
            </a:r>
            <a:r>
              <a:rPr lang="en-US" sz="2000" dirty="0"/>
              <a:t> </a:t>
            </a:r>
            <a:r>
              <a:rPr lang="en-US" sz="2000" dirty="0" err="1"/>
              <a:t>cuvintelor</a:t>
            </a:r>
            <a:r>
              <a:rPr lang="en-US" sz="2000" dirty="0"/>
              <a:t>, </a:t>
            </a:r>
            <a:r>
              <a:rPr lang="en-US" sz="2000" dirty="0" err="1"/>
              <a:t>eliminarea</a:t>
            </a:r>
            <a:r>
              <a:rPr lang="en-US" sz="2000" dirty="0"/>
              <a:t> </a:t>
            </a:r>
            <a:r>
              <a:rPr lang="en-US" sz="2000" dirty="0" err="1"/>
              <a:t>cuvintelor</a:t>
            </a:r>
            <a:r>
              <a:rPr lang="en-US" sz="2000" dirty="0"/>
              <a:t> de leg</a:t>
            </a:r>
            <a:r>
              <a:rPr lang="ro-RO" sz="2000" dirty="0"/>
              <a:t>ă</a:t>
            </a:r>
            <a:r>
              <a:rPr lang="en-US" sz="2000" dirty="0"/>
              <a:t>tur</a:t>
            </a:r>
            <a:r>
              <a:rPr lang="ro-RO" sz="2000" dirty="0"/>
              <a:t>ă</a:t>
            </a:r>
            <a:endParaRPr lang="ro-RO" dirty="0"/>
          </a:p>
          <a:p>
            <a:pPr algn="l"/>
            <a:endParaRPr lang="ro-RO" dirty="0"/>
          </a:p>
          <a:p>
            <a:pPr algn="l"/>
            <a:r>
              <a:rPr lang="en-US" sz="2400" b="1" dirty="0" err="1"/>
              <a:t>Alegerea</a:t>
            </a:r>
            <a:r>
              <a:rPr lang="en-US" sz="2400" b="1" dirty="0"/>
              <a:t> </a:t>
            </a:r>
            <a:r>
              <a:rPr lang="ro-RO" sz="2400" b="1" dirty="0"/>
              <a:t>ș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ro-RO" sz="2400" b="1" dirty="0"/>
              <a:t>î</a:t>
            </a:r>
            <a:r>
              <a:rPr lang="en-US" sz="2400" b="1" dirty="0" err="1"/>
              <a:t>nv</a:t>
            </a:r>
            <a:r>
              <a:rPr lang="ro-RO" sz="2400" b="1" dirty="0"/>
              <a:t>ăț</a:t>
            </a:r>
            <a:r>
              <a:rPr lang="en-US" sz="2400" b="1" dirty="0"/>
              <a:t>area </a:t>
            </a:r>
            <a:r>
              <a:rPr lang="en-US" sz="2400" b="1" dirty="0" err="1"/>
              <a:t>modelului</a:t>
            </a:r>
            <a:r>
              <a:rPr lang="en-US" sz="2400" b="1" dirty="0"/>
              <a:t> de Machine Learning</a:t>
            </a:r>
          </a:p>
          <a:p>
            <a:r>
              <a:rPr lang="ro-RO" sz="2000" dirty="0"/>
              <a:t>Testarea mai </a:t>
            </a:r>
            <a:r>
              <a:rPr lang="en-US" sz="2000" dirty="0" err="1"/>
              <a:t>mult</a:t>
            </a:r>
            <a:r>
              <a:rPr lang="ro-RO" sz="2000" dirty="0"/>
              <a:t>or</a:t>
            </a:r>
            <a:r>
              <a:rPr lang="en-US" sz="2000" dirty="0"/>
              <a:t> </a:t>
            </a:r>
            <a:r>
              <a:rPr lang="en-US" sz="2000" dirty="0" err="1"/>
              <a:t>modele</a:t>
            </a:r>
            <a:r>
              <a:rPr lang="en-US" sz="2000" dirty="0"/>
              <a:t> (Naïve Bayes, SVM, Decision Tree) </a:t>
            </a:r>
            <a:r>
              <a:rPr lang="ro-RO" sz="2000" dirty="0"/>
              <a:t>iar în urma unei </a:t>
            </a:r>
            <a:r>
              <a:rPr lang="en-US" sz="2000" dirty="0" err="1"/>
              <a:t>posibil</a:t>
            </a:r>
            <a:r>
              <a:rPr lang="ro-RO" sz="2000" dirty="0"/>
              <a:t>e</a:t>
            </a:r>
            <a:r>
              <a:rPr lang="en-US" sz="2000" dirty="0"/>
              <a:t> </a:t>
            </a:r>
            <a:r>
              <a:rPr lang="en-US" sz="2000" dirty="0" err="1"/>
              <a:t>analiz</a:t>
            </a:r>
            <a:r>
              <a:rPr lang="ro-RO" sz="2000" dirty="0"/>
              <a:t>e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</a:t>
            </a:r>
            <a:r>
              <a:rPr lang="en-US" sz="2000" dirty="0" err="1"/>
              <a:t>compara</a:t>
            </a:r>
            <a:r>
              <a:rPr lang="ro-RO" sz="2000" dirty="0"/>
              <a:t>ț</a:t>
            </a:r>
            <a:r>
              <a:rPr lang="en-US" sz="2000" dirty="0" err="1"/>
              <a:t>i</a:t>
            </a:r>
            <a:r>
              <a:rPr lang="ro-RO" sz="2000" dirty="0"/>
              <a:t>i, î</a:t>
            </a:r>
            <a:r>
              <a:rPr lang="en-US" sz="2000" dirty="0"/>
              <a:t>n </a:t>
            </a:r>
            <a:r>
              <a:rPr lang="en-US" sz="2000" dirty="0" err="1"/>
              <a:t>func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r>
              <a:rPr lang="en-US" sz="2000" dirty="0"/>
              <a:t> de </a:t>
            </a:r>
            <a:r>
              <a:rPr lang="en-US" sz="2000" dirty="0" err="1"/>
              <a:t>performan</a:t>
            </a:r>
            <a:r>
              <a:rPr lang="ro-RO" sz="2000" dirty="0"/>
              <a:t>ț</a:t>
            </a:r>
            <a:r>
              <a:rPr lang="en-US" sz="2000" dirty="0"/>
              <a:t>e</a:t>
            </a:r>
            <a:r>
              <a:rPr lang="ro-RO" sz="2000" dirty="0"/>
              <a:t>, </a:t>
            </a:r>
            <a:r>
              <a:rPr lang="en-US" sz="2000" dirty="0" err="1"/>
              <a:t>tragem</a:t>
            </a:r>
            <a:r>
              <a:rPr lang="en-US" sz="2000" dirty="0"/>
              <a:t> </a:t>
            </a:r>
            <a:r>
              <a:rPr lang="en-US" sz="2000" dirty="0" err="1"/>
              <a:t>concluzii</a:t>
            </a:r>
            <a:r>
              <a:rPr lang="ro-RO" sz="2000" dirty="0"/>
              <a:t>le</a:t>
            </a:r>
            <a:br>
              <a:rPr lang="ro-RO" sz="2000" dirty="0"/>
            </a:br>
            <a:br>
              <a:rPr lang="ro-RO" dirty="0"/>
            </a:br>
            <a:r>
              <a:rPr lang="en-US" sz="2400" b="1" dirty="0" err="1"/>
              <a:t>Testare</a:t>
            </a:r>
            <a:br>
              <a:rPr lang="ro-RO" dirty="0"/>
            </a:b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dataset de testing</a:t>
            </a:r>
          </a:p>
          <a:p>
            <a:pPr algn="l"/>
            <a:endParaRPr lang="ro-RO" dirty="0"/>
          </a:p>
        </p:txBody>
      </p:sp>
      <p:pic>
        <p:nvPicPr>
          <p:cNvPr id="8" name="Picture 7" descr="Move mouse over image">
            <a:extLst>
              <a:ext uri="{FF2B5EF4-FFF2-40B4-BE49-F238E27FC236}">
                <a16:creationId xmlns:a16="http://schemas.microsoft.com/office/drawing/2014/main" id="{C61B82DC-0A83-54D7-2C94-FCB745DD3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b="14991"/>
          <a:stretch/>
        </p:blipFill>
        <p:spPr bwMode="auto">
          <a:xfrm>
            <a:off x="5225143" y="1578577"/>
            <a:ext cx="6930400" cy="3795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92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03579-3F13-66F8-C144-D32AA4182248}"/>
              </a:ext>
            </a:extLst>
          </p:cNvPr>
          <p:cNvSpPr txBox="1"/>
          <p:nvPr/>
        </p:nvSpPr>
        <p:spPr>
          <a:xfrm>
            <a:off x="1163995" y="677072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000" b="1" dirty="0">
                <a:latin typeface="Arial" panose="020B0604020202020204" pitchFamily="34" charset="0"/>
                <a:cs typeface="Arial" panose="020B0604020202020204" pitchFamily="34" charset="0"/>
              </a:rPr>
              <a:t>DEZVOLTĂRI ULTERIOARE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59654-CABD-3383-EDF7-31C45D52AF92}"/>
              </a:ext>
            </a:extLst>
          </p:cNvPr>
          <p:cNvSpPr txBox="1"/>
          <p:nvPr/>
        </p:nvSpPr>
        <p:spPr>
          <a:xfrm>
            <a:off x="1845129" y="2511881"/>
            <a:ext cx="79613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 err="1"/>
              <a:t>clasificarea</a:t>
            </a:r>
            <a:r>
              <a:rPr lang="en-US" sz="2800" dirty="0"/>
              <a:t> </a:t>
            </a:r>
            <a:r>
              <a:rPr lang="ro-RO" sz="2800" dirty="0"/>
              <a:t>î</a:t>
            </a:r>
            <a:r>
              <a:rPr lang="en-US" sz="2800" dirty="0"/>
              <a:t>n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 de </a:t>
            </a:r>
            <a:r>
              <a:rPr lang="en-US" sz="2800" dirty="0" err="1"/>
              <a:t>dou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ro-RO" sz="2800" dirty="0"/>
              <a:t>categorii</a:t>
            </a:r>
            <a:r>
              <a:rPr lang="en-US" sz="2800" dirty="0"/>
              <a:t> (junk, work, important)</a:t>
            </a:r>
            <a:endParaRPr lang="ro-RO" sz="2800" dirty="0"/>
          </a:p>
          <a:p>
            <a:pPr marL="342900" indent="-342900" algn="l">
              <a:buFontTx/>
              <a:buChar char="-"/>
            </a:pPr>
            <a:endParaRPr lang="en-US" sz="2800" dirty="0"/>
          </a:p>
          <a:p>
            <a:pPr marL="342900" indent="-342900" algn="l">
              <a:buFontTx/>
              <a:buChar char="-"/>
            </a:pPr>
            <a:r>
              <a:rPr lang="ro-RO" sz="2800" dirty="0"/>
              <a:t>învățare</a:t>
            </a:r>
            <a:r>
              <a:rPr lang="en-US" sz="2800" dirty="0"/>
              <a:t> </a:t>
            </a:r>
            <a:r>
              <a:rPr lang="en-US" sz="2800" dirty="0" err="1"/>
              <a:t>ulterioar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ro-RO" sz="2800" dirty="0"/>
              <a:t>pe baza </a:t>
            </a:r>
            <a:r>
              <a:rPr lang="en-US" sz="2800" dirty="0"/>
              <a:t>feedback-</a:t>
            </a:r>
            <a:r>
              <a:rPr lang="en-US" sz="2800" dirty="0" err="1"/>
              <a:t>ul</a:t>
            </a:r>
            <a:r>
              <a:rPr lang="ro-RO" sz="2800" dirty="0"/>
              <a:t>ui</a:t>
            </a:r>
            <a:r>
              <a:rPr lang="en-US" sz="2800" dirty="0"/>
              <a:t> </a:t>
            </a:r>
            <a:r>
              <a:rPr lang="en-US" sz="2800" dirty="0" err="1"/>
              <a:t>utilizatorului</a:t>
            </a:r>
            <a:r>
              <a:rPr lang="en-US" sz="2800" dirty="0"/>
              <a:t> 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pe </a:t>
            </a:r>
            <a:r>
              <a:rPr lang="ro-RO" sz="2800" dirty="0"/>
              <a:t>modul în care își</a:t>
            </a:r>
            <a:r>
              <a:rPr lang="en-US" sz="2800" dirty="0"/>
              <a:t> </a:t>
            </a:r>
            <a:r>
              <a:rPr lang="en-US" sz="2800" dirty="0" err="1"/>
              <a:t>grupeaz</a:t>
            </a:r>
            <a:r>
              <a:rPr lang="ro-RO" sz="2800" dirty="0"/>
              <a:t>ă </a:t>
            </a:r>
            <a:r>
              <a:rPr lang="en-US" sz="2800" dirty="0"/>
              <a:t>email-urile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84608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{EED7B910-6086-4B4D-B962-A323894A65CF}tf89338750_win32</Template>
  <TotalTime>38</TotalTime>
  <Words>187</Words>
  <Application>Microsoft Office PowerPoint</Application>
  <PresentationFormat>Widescreen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Detecția de email-uri spam</vt:lpstr>
      <vt:lpstr>State of the art</vt:lpstr>
      <vt:lpstr>Metrici de evaluare a modelelor</vt:lpstr>
      <vt:lpstr>Setul de date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Ioana-Valeria NECHITA (118723)</dc:creator>
  <cp:lastModifiedBy>Ioana-Valeria NECHITA (118723)</cp:lastModifiedBy>
  <cp:revision>1</cp:revision>
  <dcterms:created xsi:type="dcterms:W3CDTF">2024-10-28T11:37:28Z</dcterms:created>
  <dcterms:modified xsi:type="dcterms:W3CDTF">2024-10-28T12:16:27Z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