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notesMasterIdLst>
    <p:notesMasterId r:id="rId14"/>
  </p:notesMasterIdLst>
  <p:handoutMasterIdLst>
    <p:handoutMasterId r:id="rId15"/>
  </p:handoutMasterIdLst>
  <p:sldIdLst>
    <p:sldId id="285" r:id="rId5"/>
    <p:sldId id="282" r:id="rId6"/>
    <p:sldId id="293" r:id="rId7"/>
    <p:sldId id="296" r:id="rId8"/>
    <p:sldId id="297" r:id="rId9"/>
    <p:sldId id="294" r:id="rId10"/>
    <p:sldId id="299" r:id="rId11"/>
    <p:sldId id="300" r:id="rId12"/>
    <p:sldId id="3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6A0F5C-870C-ED37-D050-01FA19958449}" v="11" dt="2024-12-16T14:21:47.612"/>
    <p1510:client id="{C08F8E40-22DA-6E2C-C5F6-884A975FECC7}" v="251" dt="2024-12-16T12:15:07.420"/>
  </p1510:revLst>
</p1510:revInfo>
</file>

<file path=ppt/tableStyles.xml><?xml version="1.0" encoding="utf-8"?>
<a:tblStyleLst xmlns:a="http://schemas.openxmlformats.org/drawingml/2006/main" def="{72833802-FEF1-4C79-8D5D-14CF1EAF98D9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7" autoAdjust="0"/>
    <p:restoredTop sz="95388" autoAdjust="0"/>
  </p:normalViewPr>
  <p:slideViewPr>
    <p:cSldViewPr snapToGrid="0">
      <p:cViewPr varScale="1">
        <p:scale>
          <a:sx n="154" d="100"/>
          <a:sy n="154" d="100"/>
        </p:scale>
        <p:origin x="174" y="138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43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5F4DCF1-ECAF-F7A7-2FE7-5E8E893BC4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1330B0-5BAC-7408-8C3C-78D833684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BC71B-6527-4638-937B-C93EB849CB02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7EEB3-E0A5-7440-F7ED-F59975ED1E8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48D11-7466-6432-3BF5-64A1A1FA59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A70580-B89C-4157-871D-6B9318EE5F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157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65A2-8C9C-419F-9FD8-234480873777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F00E9-A49D-4007-B3B9-A3783809E50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69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56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6498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213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5585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57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901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AF00E9-A49D-4007-B3B9-A3783809E50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230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5418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79361-B9A1-48F2-9473-23DE30E2D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03906"/>
            <a:ext cx="11090275" cy="1333057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86779-C2F3-447D-85F7-F6B0E2C97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0558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56583A-514F-4632-820D-E7EE236A46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73CBBB-7DDC-4437-8C7D-22A1C35202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69EBF-DA20-4024-8006-B158D571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AC8B9-14B5-4DF1-994D-AB47DB3BA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6582-5F9B-4F5E-AAD5-D608CB68E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9864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18020" y="662937"/>
            <a:ext cx="4624442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88CE9D0-E6DB-A38D-ED84-A53D0493E6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26745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</p:spTree>
    <p:extLst>
      <p:ext uri="{BB962C8B-B14F-4D97-AF65-F5344CB8AC3E}">
        <p14:creationId xmlns:p14="http://schemas.microsoft.com/office/powerpoint/2010/main" val="3520569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3C4A872-A473-BFD2-150E-387250C2B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5C8D53B-A579-BCFA-58E8-C386DABC92CD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A34CAC-4A03-ADDB-E97F-8675E68FC0B3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733506-2F0D-8F31-52D1-5244F04A706B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356E3D-E14C-9C43-7CE4-A7156B1E10DB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0" name="Title 19">
            <a:extLst>
              <a:ext uri="{FF2B5EF4-FFF2-40B4-BE49-F238E27FC236}">
                <a16:creationId xmlns:a16="http://schemas.microsoft.com/office/drawing/2014/main" id="{85C652DA-55F6-9691-4254-344E0A4E9A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3" y="483924"/>
            <a:ext cx="11090275" cy="168405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DB7AC4F-2818-7F0D-AC6A-736D5F2C73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50863" y="2419350"/>
            <a:ext cx="11090274" cy="39131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>
              <a:defRPr sz="1200">
                <a:solidFill>
                  <a:schemeClr val="tx1"/>
                </a:solidFill>
              </a:defRPr>
            </a:lvl2pPr>
            <a:lvl3pPr>
              <a:defRPr sz="12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C61DF04-D7CB-2B19-8BB9-3E90A6619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10824" y="1514007"/>
            <a:ext cx="734257" cy="760506"/>
            <a:chOff x="5243759" y="1363788"/>
            <a:chExt cx="734257" cy="760506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5DE1CC00-F893-E215-8086-65B6605C5F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EBF50D9-F9B8-ADB3-8B4A-AF19564EE6E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0BE1060-7183-58F8-EEBF-64135EE82BC5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597A3BE-0D13-9033-E3FD-78202DB79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168304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867D9A-3F3B-94C3-244B-0006226A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063019" y="3199533"/>
            <a:ext cx="3597052" cy="2615018"/>
            <a:chOff x="4541453" y="3199533"/>
            <a:chExt cx="3597052" cy="2615018"/>
          </a:xfrm>
        </p:grpSpPr>
        <p:sp>
          <p:nvSpPr>
            <p:cNvPr id="13" name="Freeform: Shape 38">
              <a:extLst>
                <a:ext uri="{FF2B5EF4-FFF2-40B4-BE49-F238E27FC236}">
                  <a16:creationId xmlns:a16="http://schemas.microsoft.com/office/drawing/2014/main" id="{955FC3D1-6227-A188-CCDB-11D573FD807A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602175" y="3958416"/>
              <a:ext cx="3536330" cy="1853969"/>
            </a:xfrm>
            <a:custGeom>
              <a:avLst/>
              <a:gdLst>
                <a:gd name="connsiteX0" fmla="*/ 3536330 w 3536330"/>
                <a:gd name="connsiteY0" fmla="*/ 1853969 h 1853969"/>
                <a:gd name="connsiteX1" fmla="*/ 1682362 w 3536330"/>
                <a:gd name="connsiteY1" fmla="*/ 0 h 1853969"/>
                <a:gd name="connsiteX2" fmla="*/ 52157 w 3536330"/>
                <a:gd name="connsiteY2" fmla="*/ 970257 h 1853969"/>
                <a:gd name="connsiteX3" fmla="*/ 0 w 3536330"/>
                <a:gd name="connsiteY3" fmla="*/ 1078528 h 1853969"/>
                <a:gd name="connsiteX4" fmla="*/ 757215 w 3536330"/>
                <a:gd name="connsiteY4" fmla="*/ 1835743 h 1853969"/>
                <a:gd name="connsiteX5" fmla="*/ 774211 w 3536330"/>
                <a:gd name="connsiteY5" fmla="*/ 1667149 h 1853969"/>
                <a:gd name="connsiteX6" fmla="*/ 1682362 w 3536330"/>
                <a:gd name="connsiteY6" fmla="*/ 926985 h 1853969"/>
                <a:gd name="connsiteX7" fmla="*/ 2609345 w 3536330"/>
                <a:gd name="connsiteY7" fmla="*/ 1853969 h 1853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536330" h="1853969">
                  <a:moveTo>
                    <a:pt x="3536330" y="1853969"/>
                  </a:moveTo>
                  <a:cubicBezTo>
                    <a:pt x="3536330" y="830051"/>
                    <a:pt x="2706280" y="0"/>
                    <a:pt x="1682362" y="0"/>
                  </a:cubicBezTo>
                  <a:cubicBezTo>
                    <a:pt x="978418" y="0"/>
                    <a:pt x="366107" y="392328"/>
                    <a:pt x="52157" y="970257"/>
                  </a:cubicBezTo>
                  <a:lnTo>
                    <a:pt x="0" y="1078528"/>
                  </a:lnTo>
                  <a:lnTo>
                    <a:pt x="757215" y="1835743"/>
                  </a:lnTo>
                  <a:lnTo>
                    <a:pt x="774211" y="1667149"/>
                  </a:lnTo>
                  <a:cubicBezTo>
                    <a:pt x="860649" y="1244739"/>
                    <a:pt x="1234397" y="926985"/>
                    <a:pt x="1682362" y="926985"/>
                  </a:cubicBezTo>
                  <a:cubicBezTo>
                    <a:pt x="2194320" y="926985"/>
                    <a:pt x="2609345" y="1342010"/>
                    <a:pt x="2609345" y="1853969"/>
                  </a:cubicBezTo>
                  <a:close/>
                </a:path>
              </a:pathLst>
            </a:custGeom>
            <a:gradFill flip="none" rotWithShape="1">
              <a:gsLst>
                <a:gs pos="97000">
                  <a:schemeClr val="bg2"/>
                </a:gs>
                <a:gs pos="31000">
                  <a:schemeClr val="bg2">
                    <a:lumMod val="90000"/>
                    <a:lumOff val="10000"/>
                  </a:schemeClr>
                </a:gs>
              </a:gsLst>
              <a:lin ang="15000000" scaled="0"/>
              <a:tileRect/>
            </a:gradFill>
            <a:ln>
              <a:noFill/>
            </a:ln>
            <a:effectLst>
              <a:innerShdw blurRad="355600" dist="101600" dir="16200000">
                <a:schemeClr val="accent1">
                  <a:lumMod val="60000"/>
                  <a:lumOff val="40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E6BE70E-C41E-449D-A48C-4EB6BB7DC20D}"/>
                </a:ext>
              </a:extLst>
            </p:cNvPr>
            <p:cNvGrpSpPr/>
            <p:nvPr/>
          </p:nvGrpSpPr>
          <p:grpSpPr>
            <a:xfrm>
              <a:off x="4541453" y="3199533"/>
              <a:ext cx="3478701" cy="2615018"/>
              <a:chOff x="-481151" y="3199533"/>
              <a:chExt cx="3478701" cy="2615018"/>
            </a:xfrm>
          </p:grpSpPr>
          <p:sp>
            <p:nvSpPr>
              <p:cNvPr id="15" name="Freeform: Shape 32">
                <a:extLst>
                  <a:ext uri="{FF2B5EF4-FFF2-40B4-BE49-F238E27FC236}">
                    <a16:creationId xmlns:a16="http://schemas.microsoft.com/office/drawing/2014/main" id="{B7C0B12B-49BE-7855-18FB-8583C8DD9617}"/>
                  </a:ext>
                </a:extLst>
              </p:cNvPr>
              <p:cNvSpPr>
                <a:spLocks noChangeAspect="1"/>
              </p:cNvSpPr>
              <p:nvPr userDrawn="1"/>
            </p:nvSpPr>
            <p:spPr>
              <a:xfrm rot="18900000" flipV="1">
                <a:off x="-481151" y="3649708"/>
                <a:ext cx="3478701" cy="2164843"/>
              </a:xfrm>
              <a:custGeom>
                <a:avLst/>
                <a:gdLst>
                  <a:gd name="connsiteX0" fmla="*/ 3478701 w 3478701"/>
                  <a:gd name="connsiteY0" fmla="*/ 2164843 h 2164843"/>
                  <a:gd name="connsiteX1" fmla="*/ 1624733 w 3478701"/>
                  <a:gd name="connsiteY1" fmla="*/ 0 h 2164843"/>
                  <a:gd name="connsiteX2" fmla="*/ 87393 w 3478701"/>
                  <a:gd name="connsiteY2" fmla="*/ 954459 h 2164843"/>
                  <a:gd name="connsiteX3" fmla="*/ 0 w 3478701"/>
                  <a:gd name="connsiteY3" fmla="*/ 1122434 h 2164843"/>
                  <a:gd name="connsiteX4" fmla="*/ 736015 w 3478701"/>
                  <a:gd name="connsiteY4" fmla="*/ 1858449 h 2164843"/>
                  <a:gd name="connsiteX5" fmla="*/ 739424 w 3478701"/>
                  <a:gd name="connsiteY5" fmla="*/ 1842964 h 2164843"/>
                  <a:gd name="connsiteX6" fmla="*/ 1624733 w 3478701"/>
                  <a:gd name="connsiteY6" fmla="*/ 1082422 h 2164843"/>
                  <a:gd name="connsiteX7" fmla="*/ 2551716 w 3478701"/>
                  <a:gd name="connsiteY7" fmla="*/ 2164843 h 21648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478701" h="2164843">
                    <a:moveTo>
                      <a:pt x="3478701" y="2164843"/>
                    </a:moveTo>
                    <a:cubicBezTo>
                      <a:pt x="3478701" y="969234"/>
                      <a:pt x="2648651" y="0"/>
                      <a:pt x="1624733" y="0"/>
                    </a:cubicBezTo>
                    <a:cubicBezTo>
                      <a:pt x="984784" y="0"/>
                      <a:pt x="420564" y="378607"/>
                      <a:pt x="87393" y="954459"/>
                    </a:cubicBezTo>
                    <a:lnTo>
                      <a:pt x="0" y="1122434"/>
                    </a:lnTo>
                    <a:lnTo>
                      <a:pt x="736015" y="1858449"/>
                    </a:lnTo>
                    <a:lnTo>
                      <a:pt x="739424" y="1842964"/>
                    </a:lnTo>
                    <a:cubicBezTo>
                      <a:pt x="856791" y="1402344"/>
                      <a:pt x="1208766" y="1082422"/>
                      <a:pt x="1624733" y="1082422"/>
                    </a:cubicBezTo>
                    <a:cubicBezTo>
                      <a:pt x="2136692" y="1082422"/>
                      <a:pt x="2551716" y="1567038"/>
                      <a:pt x="2551716" y="2164843"/>
                    </a:cubicBezTo>
                    <a:close/>
                  </a:path>
                </a:pathLst>
              </a:custGeom>
              <a:solidFill>
                <a:schemeClr val="bg2">
                  <a:lumMod val="50000"/>
                  <a:lumOff val="50000"/>
                  <a:alpha val="40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67C78A37-D378-70D3-D6E3-AB9400EB583E}"/>
                  </a:ext>
                </a:extLst>
              </p:cNvPr>
              <p:cNvSpPr/>
              <p:nvPr userDrawn="1"/>
            </p:nvSpPr>
            <p:spPr>
              <a:xfrm rot="13500000" flipV="1">
                <a:off x="1512277" y="2840042"/>
                <a:ext cx="214196" cy="933178"/>
              </a:xfrm>
              <a:prstGeom prst="ellipse">
                <a:avLst/>
              </a:prstGeom>
              <a:solidFill>
                <a:schemeClr val="bg2">
                  <a:lumMod val="90000"/>
                  <a:lumOff val="10000"/>
                </a:schemeClr>
              </a:solidFill>
              <a:ln>
                <a:noFill/>
              </a:ln>
              <a:effectLst>
                <a:innerShdw blurRad="1270000" dist="2540000">
                  <a:schemeClr val="accent1">
                    <a:lumMod val="60000"/>
                    <a:lumOff val="40000"/>
                    <a:alpha val="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2491172-466F-19CC-B639-A1C3CAB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90545" y="4100655"/>
            <a:ext cx="1335600" cy="1262947"/>
            <a:chOff x="10145015" y="2343978"/>
            <a:chExt cx="1335600" cy="1262947"/>
          </a:xfrm>
        </p:grpSpPr>
        <p:sp>
          <p:nvSpPr>
            <p:cNvPr id="18" name="Freeform: Shape 25">
              <a:extLst>
                <a:ext uri="{FF2B5EF4-FFF2-40B4-BE49-F238E27FC236}">
                  <a16:creationId xmlns:a16="http://schemas.microsoft.com/office/drawing/2014/main" id="{45EC885D-265C-397B-5DAF-57A66CDA30B5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601DB21-D937-2F89-DC26-063DFC7800C8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48338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D26C0-4AFC-33CC-99BE-317E9A84435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376680"/>
            <a:ext cx="9144000" cy="22860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799840"/>
            <a:ext cx="9144000" cy="22860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72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57989ED-9663-5033-AA83-267069FC5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9536" y="549274"/>
            <a:ext cx="5179330" cy="2841829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5400" dirty="0"/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9537" y="3646704"/>
            <a:ext cx="5179330" cy="270616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2pPr>
            <a:lvl3pPr marL="9144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3pPr>
            <a:lvl4pPr marL="13716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4pPr>
            <a:lvl5pPr marL="1828800" indent="0">
              <a:spcBef>
                <a:spcPts val="1000"/>
              </a:spcBef>
              <a:buNone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392876F-0BBD-F80A-DE7F-8831AD3BF35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26138" y="549275"/>
            <a:ext cx="5654675" cy="5788025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E08E8E-10CB-55BC-8AFF-E64C800B9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B439260B-AC6B-1C83-1A63-058A7E7EFCC9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ADD32DC-9BAF-DA32-4E29-A6D403E04377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832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86218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4644CBB8-40B8-42F8-9172-07A476341DDA}"/>
              </a:ext>
            </a:extLst>
          </p:cNvPr>
          <p:cNvGrpSpPr/>
          <p:nvPr/>
        </p:nvGrpSpPr>
        <p:grpSpPr>
          <a:xfrm>
            <a:off x="356481" y="879007"/>
            <a:ext cx="734257" cy="760506"/>
            <a:chOff x="5243759" y="1363788"/>
            <a:chExt cx="734257" cy="760506"/>
          </a:xfrm>
        </p:grpSpPr>
        <p:sp>
          <p:nvSpPr>
            <p:cNvPr id="49" name="Freeform 5">
              <a:extLst>
                <a:ext uri="{FF2B5EF4-FFF2-40B4-BE49-F238E27FC236}">
                  <a16:creationId xmlns:a16="http://schemas.microsoft.com/office/drawing/2014/main" id="{35CE073E-302A-4AA7-98C7-8667DDDCFA18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0" name="Freeform 6">
              <a:extLst>
                <a:ext uri="{FF2B5EF4-FFF2-40B4-BE49-F238E27FC236}">
                  <a16:creationId xmlns:a16="http://schemas.microsoft.com/office/drawing/2014/main" id="{4FD1AE2F-DD70-4E93-B905-E052A23F0B1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Freeform 8">
              <a:extLst>
                <a:ext uri="{FF2B5EF4-FFF2-40B4-BE49-F238E27FC236}">
                  <a16:creationId xmlns:a16="http://schemas.microsoft.com/office/drawing/2014/main" id="{E8D529E5-8838-47F0-98A4-2D46F11E499C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DA2564-D3DB-48AD-83F0-6CC6B5743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563" y="474345"/>
            <a:ext cx="11077574" cy="2954655"/>
          </a:xfrm>
        </p:spPr>
        <p:txBody>
          <a:bodyPr vert="horz" wrap="square" lIns="0" tIns="0" rIns="0" bIns="0" rtlCol="0" anchor="b" anchorCtr="0">
            <a:normAutofit/>
          </a:bodyPr>
          <a:lstStyle>
            <a:lvl1pPr>
              <a:defRPr lang="en-US" sz="64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EEA752-36DA-440B-8747-0EB291408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271" y="3629772"/>
            <a:ext cx="11074866" cy="2678953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0"/>
              </a:spcBef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BCC02B0-8581-4752-B7BC-3CE1EF17B9F7}"/>
              </a:ext>
            </a:extLst>
          </p:cNvPr>
          <p:cNvSpPr>
            <a:spLocks noChangeAspect="1"/>
          </p:cNvSpPr>
          <p:nvPr/>
        </p:nvSpPr>
        <p:spPr>
          <a:xfrm rot="18900000">
            <a:off x="11209132" y="4448189"/>
            <a:ext cx="999200" cy="1262947"/>
          </a:xfrm>
          <a:custGeom>
            <a:avLst/>
            <a:gdLst>
              <a:gd name="connsiteX0" fmla="*/ 540000 w 999200"/>
              <a:gd name="connsiteY0" fmla="*/ 0 h 1262947"/>
              <a:gd name="connsiteX1" fmla="*/ 999200 w 999200"/>
              <a:gd name="connsiteY1" fmla="*/ 815317 h 1262947"/>
              <a:gd name="connsiteX2" fmla="*/ 552185 w 999200"/>
              <a:gd name="connsiteY2" fmla="*/ 1262333 h 1262947"/>
              <a:gd name="connsiteX3" fmla="*/ 540000 w 999200"/>
              <a:gd name="connsiteY3" fmla="*/ 1262947 h 1262947"/>
              <a:gd name="connsiteX4" fmla="*/ 0 w 999200"/>
              <a:gd name="connsiteY4" fmla="*/ 992947 h 1262947"/>
              <a:gd name="connsiteX5" fmla="*/ 10971 w 999200"/>
              <a:gd name="connsiteY5" fmla="*/ 938533 h 1262947"/>
              <a:gd name="connsiteX6" fmla="*/ 15626 w 999200"/>
              <a:gd name="connsiteY6" fmla="*/ 931034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9200" h="1262947">
                <a:moveTo>
                  <a:pt x="540000" y="0"/>
                </a:moveTo>
                <a:lnTo>
                  <a:pt x="999200" y="815317"/>
                </a:lnTo>
                <a:lnTo>
                  <a:pt x="552185" y="1262333"/>
                </a:lnTo>
                <a:lnTo>
                  <a:pt x="540000" y="1262947"/>
                </a:ln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10200000" scaled="0"/>
          </a:gradFill>
          <a:ln>
            <a:noFill/>
          </a:ln>
          <a:effectLst>
            <a:innerShdw blurRad="254000" dist="101600" dir="42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EA0FF4DB-8180-4D26-AEAE-7ECDB670F71D}"/>
              </a:ext>
            </a:extLst>
          </p:cNvPr>
          <p:cNvSpPr/>
          <p:nvPr/>
        </p:nvSpPr>
        <p:spPr>
          <a:xfrm rot="2700000">
            <a:off x="11686937" y="4853516"/>
            <a:ext cx="540000" cy="978284"/>
          </a:xfrm>
          <a:custGeom>
            <a:avLst/>
            <a:gdLst>
              <a:gd name="connsiteX0" fmla="*/ 113288 w 540000"/>
              <a:gd name="connsiteY0" fmla="*/ 0 h 978284"/>
              <a:gd name="connsiteX1" fmla="*/ 539386 w 540000"/>
              <a:gd name="connsiteY1" fmla="*/ 426099 h 978284"/>
              <a:gd name="connsiteX2" fmla="*/ 540000 w 540000"/>
              <a:gd name="connsiteY2" fmla="*/ 438284 h 978284"/>
              <a:gd name="connsiteX3" fmla="*/ 270000 w 540000"/>
              <a:gd name="connsiteY3" fmla="*/ 978284 h 978284"/>
              <a:gd name="connsiteX4" fmla="*/ 0 w 540000"/>
              <a:gd name="connsiteY4" fmla="*/ 438284 h 978284"/>
              <a:gd name="connsiteX5" fmla="*/ 79081 w 540000"/>
              <a:gd name="connsiteY5" fmla="*/ 56446 h 978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0000" h="978284">
                <a:moveTo>
                  <a:pt x="113288" y="0"/>
                </a:moveTo>
                <a:lnTo>
                  <a:pt x="539386" y="426099"/>
                </a:lnTo>
                <a:lnTo>
                  <a:pt x="540000" y="438284"/>
                </a:lnTo>
                <a:cubicBezTo>
                  <a:pt x="540000" y="736518"/>
                  <a:pt x="419117" y="978284"/>
                  <a:pt x="270000" y="978284"/>
                </a:cubicBezTo>
                <a:cubicBezTo>
                  <a:pt x="120883" y="978284"/>
                  <a:pt x="0" y="736518"/>
                  <a:pt x="0" y="438284"/>
                </a:cubicBezTo>
                <a:cubicBezTo>
                  <a:pt x="0" y="289167"/>
                  <a:pt x="30220" y="154167"/>
                  <a:pt x="79081" y="56446"/>
                </a:cubicBezTo>
                <a:close/>
              </a:path>
            </a:pathLst>
          </a:cu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3310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73780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881275"/>
            <a:ext cx="5437186" cy="535354"/>
          </a:xfrm>
        </p:spPr>
        <p:txBody>
          <a:bodyPr anchor="b">
            <a:norm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577270"/>
            <a:ext cx="5429114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881275"/>
            <a:ext cx="5436392" cy="535354"/>
          </a:xfrm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577270"/>
            <a:ext cx="5436391" cy="35155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51633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2053C-0E9C-4159-B7C9-6AB743439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9149" y="550799"/>
            <a:ext cx="8283313" cy="5542025"/>
          </a:xfrm>
        </p:spPr>
        <p:txBody>
          <a:bodyPr vert="horz" wrap="square" lIns="0" tIns="0" rIns="0" bIns="0" rtlCol="0" anchor="ctr" anchorCtr="0">
            <a:normAutofit/>
          </a:bodyPr>
          <a:lstStyle>
            <a:lvl1pPr>
              <a:defRPr lang="en-US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F51F65-E111-4656-83BE-CFCDE2DD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FF82CB-2D17-4918-821E-485475CF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6589D-A056-4817-AE15-39D87FE1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E489F067-39E1-4757-BC11-6169A343F2E1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10727" y="3958416"/>
            <a:ext cx="3536330" cy="1853969"/>
          </a:xfrm>
          <a:custGeom>
            <a:avLst/>
            <a:gdLst>
              <a:gd name="connsiteX0" fmla="*/ 3536330 w 3536330"/>
              <a:gd name="connsiteY0" fmla="*/ 1853969 h 1853969"/>
              <a:gd name="connsiteX1" fmla="*/ 1682362 w 3536330"/>
              <a:gd name="connsiteY1" fmla="*/ 0 h 1853969"/>
              <a:gd name="connsiteX2" fmla="*/ 52157 w 3536330"/>
              <a:gd name="connsiteY2" fmla="*/ 970257 h 1853969"/>
              <a:gd name="connsiteX3" fmla="*/ 0 w 3536330"/>
              <a:gd name="connsiteY3" fmla="*/ 1078528 h 1853969"/>
              <a:gd name="connsiteX4" fmla="*/ 757215 w 3536330"/>
              <a:gd name="connsiteY4" fmla="*/ 1835743 h 1853969"/>
              <a:gd name="connsiteX5" fmla="*/ 774211 w 3536330"/>
              <a:gd name="connsiteY5" fmla="*/ 1667149 h 1853969"/>
              <a:gd name="connsiteX6" fmla="*/ 1682362 w 3536330"/>
              <a:gd name="connsiteY6" fmla="*/ 926985 h 1853969"/>
              <a:gd name="connsiteX7" fmla="*/ 2609345 w 3536330"/>
              <a:gd name="connsiteY7" fmla="*/ 1853969 h 1853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6330" h="1853969">
                <a:moveTo>
                  <a:pt x="3536330" y="1853969"/>
                </a:moveTo>
                <a:cubicBezTo>
                  <a:pt x="3536330" y="830051"/>
                  <a:pt x="2706280" y="0"/>
                  <a:pt x="1682362" y="0"/>
                </a:cubicBezTo>
                <a:cubicBezTo>
                  <a:pt x="978418" y="0"/>
                  <a:pt x="366107" y="392328"/>
                  <a:pt x="52157" y="970257"/>
                </a:cubicBezTo>
                <a:lnTo>
                  <a:pt x="0" y="1078528"/>
                </a:lnTo>
                <a:lnTo>
                  <a:pt x="757215" y="1835743"/>
                </a:lnTo>
                <a:lnTo>
                  <a:pt x="774211" y="1667149"/>
                </a:lnTo>
                <a:cubicBezTo>
                  <a:pt x="860649" y="1244739"/>
                  <a:pt x="1234397" y="926985"/>
                  <a:pt x="1682362" y="926985"/>
                </a:cubicBezTo>
                <a:cubicBezTo>
                  <a:pt x="2194320" y="926985"/>
                  <a:pt x="2609345" y="1342010"/>
                  <a:pt x="2609345" y="1853969"/>
                </a:cubicBezTo>
                <a:close/>
              </a:path>
            </a:pathLst>
          </a:custGeom>
          <a:gradFill flip="none" rotWithShape="1">
            <a:gsLst>
              <a:gs pos="97000">
                <a:schemeClr val="bg2"/>
              </a:gs>
              <a:gs pos="31000">
                <a:schemeClr val="bg2">
                  <a:lumMod val="90000"/>
                  <a:lumOff val="10000"/>
                </a:schemeClr>
              </a:gs>
            </a:gsLst>
            <a:lin ang="15000000" scaled="0"/>
            <a:tileRect/>
          </a:gradFill>
          <a:ln>
            <a:noFill/>
          </a:ln>
          <a:effectLst>
            <a:innerShdw blurRad="355600" dist="101600" dir="16200000">
              <a:schemeClr val="accent1">
                <a:lumMod val="60000"/>
                <a:lumOff val="40000"/>
                <a:alpha val="8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31011-607F-42F1-B2D9-2BA8E91CC6AF}"/>
              </a:ext>
            </a:extLst>
          </p:cNvPr>
          <p:cNvSpPr>
            <a:spLocks noChangeAspect="1"/>
          </p:cNvSpPr>
          <p:nvPr/>
        </p:nvSpPr>
        <p:spPr>
          <a:xfrm rot="18900000" flipV="1">
            <a:off x="-481151" y="3649708"/>
            <a:ext cx="3478701" cy="2164843"/>
          </a:xfrm>
          <a:custGeom>
            <a:avLst/>
            <a:gdLst>
              <a:gd name="connsiteX0" fmla="*/ 3478701 w 3478701"/>
              <a:gd name="connsiteY0" fmla="*/ 2164843 h 2164843"/>
              <a:gd name="connsiteX1" fmla="*/ 1624733 w 3478701"/>
              <a:gd name="connsiteY1" fmla="*/ 0 h 2164843"/>
              <a:gd name="connsiteX2" fmla="*/ 87393 w 3478701"/>
              <a:gd name="connsiteY2" fmla="*/ 954459 h 2164843"/>
              <a:gd name="connsiteX3" fmla="*/ 0 w 3478701"/>
              <a:gd name="connsiteY3" fmla="*/ 1122434 h 2164843"/>
              <a:gd name="connsiteX4" fmla="*/ 736015 w 3478701"/>
              <a:gd name="connsiteY4" fmla="*/ 1858449 h 2164843"/>
              <a:gd name="connsiteX5" fmla="*/ 739424 w 3478701"/>
              <a:gd name="connsiteY5" fmla="*/ 1842964 h 2164843"/>
              <a:gd name="connsiteX6" fmla="*/ 1624733 w 3478701"/>
              <a:gd name="connsiteY6" fmla="*/ 1082422 h 2164843"/>
              <a:gd name="connsiteX7" fmla="*/ 2551716 w 3478701"/>
              <a:gd name="connsiteY7" fmla="*/ 2164843 h 21648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78701" h="2164843">
                <a:moveTo>
                  <a:pt x="3478701" y="2164843"/>
                </a:moveTo>
                <a:cubicBezTo>
                  <a:pt x="3478701" y="969234"/>
                  <a:pt x="2648651" y="0"/>
                  <a:pt x="1624733" y="0"/>
                </a:cubicBezTo>
                <a:cubicBezTo>
                  <a:pt x="984784" y="0"/>
                  <a:pt x="420564" y="378607"/>
                  <a:pt x="87393" y="954459"/>
                </a:cubicBezTo>
                <a:lnTo>
                  <a:pt x="0" y="1122434"/>
                </a:lnTo>
                <a:lnTo>
                  <a:pt x="736015" y="1858449"/>
                </a:lnTo>
                <a:lnTo>
                  <a:pt x="739424" y="1842964"/>
                </a:lnTo>
                <a:cubicBezTo>
                  <a:pt x="856791" y="1402344"/>
                  <a:pt x="1208766" y="1082422"/>
                  <a:pt x="1624733" y="1082422"/>
                </a:cubicBezTo>
                <a:cubicBezTo>
                  <a:pt x="2136692" y="1082422"/>
                  <a:pt x="2551716" y="1567038"/>
                  <a:pt x="2551716" y="2164843"/>
                </a:cubicBezTo>
                <a:close/>
              </a:path>
            </a:pathLst>
          </a:custGeom>
          <a:solidFill>
            <a:schemeClr val="bg2">
              <a:lumMod val="50000"/>
              <a:lumOff val="50000"/>
              <a:alpha val="40000"/>
            </a:schemeClr>
          </a:solidFill>
          <a:ln>
            <a:noFill/>
          </a:ln>
          <a:effectLst>
            <a:softEdge rad="381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C472EFA-56B5-4A41-8D4B-E9F37727F34D}"/>
              </a:ext>
            </a:extLst>
          </p:cNvPr>
          <p:cNvSpPr/>
          <p:nvPr/>
        </p:nvSpPr>
        <p:spPr>
          <a:xfrm rot="13500000" flipV="1">
            <a:off x="1512277" y="2840042"/>
            <a:ext cx="214196" cy="933178"/>
          </a:xfrm>
          <a:prstGeom prst="ellipse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3781B6C-21AD-489D-A3CB-522BB2AC543F}"/>
              </a:ext>
            </a:extLst>
          </p:cNvPr>
          <p:cNvSpPr>
            <a:spLocks noChangeAspect="1"/>
          </p:cNvSpPr>
          <p:nvPr/>
        </p:nvSpPr>
        <p:spPr>
          <a:xfrm>
            <a:off x="1780661" y="385236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AD5B80-530E-44CD-8D4A-2796FB214CBF}"/>
              </a:ext>
            </a:extLst>
          </p:cNvPr>
          <p:cNvGrpSpPr/>
          <p:nvPr/>
        </p:nvGrpSpPr>
        <p:grpSpPr>
          <a:xfrm>
            <a:off x="623181" y="1514007"/>
            <a:ext cx="734257" cy="760506"/>
            <a:chOff x="5243759" y="1363788"/>
            <a:chExt cx="734257" cy="760506"/>
          </a:xfrm>
        </p:grpSpPr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2F746AA8-9050-4515-9B17-BC850368529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 6">
              <a:extLst>
                <a:ext uri="{FF2B5EF4-FFF2-40B4-BE49-F238E27FC236}">
                  <a16:creationId xmlns:a16="http://schemas.microsoft.com/office/drawing/2014/main" id="{23EC1AC3-1698-46D5-80B7-F22F15E1A5E4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4" name="Freeform 8">
              <a:extLst>
                <a:ext uri="{FF2B5EF4-FFF2-40B4-BE49-F238E27FC236}">
                  <a16:creationId xmlns:a16="http://schemas.microsoft.com/office/drawing/2014/main" id="{73766156-553C-46EB-93FA-4F37CC0FF5CF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0127866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473468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anchor="t">
            <a:norm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7937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F98F1FBA-F8BB-42CF-8B3E-D19AAFEE96C1}"/>
              </a:ext>
            </a:extLst>
          </p:cNvPr>
          <p:cNvGrpSpPr/>
          <p:nvPr/>
        </p:nvGrpSpPr>
        <p:grpSpPr>
          <a:xfrm>
            <a:off x="334964" y="5115518"/>
            <a:ext cx="734257" cy="760506"/>
            <a:chOff x="5243759" y="1363788"/>
            <a:chExt cx="734257" cy="760506"/>
          </a:xfrm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60EE09DD-C3DB-4266-BCC3-A765CFFBF37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5F301FE0-96DC-4EFB-BBEE-AED762C337C9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BEAD276-8850-4C0C-9777-8537000D522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5EE0A0-B07E-479B-9684-4BD09FA43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75409"/>
            <a:ext cx="4500562" cy="984885"/>
          </a:xfrm>
        </p:spPr>
        <p:txBody>
          <a:bodyPr vert="horz" wrap="square" lIns="0" tIns="0" rIns="0" bIns="0" rtlCol="0" anchor="t" anchorCtr="0">
            <a:normAutofit/>
          </a:bodyPr>
          <a:lstStyle>
            <a:lvl1pPr>
              <a:defRPr lang="en-US" sz="32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893A9-3462-4F51-83AE-5D2F124B98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267324" y="575409"/>
            <a:ext cx="6373813" cy="57333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A9240C-79C0-4A88-A476-725DE1B9C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76195"/>
            <a:ext cx="4500562" cy="4532530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943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955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22" r:id="rId14"/>
    <p:sldLayoutId id="2147483728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6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Data Points Digital background">
            <a:extLst>
              <a:ext uri="{FF2B5EF4-FFF2-40B4-BE49-F238E27FC236}">
                <a16:creationId xmlns:a16="http://schemas.microsoft.com/office/drawing/2014/main" id="{1358CD3B-43A8-5BF7-2E60-B0563F068D1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705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84D4AF-8D29-5A55-F3F8-1E928E3B0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424" y="1512290"/>
            <a:ext cx="10174468" cy="2286000"/>
          </a:xfrm>
        </p:spPr>
        <p:txBody>
          <a:bodyPr/>
          <a:lstStyle/>
          <a:p>
            <a:r>
              <a:rPr lang="en-US" dirty="0">
                <a:latin typeface="Arial Nova"/>
              </a:rPr>
              <a:t>CNN based video frame interpolation</a:t>
            </a:r>
            <a:endParaRPr lang="en-US">
              <a:latin typeface="Arial Nova"/>
            </a:endParaRPr>
          </a:p>
          <a:p>
            <a:endParaRPr lang="en-US" dirty="0">
              <a:latin typeface="Arial Nova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450744F-A4B6-FD90-F6DA-4EF9A192E3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r>
              <a:rPr lang="en-US" dirty="0"/>
              <a:t>Etapa 2, Mihăilescu Paul-Constantin</a:t>
            </a:r>
          </a:p>
        </p:txBody>
      </p:sp>
    </p:spTree>
    <p:extLst>
      <p:ext uri="{BB962C8B-B14F-4D97-AF65-F5344CB8AC3E}">
        <p14:creationId xmlns:p14="http://schemas.microsoft.com/office/powerpoint/2010/main" val="28555141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1399"/>
            <a:ext cx="11090275" cy="51607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Nova" panose="020B0504020202020204" pitchFamily="34" charset="0"/>
                <a:cs typeface="Arial" panose="020B0604020202020204" pitchFamily="34" charset="0"/>
              </a:rPr>
              <a:t>Introducere</a:t>
            </a:r>
            <a:endParaRPr lang="en-US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76153"/>
            <a:ext cx="9410868" cy="39131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 err="1">
                <a:latin typeface="Arial Nova"/>
              </a:rPr>
              <a:t>Inserarea</a:t>
            </a:r>
            <a:r>
              <a:rPr lang="en-US" sz="2000" dirty="0">
                <a:latin typeface="Arial Nova"/>
              </a:rPr>
              <a:t> de cadre generate in video-</a:t>
            </a:r>
            <a:r>
              <a:rPr lang="en-US" sz="2000" dirty="0" err="1">
                <a:latin typeface="Arial Nova"/>
              </a:rPr>
              <a:t>uri</a:t>
            </a:r>
            <a:endParaRPr lang="en-US" sz="2000" dirty="0">
              <a:latin typeface="Arial Nova"/>
            </a:endParaRPr>
          </a:p>
          <a:p>
            <a:pPr marL="342900" indent="-342900">
              <a:buChar char="•"/>
            </a:pPr>
            <a:r>
              <a:rPr lang="en-US" sz="2000" dirty="0" err="1">
                <a:latin typeface="Arial Nova"/>
              </a:rPr>
              <a:t>Arhitectura</a:t>
            </a:r>
            <a:r>
              <a:rPr lang="en-US" sz="2000" dirty="0">
                <a:latin typeface="Arial Nova"/>
              </a:rPr>
              <a:t> </a:t>
            </a:r>
            <a:r>
              <a:rPr lang="en-US" sz="2000" dirty="0" err="1">
                <a:latin typeface="Arial Nova"/>
              </a:rPr>
              <a:t>bazată</a:t>
            </a:r>
            <a:r>
              <a:rPr lang="en-US" sz="2000" dirty="0">
                <a:latin typeface="Arial Nova"/>
              </a:rPr>
              <a:t> pe </a:t>
            </a:r>
            <a:r>
              <a:rPr lang="en-US" sz="2000" dirty="0" err="1">
                <a:latin typeface="Arial Nova"/>
              </a:rPr>
              <a:t>rețea</a:t>
            </a:r>
            <a:r>
              <a:rPr lang="en-US" sz="2000" dirty="0">
                <a:latin typeface="Arial Nova"/>
              </a:rPr>
              <a:t> </a:t>
            </a:r>
            <a:r>
              <a:rPr lang="en-US" sz="2000" dirty="0" err="1">
                <a:latin typeface="Arial Nova"/>
              </a:rPr>
              <a:t>neuronală</a:t>
            </a:r>
            <a:r>
              <a:rPr lang="en-US" sz="2000" dirty="0">
                <a:latin typeface="Arial Nova"/>
              </a:rPr>
              <a:t> </a:t>
            </a:r>
            <a:r>
              <a:rPr lang="en-US" sz="2000" dirty="0" err="1">
                <a:latin typeface="Arial Nova"/>
              </a:rPr>
              <a:t>convoluțională</a:t>
            </a:r>
            <a:endParaRPr lang="en-US" sz="2000" dirty="0">
              <a:latin typeface="Arial Nova"/>
            </a:endParaRPr>
          </a:p>
          <a:p>
            <a:pPr marL="342900" indent="-342900">
              <a:buChar char="•"/>
            </a:pPr>
            <a:r>
              <a:rPr lang="en-US" sz="2000" dirty="0">
                <a:latin typeface="Arial Nova"/>
              </a:rPr>
              <a:t>Set de date:  Vimeo 90k triplet dataset, </a:t>
            </a:r>
            <a:r>
              <a:rPr lang="en-US" sz="2000" dirty="0" err="1">
                <a:latin typeface="Arial Nova"/>
              </a:rPr>
              <a:t>secvențe</a:t>
            </a:r>
            <a:r>
              <a:rPr lang="en-US" sz="2000" dirty="0">
                <a:latin typeface="Arial Nova"/>
              </a:rPr>
              <a:t> de </a:t>
            </a:r>
            <a:r>
              <a:rPr lang="en-US" sz="2000" dirty="0" err="1">
                <a:latin typeface="Arial Nova"/>
              </a:rPr>
              <a:t>câte</a:t>
            </a:r>
            <a:r>
              <a:rPr lang="en-US" sz="2000" dirty="0">
                <a:latin typeface="Arial Nova"/>
              </a:rPr>
              <a:t> </a:t>
            </a:r>
            <a:r>
              <a:rPr lang="en-US" sz="2000" dirty="0" err="1">
                <a:latin typeface="Arial Nova"/>
              </a:rPr>
              <a:t>trei</a:t>
            </a:r>
            <a:r>
              <a:rPr lang="en-US" sz="2000" dirty="0">
                <a:latin typeface="Arial Nova"/>
              </a:rPr>
              <a:t> </a:t>
            </a:r>
            <a:r>
              <a:rPr lang="en-US" sz="2000" dirty="0" err="1">
                <a:latin typeface="Arial Nova"/>
              </a:rPr>
              <a:t>imagini</a:t>
            </a:r>
            <a:r>
              <a:rPr lang="en-US" sz="2000" dirty="0">
                <a:latin typeface="Arial Nova"/>
              </a:rPr>
              <a:t>, 448x256</a:t>
            </a:r>
          </a:p>
          <a:p>
            <a:pPr marL="342900" indent="-342900">
              <a:buChar char="•"/>
            </a:pPr>
            <a:r>
              <a:rPr lang="en-US" sz="2000" dirty="0">
                <a:latin typeface="Arial Nova"/>
              </a:rPr>
              <a:t>CNN vs Diffusion</a:t>
            </a:r>
          </a:p>
        </p:txBody>
      </p:sp>
    </p:spTree>
    <p:extLst>
      <p:ext uri="{BB962C8B-B14F-4D97-AF65-F5344CB8AC3E}">
        <p14:creationId xmlns:p14="http://schemas.microsoft.com/office/powerpoint/2010/main" val="2665045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1399"/>
            <a:ext cx="11090275" cy="51607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Nova" panose="020B0504020202020204" pitchFamily="34" charset="0"/>
                <a:cs typeface="Times New Roman"/>
              </a:rPr>
              <a:t>Arhitectură</a:t>
            </a:r>
            <a:endParaRPr lang="en-US" dirty="0" err="1">
              <a:latin typeface="Arial Nova" panose="020B0504020202020204" pitchFamily="34" charset="0"/>
            </a:endParaRPr>
          </a:p>
        </p:txBody>
      </p:sp>
      <p:pic>
        <p:nvPicPr>
          <p:cNvPr id="11" name="Content Placeholder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D3BAEA6F-CED4-16D3-93A0-D9FD384EFFD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71216" y="1213822"/>
            <a:ext cx="12056689" cy="5362840"/>
          </a:xfrm>
        </p:spPr>
      </p:pic>
    </p:spTree>
    <p:extLst>
      <p:ext uri="{BB962C8B-B14F-4D97-AF65-F5344CB8AC3E}">
        <p14:creationId xmlns:p14="http://schemas.microsoft.com/office/powerpoint/2010/main" val="2560478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1399"/>
            <a:ext cx="11090275" cy="516076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Arial Nova" panose="020B0504020202020204" pitchFamily="34" charset="0"/>
                <a:cs typeface="Arial" panose="020B0604020202020204" pitchFamily="34" charset="0"/>
              </a:rPr>
              <a:t>Antrenare</a:t>
            </a:r>
            <a:endParaRPr lang="en-US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76153"/>
            <a:ext cx="9410868" cy="39131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en-US" sz="2000" dirty="0" err="1">
                <a:latin typeface="Arial Nova"/>
              </a:rPr>
              <a:t>Minimizeaz</a:t>
            </a:r>
            <a:r>
              <a:rPr lang="ro-RO" sz="2000" dirty="0">
                <a:latin typeface="Arial Nova"/>
              </a:rPr>
              <a:t>ă diferența dintre imaginea generată și cea reală</a:t>
            </a:r>
          </a:p>
          <a:p>
            <a:pPr marL="342900" indent="-342900">
              <a:buChar char="•"/>
            </a:pPr>
            <a:r>
              <a:rPr lang="ro-RO" sz="2000" dirty="0" err="1">
                <a:latin typeface="Arial Nova"/>
              </a:rPr>
              <a:t>Loss</a:t>
            </a:r>
            <a:r>
              <a:rPr lang="ro-RO" sz="2000" dirty="0">
                <a:latin typeface="Arial Nova"/>
              </a:rPr>
              <a:t> </a:t>
            </a:r>
            <a:r>
              <a:rPr lang="ro-RO" sz="2000" dirty="0" err="1">
                <a:latin typeface="Arial Nova"/>
              </a:rPr>
              <a:t>Function</a:t>
            </a:r>
            <a:r>
              <a:rPr lang="en-US" sz="2000" dirty="0">
                <a:latin typeface="Arial Nova"/>
              </a:rPr>
              <a:t>: Mean squared error</a:t>
            </a:r>
          </a:p>
          <a:p>
            <a:pPr marL="342900" indent="-342900">
              <a:buChar char="•"/>
            </a:pPr>
            <a:r>
              <a:rPr lang="en-US" sz="2000" dirty="0">
                <a:latin typeface="Arial Nova"/>
              </a:rPr>
              <a:t>Vimeo 90k triplet dataset, introduce </a:t>
            </a:r>
            <a:r>
              <a:rPr lang="ro-RO" sz="2000" dirty="0">
                <a:latin typeface="Arial Nova"/>
              </a:rPr>
              <a:t>î</a:t>
            </a:r>
            <a:r>
              <a:rPr lang="en-US" sz="2000" dirty="0">
                <a:latin typeface="Arial Nova"/>
              </a:rPr>
              <a:t>n re</a:t>
            </a:r>
            <a:r>
              <a:rPr lang="ro-RO" sz="2000" dirty="0" err="1">
                <a:latin typeface="Arial Nova"/>
              </a:rPr>
              <a:t>țea</a:t>
            </a:r>
            <a:r>
              <a:rPr lang="ro-RO" sz="2000" dirty="0">
                <a:latin typeface="Arial Nova"/>
              </a:rPr>
              <a:t> primul și ultimul cadru și determină diferența dintre cadrul generat și cel de-al doilea cadru</a:t>
            </a:r>
            <a:endParaRPr lang="en-U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236421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1399"/>
            <a:ext cx="11090275" cy="516076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Arial Nova" panose="020B0504020202020204" pitchFamily="34" charset="0"/>
                <a:cs typeface="Arial" panose="020B0604020202020204" pitchFamily="34" charset="0"/>
              </a:rPr>
              <a:t>Limitări</a:t>
            </a:r>
            <a:endParaRPr lang="en-US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76153"/>
            <a:ext cx="9410868" cy="39131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ro-RO" sz="2000" dirty="0">
                <a:latin typeface="Arial Nova"/>
              </a:rPr>
              <a:t>Rețeaua produce cadre cu rezoluția 448x254</a:t>
            </a:r>
          </a:p>
          <a:p>
            <a:pPr marL="342900" indent="-342900">
              <a:buChar char="•"/>
            </a:pPr>
            <a:r>
              <a:rPr lang="ro-RO" sz="2000" dirty="0">
                <a:latin typeface="Arial Nova"/>
              </a:rPr>
              <a:t>Generarea unui cadru durează aproximativ 60ms</a:t>
            </a:r>
          </a:p>
          <a:p>
            <a:pPr marL="342900" indent="-342900">
              <a:buChar char="•"/>
            </a:pPr>
            <a:r>
              <a:rPr lang="ro-RO" sz="2000" dirty="0">
                <a:latin typeface="Arial Nova"/>
              </a:rPr>
              <a:t>Pentru video-uri cu rezoluții mari este necesară divizarea cadrelor în porțiuni de dimensiunea 448x254</a:t>
            </a:r>
          </a:p>
          <a:p>
            <a:pPr marL="342900" indent="-342900">
              <a:buChar char="•"/>
            </a:pPr>
            <a:endParaRPr lang="en-U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1741871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1603" y="3170962"/>
            <a:ext cx="1845728" cy="516076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Times New Roman"/>
                <a:cs typeface="Times New Roman"/>
              </a:rPr>
              <a:t>Rezultate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678589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5BE93-0252-3CC3-B567-14EC47EB8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21399"/>
            <a:ext cx="11090275" cy="516076"/>
          </a:xfrm>
        </p:spPr>
        <p:txBody>
          <a:bodyPr>
            <a:normAutofit fontScale="90000"/>
          </a:bodyPr>
          <a:lstStyle/>
          <a:p>
            <a:r>
              <a:rPr lang="ro-RO" dirty="0">
                <a:latin typeface="Arial Nova" panose="020B0504020202020204" pitchFamily="34" charset="0"/>
                <a:cs typeface="Arial" panose="020B0604020202020204" pitchFamily="34" charset="0"/>
              </a:rPr>
              <a:t>Dezvoltări ulterioare</a:t>
            </a:r>
            <a:endParaRPr lang="en-US" dirty="0"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CA07C-1908-B1EB-82FA-EC63DAAF4CF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0863" y="1576153"/>
            <a:ext cx="9410868" cy="3913188"/>
          </a:xfrm>
        </p:spPr>
        <p:txBody>
          <a:bodyPr vert="horz" wrap="square" lIns="0" tIns="0" rIns="0" bIns="0" rtlCol="0" anchor="t">
            <a:normAutofit/>
          </a:bodyPr>
          <a:lstStyle/>
          <a:p>
            <a:pPr marL="342900" indent="-342900">
              <a:buChar char="•"/>
            </a:pPr>
            <a:r>
              <a:rPr lang="ro-RO" sz="2000" dirty="0">
                <a:latin typeface="Arial Nova"/>
              </a:rPr>
              <a:t>Folosirea unei erori compuse din</a:t>
            </a:r>
            <a:r>
              <a:rPr lang="en-US" sz="2000" dirty="0">
                <a:latin typeface="Arial Nova"/>
              </a:rPr>
              <a:t>:</a:t>
            </a:r>
            <a:r>
              <a:rPr lang="ro-RO" sz="2000" dirty="0">
                <a:latin typeface="Arial Nova"/>
              </a:rPr>
              <a:t> </a:t>
            </a:r>
            <a:r>
              <a:rPr lang="en-US" sz="2000" dirty="0">
                <a:latin typeface="Arial Nova"/>
              </a:rPr>
              <a:t>MSE + Perceptual Loss</a:t>
            </a:r>
            <a:endParaRPr lang="ro-RO" sz="2000" dirty="0">
              <a:latin typeface="Arial Nova"/>
            </a:endParaRPr>
          </a:p>
          <a:p>
            <a:pPr marL="342900" indent="-342900">
              <a:buChar char="•"/>
            </a:pPr>
            <a:r>
              <a:rPr lang="en-US" sz="2000" dirty="0" err="1">
                <a:latin typeface="Arial Nova"/>
              </a:rPr>
              <a:t>Intrare</a:t>
            </a:r>
            <a:r>
              <a:rPr lang="en-US" sz="2000" dirty="0">
                <a:latin typeface="Arial Nova"/>
              </a:rPr>
              <a:t>: </a:t>
            </a:r>
            <a:r>
              <a:rPr lang="en-US" sz="2000" dirty="0" err="1">
                <a:latin typeface="Arial Nova"/>
              </a:rPr>
              <a:t>doar</a:t>
            </a:r>
            <a:r>
              <a:rPr lang="en-US" sz="2000" dirty="0">
                <a:latin typeface="Arial Nova"/>
              </a:rPr>
              <a:t> zona din video care s-a </a:t>
            </a:r>
            <a:r>
              <a:rPr lang="en-US" sz="2000" dirty="0" err="1">
                <a:latin typeface="Arial Nova"/>
              </a:rPr>
              <a:t>schimbat</a:t>
            </a:r>
            <a:endParaRPr lang="en-US" sz="2000" dirty="0">
              <a:latin typeface="Arial Nova"/>
            </a:endParaRPr>
          </a:p>
          <a:p>
            <a:pPr marL="342900" indent="-342900">
              <a:buChar char="•"/>
            </a:pPr>
            <a:r>
              <a:rPr lang="en-US" sz="2000" dirty="0" err="1">
                <a:latin typeface="Arial Nova"/>
              </a:rPr>
              <a:t>Optimizarea</a:t>
            </a:r>
            <a:r>
              <a:rPr lang="en-US" sz="2000" dirty="0">
                <a:latin typeface="Arial Nova"/>
              </a:rPr>
              <a:t> </a:t>
            </a:r>
            <a:r>
              <a:rPr lang="en-US" sz="2000" dirty="0" err="1">
                <a:latin typeface="Arial Nova"/>
              </a:rPr>
              <a:t>timpului</a:t>
            </a:r>
            <a:r>
              <a:rPr lang="en-US" sz="2000" dirty="0">
                <a:latin typeface="Arial Nova"/>
              </a:rPr>
              <a:t> de </a:t>
            </a:r>
            <a:r>
              <a:rPr lang="en-US" sz="2000" dirty="0" err="1">
                <a:latin typeface="Arial Nova"/>
              </a:rPr>
              <a:t>inferen</a:t>
            </a:r>
            <a:r>
              <a:rPr lang="ro-RO" sz="2000" dirty="0" err="1">
                <a:latin typeface="Arial Nova"/>
              </a:rPr>
              <a:t>ță</a:t>
            </a:r>
            <a:endParaRPr lang="ro-RO" sz="2000" dirty="0">
              <a:latin typeface="Arial Nova"/>
            </a:endParaRPr>
          </a:p>
          <a:p>
            <a:pPr marL="342900" indent="-342900">
              <a:buChar char="•"/>
            </a:pPr>
            <a:r>
              <a:rPr lang="ro-RO" sz="2000" dirty="0">
                <a:latin typeface="Arial Nova"/>
              </a:rPr>
              <a:t>Generare de cadre cu </a:t>
            </a:r>
            <a:r>
              <a:rPr lang="ro-RO" sz="2000" dirty="0" err="1">
                <a:latin typeface="Arial Nova"/>
              </a:rPr>
              <a:t>resoluție</a:t>
            </a:r>
            <a:r>
              <a:rPr lang="ro-RO" sz="2000" dirty="0">
                <a:latin typeface="Arial Nova"/>
              </a:rPr>
              <a:t> mică care pot fi introduse într-un model de </a:t>
            </a:r>
            <a:r>
              <a:rPr lang="ro-RO" sz="2000" dirty="0" err="1">
                <a:latin typeface="Arial Nova"/>
              </a:rPr>
              <a:t>upscaling</a:t>
            </a:r>
            <a:endParaRPr lang="en-US" sz="2000" dirty="0">
              <a:latin typeface="Arial Nova"/>
            </a:endParaRPr>
          </a:p>
        </p:txBody>
      </p:sp>
    </p:spTree>
    <p:extLst>
      <p:ext uri="{BB962C8B-B14F-4D97-AF65-F5344CB8AC3E}">
        <p14:creationId xmlns:p14="http://schemas.microsoft.com/office/powerpoint/2010/main" val="3565577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8196" y="2786743"/>
            <a:ext cx="4675607" cy="865617"/>
          </a:xfrm>
          <a:noFill/>
        </p:spPr>
        <p:txBody>
          <a:bodyPr anchor="b">
            <a:normAutofit/>
          </a:bodyPr>
          <a:lstStyle/>
          <a:p>
            <a:r>
              <a:rPr lang="ro-RO" dirty="0">
                <a:latin typeface="Arial Nova" panose="020B0504020202020204" pitchFamily="34" charset="0"/>
              </a:rPr>
              <a:t>Vă mulțumesc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396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9579" y="2996191"/>
            <a:ext cx="2592841" cy="865617"/>
          </a:xfrm>
          <a:noFill/>
        </p:spPr>
        <p:txBody>
          <a:bodyPr anchor="b">
            <a:normAutofit/>
          </a:bodyPr>
          <a:lstStyle/>
          <a:p>
            <a:r>
              <a:rPr lang="ro-RO" dirty="0">
                <a:latin typeface="Arial Nova" panose="020B0504020202020204" pitchFamily="34" charset="0"/>
              </a:rPr>
              <a:t>Întrebări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4275726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3DFloatVTI" id="{F59BA300-ED19-4B39-9AE3-7882B1DE8B78}" vid="{0FEC63E3-719F-4F50-9F1E-5B8BAF3910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F342EE1-43E5-4AFB-895D-B61B9656DC14}">
  <ds:schemaRefs>
    <ds:schemaRef ds:uri="http://schemas.microsoft.com/office/2006/documentManagement/types"/>
    <ds:schemaRef ds:uri="http://schemas.microsoft.com/sharepoint/v3"/>
    <ds:schemaRef ds:uri="http://purl.org/dc/dcmitype/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230e9df3-be65-4c73-a93b-d1236ebd677e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2F49CD38-5B57-4682-9FCE-B9174068D0A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7783A8-901D-4F73-81D7-AA6841BEB3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3DFloatVTI</Template>
  <TotalTime>22</TotalTime>
  <Words>162</Words>
  <Application>Microsoft Office PowerPoint</Application>
  <PresentationFormat>Widescreen</PresentationFormat>
  <Paragraphs>31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Nova</vt:lpstr>
      <vt:lpstr>Calibri</vt:lpstr>
      <vt:lpstr>Gill Sans MT</vt:lpstr>
      <vt:lpstr>Times New Roman</vt:lpstr>
      <vt:lpstr>Walbaum Display</vt:lpstr>
      <vt:lpstr>3DFloatVTI</vt:lpstr>
      <vt:lpstr>CNN based video frame interpolation </vt:lpstr>
      <vt:lpstr>Introducere</vt:lpstr>
      <vt:lpstr>Arhitectură</vt:lpstr>
      <vt:lpstr>Antrenare</vt:lpstr>
      <vt:lpstr>Limitări</vt:lpstr>
      <vt:lpstr>Rezultate</vt:lpstr>
      <vt:lpstr>Dezvoltări ulterioare</vt:lpstr>
      <vt:lpstr>Vă mulțumesc</vt:lpstr>
      <vt:lpstr>Întrebări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CNN based video frame interpolation </dc:title>
  <dc:creator/>
  <cp:lastModifiedBy>Paul-Constantin MIHĂILESCU (118136)</cp:lastModifiedBy>
  <cp:revision>86</cp:revision>
  <dcterms:created xsi:type="dcterms:W3CDTF">2024-12-16T10:47:29Z</dcterms:created>
  <dcterms:modified xsi:type="dcterms:W3CDTF">2024-12-16T15:08:50Z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