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Bold"/>
      <p:bold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Raleway Medium"/>
      <p:regular r:id="rId22"/>
      <p:bold r:id="rId23"/>
      <p:italic r:id="rId24"/>
      <p:boldItalic r:id="rId25"/>
    </p:embeddedFont>
    <p:embeddedFont>
      <p:font typeface="Ramabhadra"/>
      <p:regular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vcPafNsSnqvuR7HpI/y6NBQpM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Raleway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RalewayMedium-italic.fntdata"/><Relationship Id="rId23" Type="http://schemas.openxmlformats.org/officeDocument/2006/relationships/font" Target="fonts/Raleway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mabhadra-regular.fntdata"/><Relationship Id="rId25" Type="http://schemas.openxmlformats.org/officeDocument/2006/relationships/font" Target="fonts/RalewayMedium-bold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ExtraBold-boldItalic.fntdata"/><Relationship Id="rId16" Type="http://schemas.openxmlformats.org/officeDocument/2006/relationships/font" Target="fonts/RalewayExtraBold-bold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715100" y="808800"/>
            <a:ext cx="6963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0" sz="4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715100" y="215340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0"/>
          <p:cNvGrpSpPr/>
          <p:nvPr/>
        </p:nvGrpSpPr>
        <p:grpSpPr>
          <a:xfrm>
            <a:off x="-21600" y="-472925"/>
            <a:ext cx="9728199" cy="6002555"/>
            <a:chOff x="-21600" y="-472925"/>
            <a:chExt cx="9728199" cy="6002555"/>
          </a:xfrm>
        </p:grpSpPr>
        <p:sp>
          <p:nvSpPr>
            <p:cNvPr id="13" name="Google Shape;13;p10"/>
            <p:cNvSpPr/>
            <p:nvPr/>
          </p:nvSpPr>
          <p:spPr>
            <a:xfrm>
              <a:off x="7617098" y="4237818"/>
              <a:ext cx="2089501" cy="1291812"/>
            </a:xfrm>
            <a:custGeom>
              <a:rect b="b" l="l" r="r" t="t"/>
              <a:pathLst>
                <a:path extrusionOk="0" h="33350" w="56317">
                  <a:moveTo>
                    <a:pt x="56317" y="33350"/>
                  </a:moveTo>
                  <a:lnTo>
                    <a:pt x="56317" y="0"/>
                  </a:lnTo>
                  <a:lnTo>
                    <a:pt x="20074" y="0"/>
                  </a:lnTo>
                  <a:cubicBezTo>
                    <a:pt x="18741" y="0"/>
                    <a:pt x="17514" y="739"/>
                    <a:pt x="16883" y="1905"/>
                  </a:cubicBezTo>
                  <a:lnTo>
                    <a:pt x="0" y="33350"/>
                  </a:lnTo>
                  <a:cubicBezTo>
                    <a:pt x="0" y="33350"/>
                    <a:pt x="53412" y="33326"/>
                    <a:pt x="56317" y="333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10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15" name="Google Shape;15;p10"/>
              <p:cNvSpPr/>
              <p:nvPr/>
            </p:nvSpPr>
            <p:spPr>
              <a:xfrm flipH="1" rot="10800000">
                <a:off x="-21600" y="-472925"/>
                <a:ext cx="1218325" cy="1833575"/>
              </a:xfrm>
              <a:custGeom>
                <a:rect b="b" l="l" r="r" t="t"/>
                <a:pathLst>
                  <a:path extrusionOk="0" h="73343" w="48733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0"/>
              <p:cNvSpPr/>
              <p:nvPr/>
            </p:nvSpPr>
            <p:spPr>
              <a:xfrm flipH="1" rot="5400000">
                <a:off x="-290306" y="-195780"/>
                <a:ext cx="1407925" cy="870435"/>
              </a:xfrm>
              <a:custGeom>
                <a:rect b="b" l="l" r="r" t="t"/>
                <a:pathLst>
                  <a:path extrusionOk="0" h="33350" w="56317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Google Shape;17;p10"/>
            <p:cNvCxnSpPr/>
            <p:nvPr/>
          </p:nvCxnSpPr>
          <p:spPr>
            <a:xfrm>
              <a:off x="7566300" y="4827634"/>
              <a:ext cx="1577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0"/>
          <p:cNvSpPr txBox="1"/>
          <p:nvPr>
            <p:ph type="title"/>
          </p:nvPr>
        </p:nvSpPr>
        <p:spPr>
          <a:xfrm>
            <a:off x="1519323" y="16105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19313" y="22732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2" type="title"/>
          </p:nvPr>
        </p:nvSpPr>
        <p:spPr>
          <a:xfrm>
            <a:off x="5561799" y="16105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10"/>
          <p:cNvSpPr txBox="1"/>
          <p:nvPr>
            <p:ph idx="3" type="subTitle"/>
          </p:nvPr>
        </p:nvSpPr>
        <p:spPr>
          <a:xfrm>
            <a:off x="5561793" y="22732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4" type="title"/>
          </p:nvPr>
        </p:nvSpPr>
        <p:spPr>
          <a:xfrm>
            <a:off x="1519323" y="31963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0"/>
          <p:cNvSpPr txBox="1"/>
          <p:nvPr>
            <p:ph idx="5" type="subTitle"/>
          </p:nvPr>
        </p:nvSpPr>
        <p:spPr>
          <a:xfrm>
            <a:off x="1519313" y="38590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0"/>
          <p:cNvSpPr txBox="1"/>
          <p:nvPr>
            <p:ph idx="6" type="title"/>
          </p:nvPr>
        </p:nvSpPr>
        <p:spPr>
          <a:xfrm>
            <a:off x="5561799" y="31963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10"/>
          <p:cNvSpPr txBox="1"/>
          <p:nvPr>
            <p:ph idx="7" type="subTitle"/>
          </p:nvPr>
        </p:nvSpPr>
        <p:spPr>
          <a:xfrm>
            <a:off x="5561793" y="38590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0"/>
          <p:cNvSpPr txBox="1"/>
          <p:nvPr>
            <p:ph idx="8" type="subTitle"/>
          </p:nvPr>
        </p:nvSpPr>
        <p:spPr>
          <a:xfrm>
            <a:off x="7150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b="1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9" type="subTitle"/>
          </p:nvPr>
        </p:nvSpPr>
        <p:spPr>
          <a:xfrm>
            <a:off x="47565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b="1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3" type="subTitle"/>
          </p:nvPr>
        </p:nvSpPr>
        <p:spPr>
          <a:xfrm>
            <a:off x="715088" y="32392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b="1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4" type="subTitle"/>
          </p:nvPr>
        </p:nvSpPr>
        <p:spPr>
          <a:xfrm>
            <a:off x="4756588" y="32392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b="1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5"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0000" y="27307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11"/>
          <p:cNvSpPr txBox="1"/>
          <p:nvPr>
            <p:ph idx="1" type="subTitle"/>
          </p:nvPr>
        </p:nvSpPr>
        <p:spPr>
          <a:xfrm>
            <a:off x="720000" y="32584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title"/>
          </p:nvPr>
        </p:nvSpPr>
        <p:spPr>
          <a:xfrm>
            <a:off x="3403800" y="27307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11"/>
          <p:cNvSpPr txBox="1"/>
          <p:nvPr>
            <p:ph idx="3" type="subTitle"/>
          </p:nvPr>
        </p:nvSpPr>
        <p:spPr>
          <a:xfrm>
            <a:off x="3403800" y="32584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4" type="title"/>
          </p:nvPr>
        </p:nvSpPr>
        <p:spPr>
          <a:xfrm>
            <a:off x="6087600" y="27307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" name="Google Shape;37;p11"/>
          <p:cNvSpPr txBox="1"/>
          <p:nvPr>
            <p:ph idx="5" type="subTitle"/>
          </p:nvPr>
        </p:nvSpPr>
        <p:spPr>
          <a:xfrm>
            <a:off x="6087600" y="32584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6"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b="1" sz="28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39" name="Google Shape;39;p11"/>
          <p:cNvSpPr/>
          <p:nvPr/>
        </p:nvSpPr>
        <p:spPr>
          <a:xfrm>
            <a:off x="-204000" y="4253900"/>
            <a:ext cx="1820700" cy="10815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346725" y="4802700"/>
            <a:ext cx="3009900" cy="691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rot="-5400000">
            <a:off x="7345800" y="594725"/>
            <a:ext cx="3009900" cy="691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7761600" y="-861800"/>
            <a:ext cx="953400" cy="13968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BLANK_1_1_1_1_1_1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3"/>
          <p:cNvGrpSpPr/>
          <p:nvPr/>
        </p:nvGrpSpPr>
        <p:grpSpPr>
          <a:xfrm>
            <a:off x="-2021398" y="-280488"/>
            <a:ext cx="13186853" cy="5587491"/>
            <a:chOff x="-2021398" y="-280488"/>
            <a:chExt cx="13186853" cy="5587491"/>
          </a:xfrm>
        </p:grpSpPr>
        <p:grpSp>
          <p:nvGrpSpPr>
            <p:cNvPr id="46" name="Google Shape;46;p13"/>
            <p:cNvGrpSpPr/>
            <p:nvPr/>
          </p:nvGrpSpPr>
          <p:grpSpPr>
            <a:xfrm>
              <a:off x="-2021398" y="-280488"/>
              <a:ext cx="3285628" cy="5470491"/>
              <a:chOff x="-2021398" y="-280488"/>
              <a:chExt cx="3285628" cy="5470491"/>
            </a:xfrm>
          </p:grpSpPr>
          <p:pic>
            <p:nvPicPr>
              <p:cNvPr id="47" name="Google Shape;47;p1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Google Shape;48;p13"/>
              <p:cNvSpPr/>
              <p:nvPr/>
            </p:nvSpPr>
            <p:spPr>
              <a:xfrm flipH="1" rot="10800000">
                <a:off x="-980170" y="-153175"/>
                <a:ext cx="1381200" cy="2023500"/>
              </a:xfrm>
              <a:prstGeom prst="round1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rect b="b" l="l" r="r" t="t"/>
                <a:pathLst>
                  <a:path extrusionOk="0" h="35350" w="30112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rect b="b" l="l" r="r" t="t"/>
                <a:pathLst>
                  <a:path extrusionOk="0" h="28957" w="26004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" name="Google Shape;51;p13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" name="Google Shape;52;p13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rect b="b" l="l" r="r" t="t"/>
                <a:pathLst>
                  <a:path extrusionOk="0" h="15455" w="13884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3"/>
            <p:cNvGrpSpPr/>
            <p:nvPr/>
          </p:nvGrpSpPr>
          <p:grpSpPr>
            <a:xfrm flipH="1">
              <a:off x="7879827" y="-163488"/>
              <a:ext cx="3285628" cy="5470491"/>
              <a:chOff x="-2021398" y="-280488"/>
              <a:chExt cx="3285628" cy="5470491"/>
            </a:xfrm>
          </p:grpSpPr>
          <p:pic>
            <p:nvPicPr>
              <p:cNvPr id="54" name="Google Shape;54;p1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Google Shape;55;p13"/>
              <p:cNvSpPr/>
              <p:nvPr/>
            </p:nvSpPr>
            <p:spPr>
              <a:xfrm flipH="1" rot="10800000">
                <a:off x="-980170" y="-153175"/>
                <a:ext cx="1381200" cy="2023500"/>
              </a:xfrm>
              <a:prstGeom prst="round1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rect b="b" l="l" r="r" t="t"/>
                <a:pathLst>
                  <a:path extrusionOk="0" h="35350" w="30112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rect b="b" l="l" r="r" t="t"/>
                <a:pathLst>
                  <a:path extrusionOk="0" h="28957" w="26004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" name="Google Shape;58;p13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" name="Google Shape;59;p13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rect b="b" l="l" r="r" t="t"/>
                <a:pathLst>
                  <a:path extrusionOk="0" h="15455" w="13884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13"/>
          <p:cNvSpPr txBox="1"/>
          <p:nvPr>
            <p:ph type="ctrTitle"/>
          </p:nvPr>
        </p:nvSpPr>
        <p:spPr>
          <a:xfrm>
            <a:off x="2430025" y="66982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425075" y="1646825"/>
            <a:ext cx="4293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/>
        </p:nvSpPr>
        <p:spPr>
          <a:xfrm>
            <a:off x="2122375" y="3363700"/>
            <a:ext cx="489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-RO" sz="14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b="0" i="0" lang="ro-RO" sz="14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ro-RO" sz="1400" u="none" cap="none" strike="noStrike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ro-RO" sz="14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</a:t>
            </a:r>
            <a:r>
              <a:rPr b="0" i="0" lang="ro-RO" sz="14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ro-RO" sz="1400" u="none" cap="none" strike="noStrike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ro-RO" sz="14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infographics &amp;</a:t>
            </a:r>
            <a:r>
              <a:rPr b="0" i="0" lang="ro-RO" sz="14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ro-RO" sz="14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images by </a:t>
            </a:r>
            <a:r>
              <a:rPr b="1" i="0" lang="ro-RO" sz="1400" u="none" cap="none" strike="noStrike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-289287" y="-577505"/>
            <a:ext cx="10470662" cy="5721006"/>
            <a:chOff x="-289287" y="-577505"/>
            <a:chExt cx="10470662" cy="5721006"/>
          </a:xfrm>
        </p:grpSpPr>
        <p:sp>
          <p:nvSpPr>
            <p:cNvPr id="65" name="Google Shape;65;p14"/>
            <p:cNvSpPr/>
            <p:nvPr/>
          </p:nvSpPr>
          <p:spPr>
            <a:xfrm flipH="1">
              <a:off x="-227693" y="-82087"/>
              <a:ext cx="1585322" cy="1861089"/>
            </a:xfrm>
            <a:custGeom>
              <a:rect b="b" l="l" r="r" t="t"/>
              <a:pathLst>
                <a:path extrusionOk="0" h="35350" w="30112">
                  <a:moveTo>
                    <a:pt x="30111" y="0"/>
                  </a:moveTo>
                  <a:lnTo>
                    <a:pt x="0" y="0"/>
                  </a:lnTo>
                  <a:lnTo>
                    <a:pt x="17169" y="32016"/>
                  </a:lnTo>
                  <a:cubicBezTo>
                    <a:pt x="18265" y="34064"/>
                    <a:pt x="20408" y="35350"/>
                    <a:pt x="22753" y="35350"/>
                  </a:cubicBezTo>
                  <a:lnTo>
                    <a:pt x="30111" y="3535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flipH="1" rot="3397010">
              <a:off x="21768" y="-360169"/>
              <a:ext cx="1298627" cy="1444518"/>
            </a:xfrm>
            <a:custGeom>
              <a:rect b="b" l="l" r="r" t="t"/>
              <a:pathLst>
                <a:path extrusionOk="0" h="15456" w="13895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613825" y="4684125"/>
              <a:ext cx="1698150" cy="459376"/>
            </a:xfrm>
            <a:custGeom>
              <a:rect b="b" l="l" r="r" t="t"/>
              <a:pathLst>
                <a:path extrusionOk="0" h="6049" w="22361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483225" y="0"/>
              <a:ext cx="1698150" cy="459376"/>
            </a:xfrm>
            <a:custGeom>
              <a:rect b="b" l="l" r="r" t="t"/>
              <a:pathLst>
                <a:path extrusionOk="0" h="6049" w="22361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0" y="12"/>
            <a:ext cx="9144007" cy="5143489"/>
            <a:chOff x="0" y="12"/>
            <a:chExt cx="9144007" cy="5143489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0" y="3592959"/>
              <a:ext cx="2320507" cy="1550542"/>
              <a:chOff x="0" y="3592959"/>
              <a:chExt cx="2320507" cy="1550542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0" y="4661800"/>
                <a:ext cx="2320507" cy="481701"/>
              </a:xfrm>
              <a:custGeom>
                <a:rect b="b" l="l" r="r" t="t"/>
                <a:pathLst>
                  <a:path extrusionOk="0" h="8490" w="40899">
                    <a:moveTo>
                      <a:pt x="37386" y="0"/>
                    </a:moveTo>
                    <a:lnTo>
                      <a:pt x="1" y="0"/>
                    </a:lnTo>
                    <a:lnTo>
                      <a:pt x="1" y="8490"/>
                    </a:lnTo>
                    <a:lnTo>
                      <a:pt x="35850" y="8490"/>
                    </a:lnTo>
                    <a:cubicBezTo>
                      <a:pt x="36898" y="8490"/>
                      <a:pt x="37863" y="7918"/>
                      <a:pt x="38363" y="7001"/>
                    </a:cubicBezTo>
                    <a:lnTo>
                      <a:pt x="39887" y="4132"/>
                    </a:lnTo>
                    <a:cubicBezTo>
                      <a:pt x="40899" y="2263"/>
                      <a:pt x="39529" y="0"/>
                      <a:pt x="3738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rect b="b" l="l" r="r" t="t"/>
                <a:pathLst>
                  <a:path extrusionOk="0" h="33433" w="24576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rect b="b" l="l" r="r" t="t"/>
                <a:pathLst>
                  <a:path extrusionOk="0" h="15455" w="13884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 flipH="1">
              <a:off x="7958731" y="12"/>
              <a:ext cx="1185276" cy="1550539"/>
              <a:chOff x="0" y="3592959"/>
              <a:chExt cx="1185276" cy="1550539"/>
            </a:xfrm>
          </p:grpSpPr>
          <p:sp>
            <p:nvSpPr>
              <p:cNvPr id="76" name="Google Shape;76;p15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rect b="b" l="l" r="r" t="t"/>
                <a:pathLst>
                  <a:path extrusionOk="0" h="33433" w="24576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rect b="b" l="l" r="r" t="t"/>
                <a:pathLst>
                  <a:path extrusionOk="0" h="15455" w="13884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b="0" i="0" sz="32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7152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4850" y="1978209"/>
            <a:ext cx="2943343" cy="317155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 rot="10800000">
            <a:off x="-653817" y="-369708"/>
            <a:ext cx="1879929" cy="893670"/>
          </a:xfrm>
          <a:custGeom>
            <a:rect b="b" l="l" r="r" t="t"/>
            <a:pathLst>
              <a:path extrusionOk="0" h="10347" w="21766">
                <a:moveTo>
                  <a:pt x="4787" y="1417"/>
                </a:moveTo>
                <a:lnTo>
                  <a:pt x="1" y="10347"/>
                </a:lnTo>
                <a:lnTo>
                  <a:pt x="16217" y="10347"/>
                </a:lnTo>
                <a:lnTo>
                  <a:pt x="21765" y="0"/>
                </a:lnTo>
                <a:lnTo>
                  <a:pt x="7156" y="0"/>
                </a:lnTo>
                <a:cubicBezTo>
                  <a:pt x="6168" y="0"/>
                  <a:pt x="5251" y="548"/>
                  <a:pt x="4787" y="141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901" l="-12576" r="3023" t="0"/>
          <a:stretch/>
        </p:blipFill>
        <p:spPr>
          <a:xfrm>
            <a:off x="-8571244" y="1720184"/>
            <a:ext cx="5521800" cy="4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 flipH="1">
            <a:off x="-7723988" y="-3127900"/>
            <a:ext cx="6130651" cy="4891421"/>
          </a:xfrm>
          <a:custGeom>
            <a:rect b="b" l="l" r="r" t="t"/>
            <a:pathLst>
              <a:path extrusionOk="0" h="209550" w="262639">
                <a:moveTo>
                  <a:pt x="133972" y="15975"/>
                </a:moveTo>
                <a:cubicBezTo>
                  <a:pt x="138745" y="15975"/>
                  <a:pt x="143097" y="18614"/>
                  <a:pt x="145343" y="22825"/>
                </a:cubicBezTo>
                <a:lnTo>
                  <a:pt x="237792" y="195204"/>
                </a:lnTo>
                <a:lnTo>
                  <a:pt x="11819" y="195204"/>
                </a:lnTo>
                <a:lnTo>
                  <a:pt x="11819" y="15975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262639" y="209550"/>
                </a:lnTo>
                <a:lnTo>
                  <a:pt x="2626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807921" y="1091221"/>
            <a:ext cx="6963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-RO"/>
              <a:t>Historical Record Query Tool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8204291" y="275195"/>
            <a:ext cx="1662818" cy="144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10800000">
            <a:off x="8190600" y="-55900"/>
            <a:ext cx="953400" cy="13968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774500" y="4558450"/>
            <a:ext cx="2522400" cy="14985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-120789" y="3686725"/>
            <a:ext cx="5404039" cy="3200266"/>
          </a:xfrm>
          <a:custGeom>
            <a:rect b="b" l="l" r="r" t="t"/>
            <a:pathLst>
              <a:path extrusionOk="0" h="33350" w="56317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456300" y="3531600"/>
            <a:ext cx="3009900" cy="691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851150" y="4608509"/>
            <a:ext cx="1363381" cy="1498500"/>
            <a:chOff x="3851150" y="4608509"/>
            <a:chExt cx="1363381" cy="1498500"/>
          </a:xfrm>
        </p:grpSpPr>
        <p:cxnSp>
          <p:nvCxnSpPr>
            <p:cNvPr id="93" name="Google Shape;93;p1"/>
            <p:cNvCxnSpPr/>
            <p:nvPr/>
          </p:nvCxnSpPr>
          <p:spPr>
            <a:xfrm flipH="1" rot="10800000">
              <a:off x="3851150" y="4608509"/>
              <a:ext cx="803700" cy="1498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4" name="Google Shape;94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800000">
              <a:off x="4024050" y="4721288"/>
              <a:ext cx="1190481" cy="13639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374100" y="4253983"/>
            <a:ext cx="4359000" cy="1363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b="1" lang="ro-RO" sz="2400">
                <a:latin typeface="Raleway ExtraBold"/>
                <a:ea typeface="Raleway ExtraBold"/>
                <a:cs typeface="Raleway ExtraBold"/>
                <a:sym typeface="Raleway ExtraBold"/>
              </a:rPr>
              <a:t>Oprescu Robert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b="1" lang="ro-RO" sz="2400">
                <a:latin typeface="Raleway ExtraBold"/>
                <a:ea typeface="Raleway ExtraBold"/>
                <a:cs typeface="Raleway ExtraBold"/>
                <a:sym typeface="Raleway ExtraBold"/>
              </a:rPr>
              <a:t>Cicic Denis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07921" y="2356748"/>
            <a:ext cx="10246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3600" u="none" cap="none" strike="noStrike">
                <a:solidFill>
                  <a:srgbClr val="263A6D"/>
                </a:solidFill>
                <a:latin typeface="Raleway"/>
                <a:ea typeface="Raleway"/>
                <a:cs typeface="Raleway"/>
                <a:sym typeface="Raleway"/>
              </a:rPr>
              <a:t>2/3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715100" y="1572142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756600" y="1572142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15062" y="3090100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519322" y="1683325"/>
            <a:ext cx="2554589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o-RO"/>
              <a:t>Ideea &amp; recap</a:t>
            </a:r>
            <a:endParaRPr/>
          </a:p>
        </p:txBody>
      </p:sp>
      <p:sp>
        <p:nvSpPr>
          <p:cNvPr id="105" name="Google Shape;105;p2"/>
          <p:cNvSpPr txBox="1"/>
          <p:nvPr>
            <p:ph idx="2" type="title"/>
          </p:nvPr>
        </p:nvSpPr>
        <p:spPr>
          <a:xfrm>
            <a:off x="5561793" y="1695850"/>
            <a:ext cx="2586521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o-RO"/>
              <a:t>Ontologie &amp; funcționalități</a:t>
            </a:r>
            <a:endParaRPr/>
          </a:p>
        </p:txBody>
      </p:sp>
      <p:sp>
        <p:nvSpPr>
          <p:cNvPr id="106" name="Google Shape;106;p2"/>
          <p:cNvSpPr txBox="1"/>
          <p:nvPr>
            <p:ph idx="15"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/>
              <a:t>CUPRINS</a:t>
            </a:r>
            <a:endParaRPr/>
          </a:p>
        </p:txBody>
      </p:sp>
      <p:sp>
        <p:nvSpPr>
          <p:cNvPr id="107" name="Google Shape;107;p2"/>
          <p:cNvSpPr txBox="1"/>
          <p:nvPr>
            <p:ph idx="4" type="title"/>
          </p:nvPr>
        </p:nvSpPr>
        <p:spPr>
          <a:xfrm>
            <a:off x="1519284" y="3117375"/>
            <a:ext cx="2443077" cy="638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o-RO"/>
              <a:t>Ce urmează?</a:t>
            </a:r>
            <a:endParaRPr/>
          </a:p>
        </p:txBody>
      </p:sp>
      <p:sp>
        <p:nvSpPr>
          <p:cNvPr id="108" name="Google Shape;108;p2"/>
          <p:cNvSpPr txBox="1"/>
          <p:nvPr>
            <p:ph idx="8" type="subTitle"/>
          </p:nvPr>
        </p:nvSpPr>
        <p:spPr>
          <a:xfrm>
            <a:off x="7150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o-RO"/>
              <a:t>01</a:t>
            </a:r>
            <a:endParaRPr/>
          </a:p>
        </p:txBody>
      </p:sp>
      <p:sp>
        <p:nvSpPr>
          <p:cNvPr id="109" name="Google Shape;109;p2"/>
          <p:cNvSpPr txBox="1"/>
          <p:nvPr>
            <p:ph idx="9" type="subTitle"/>
          </p:nvPr>
        </p:nvSpPr>
        <p:spPr>
          <a:xfrm>
            <a:off x="47565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o-RO"/>
              <a:t>02</a:t>
            </a:r>
            <a:endParaRPr/>
          </a:p>
        </p:txBody>
      </p:sp>
      <p:sp>
        <p:nvSpPr>
          <p:cNvPr id="110" name="Google Shape;110;p2"/>
          <p:cNvSpPr txBox="1"/>
          <p:nvPr>
            <p:ph idx="13" type="subTitle"/>
          </p:nvPr>
        </p:nvSpPr>
        <p:spPr>
          <a:xfrm>
            <a:off x="715050" y="3164950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o-RO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imagine care conține text, captură de ecran, diagramă, Font&#10;&#10;Descriere generată automat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045" y="1475892"/>
            <a:ext cx="5526216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>
            <p:ph idx="6"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/>
              <a:t>Ideea proiectului &amp; recap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" name="Google Shape;117;p3"/>
          <p:cNvSpPr txBox="1"/>
          <p:nvPr>
            <p:ph idx="2" type="title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18" name="Google Shape;118;p3"/>
          <p:cNvSpPr txBox="1"/>
          <p:nvPr>
            <p:ph idx="3" type="subTitle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19" name="Google Shape;119;p3"/>
          <p:cNvSpPr txBox="1"/>
          <p:nvPr>
            <p:ph idx="4" type="title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20" name="Google Shape;120;p3"/>
          <p:cNvSpPr txBox="1"/>
          <p:nvPr>
            <p:ph idx="5" type="subTitle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132075" y="-1880238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25" name="Google Shape;125;p3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"/>
          <p:cNvSpPr txBox="1"/>
          <p:nvPr/>
        </p:nvSpPr>
        <p:spPr>
          <a:xfrm>
            <a:off x="715050" y="1061759"/>
            <a:ext cx="77139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o-RO" sz="16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Oferirea unui API simplu care să prelucreze date legate de istorie, folosind grafuri RDF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37402" y="1718350"/>
            <a:ext cx="20889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400" u="none" cap="none" strike="sngStrike">
                <a:solidFill>
                  <a:srgbClr val="263A6D"/>
                </a:solidFill>
                <a:latin typeface="Arial"/>
                <a:ea typeface="Arial"/>
                <a:cs typeface="Arial"/>
                <a:sym typeface="Arial"/>
              </a:rPr>
              <a:t>Web scrapping</a:t>
            </a:r>
            <a:endParaRPr b="1" i="0" sz="1400" u="none" cap="none" strike="sngStrike">
              <a:solidFill>
                <a:srgbClr val="263A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400" u="none" cap="none" strike="sngStrike">
                <a:solidFill>
                  <a:srgbClr val="263A6D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1" i="0" sz="1400" u="none" cap="none" strike="sngStrike">
              <a:solidFill>
                <a:srgbClr val="263A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400" u="none" cap="none" strike="sngStrike">
                <a:solidFill>
                  <a:srgbClr val="263A6D"/>
                </a:solidFill>
                <a:latin typeface="Arial"/>
                <a:ea typeface="Arial"/>
                <a:cs typeface="Arial"/>
                <a:sym typeface="Arial"/>
              </a:rPr>
              <a:t>Maparea paginilor de Wikipedia în RDF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537402" y="3151407"/>
            <a:ext cx="22772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400" u="none" cap="none" strike="noStrike">
                <a:solidFill>
                  <a:srgbClr val="263A6D"/>
                </a:solidFill>
                <a:latin typeface="Arial"/>
                <a:ea typeface="Arial"/>
                <a:cs typeface="Arial"/>
                <a:sym typeface="Arial"/>
              </a:rPr>
              <a:t>Folosirea YAGO -&gt; concentrare pe rezultate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idx="6"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/>
              <a:t>Ontologie &amp; funcționalități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5" name="Google Shape;135;p4"/>
          <p:cNvSpPr txBox="1"/>
          <p:nvPr>
            <p:ph idx="2" type="title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36" name="Google Shape;136;p4"/>
          <p:cNvSpPr txBox="1"/>
          <p:nvPr>
            <p:ph idx="3" type="subTitle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37" name="Google Shape;137;p4"/>
          <p:cNvSpPr txBox="1"/>
          <p:nvPr>
            <p:ph idx="4" type="title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38" name="Google Shape;138;p4"/>
          <p:cNvSpPr txBox="1"/>
          <p:nvPr>
            <p:ph idx="5" type="subTitle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5132075" y="-1880238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43" name="Google Shape;143;p4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715050" y="1148080"/>
            <a:ext cx="7713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o-RO" sz="18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Încărcarea triples</a:t>
            </a:r>
            <a:endParaRPr b="1" i="0" sz="1800" u="none" cap="none" strike="noStrike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- Folosim API-ul SPARQL numit YAGO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152" y="1794411"/>
            <a:ext cx="6458901" cy="202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2201366" y="3895493"/>
            <a:ext cx="65940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400" u="none" cap="none" strike="noStrike">
                <a:solidFill>
                  <a:srgbClr val="263A6D"/>
                </a:solidFill>
                <a:latin typeface="Raleway"/>
                <a:ea typeface="Raleway"/>
                <a:cs typeface="Raleway"/>
                <a:sym typeface="Raleway"/>
              </a:rPr>
              <a:t>Problema întâlnită: </a:t>
            </a:r>
            <a:r>
              <a:rPr b="0" i="0" lang="ro-RO" sz="1400" u="none" cap="none" strike="noStrike">
                <a:solidFill>
                  <a:srgbClr val="263A6D"/>
                </a:solidFill>
                <a:latin typeface="Raleway"/>
                <a:ea typeface="Raleway"/>
                <a:cs typeface="Raleway"/>
                <a:sym typeface="Raleway"/>
              </a:rPr>
              <a:t>pot fi extrase doar primii 10-20 de itemi dintr-un an</a:t>
            </a:r>
            <a:br>
              <a:rPr b="0" i="0" lang="ro-RO" sz="1400" u="none" cap="none" strike="noStrike">
                <a:solidFill>
                  <a:srgbClr val="263A6D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263A6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400" u="none" cap="none" strike="noStrike">
                <a:solidFill>
                  <a:srgbClr val="263A6D"/>
                </a:solidFill>
                <a:latin typeface="Raleway"/>
                <a:ea typeface="Raleway"/>
                <a:cs typeface="Raleway"/>
                <a:sym typeface="Raleway"/>
              </a:rPr>
              <a:t>Soluție: </a:t>
            </a:r>
            <a:r>
              <a:rPr b="0" i="0" lang="ro-RO" sz="1400" u="none" cap="none" strike="noStrike">
                <a:solidFill>
                  <a:srgbClr val="263A6D"/>
                </a:solidFill>
                <a:latin typeface="Raleway"/>
                <a:ea typeface="Raleway"/>
                <a:cs typeface="Raleway"/>
                <a:sym typeface="Raleway"/>
              </a:rPr>
              <a:t>folosirea unui offset</a:t>
            </a:r>
            <a:endParaRPr b="0" i="0" sz="1400" u="none" cap="none" strike="noStrike">
              <a:solidFill>
                <a:srgbClr val="263A6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1197" y="552342"/>
            <a:ext cx="4279100" cy="457591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>
            <p:ph idx="6" type="title"/>
          </p:nvPr>
        </p:nvSpPr>
        <p:spPr>
          <a:xfrm>
            <a:off x="434160" y="21731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 sz="2400"/>
              <a:t>Ontologia folosită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4" name="Google Shape;154;p5"/>
          <p:cNvSpPr txBox="1"/>
          <p:nvPr>
            <p:ph idx="2" type="title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55" name="Google Shape;155;p5"/>
          <p:cNvSpPr txBox="1"/>
          <p:nvPr>
            <p:ph idx="3" type="subTitle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56" name="Google Shape;156;p5"/>
          <p:cNvSpPr txBox="1"/>
          <p:nvPr>
            <p:ph idx="4" type="title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57" name="Google Shape;157;p5"/>
          <p:cNvSpPr txBox="1"/>
          <p:nvPr>
            <p:ph idx="5" type="subTitle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132075" y="-1880238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62" name="Google Shape;162;p5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/>
          <p:nvPr/>
        </p:nvSpPr>
        <p:spPr>
          <a:xfrm>
            <a:off x="434160" y="728526"/>
            <a:ext cx="7713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o-RO" sz="18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Salvarea în baza de date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8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   &amp; afișare</a:t>
            </a:r>
            <a:endParaRPr b="0" i="0" sz="1800" u="none" cap="none" strike="noStrike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39" y="1481013"/>
            <a:ext cx="2566965" cy="56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739" y="2043472"/>
            <a:ext cx="2216492" cy="70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739" y="2746669"/>
            <a:ext cx="3632001" cy="137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4099740" y="105916"/>
            <a:ext cx="4610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2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Datele pot fi apoi vizualizate pe: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2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localhost:7200/graphs</a:t>
            </a:r>
            <a:endParaRPr b="0" i="0" sz="1200" u="none" cap="none" strike="noStrike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idx="6"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/>
              <a:t>Ce urmează?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4" name="Google Shape;174;p6"/>
          <p:cNvSpPr txBox="1"/>
          <p:nvPr>
            <p:ph idx="2" type="title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75" name="Google Shape;175;p6"/>
          <p:cNvSpPr txBox="1"/>
          <p:nvPr>
            <p:ph idx="3" type="subTitle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76" name="Google Shape;176;p6"/>
          <p:cNvSpPr txBox="1"/>
          <p:nvPr>
            <p:ph idx="4" type="title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77" name="Google Shape;177;p6"/>
          <p:cNvSpPr txBox="1"/>
          <p:nvPr>
            <p:ph idx="5" type="subTitle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132075" y="-1880238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82" name="Google Shape;182;p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6"/>
          <p:cNvSpPr txBox="1"/>
          <p:nvPr/>
        </p:nvSpPr>
        <p:spPr>
          <a:xfrm>
            <a:off x="1323964" y="1515112"/>
            <a:ext cx="6496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ro-RO" sz="20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Experimentarea cu mai multe query-uri</a:t>
            </a:r>
            <a:endParaRPr/>
          </a:p>
          <a:p>
            <a:pPr indent="-457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ro-RO" sz="20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Extragerea &amp; salvarea câtorva rezultate</a:t>
            </a:r>
            <a:endParaRPr/>
          </a:p>
          <a:p>
            <a:pPr indent="-457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ro-RO" sz="2000" u="none" cap="none" strike="noStrike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Explorarea posibilității de a crea unele statistici</a:t>
            </a:r>
            <a:endParaRPr b="1" sz="2000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457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AutoNum type="arabicPeriod"/>
            </a:pPr>
            <a:r>
              <a:rPr b="1" lang="ro-RO" sz="200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Expandarea ontologiei</a:t>
            </a:r>
            <a:endParaRPr b="1" sz="2000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idx="6" type="title"/>
          </p:nvPr>
        </p:nvSpPr>
        <p:spPr>
          <a:xfrm>
            <a:off x="710100" y="1840012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</a:pPr>
            <a:r>
              <a:rPr lang="ro-RO" sz="6600"/>
              <a:t>Sfârșit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Ogooga</dc:creator>
</cp:coreProperties>
</file>