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itchFamily="2" charset="-18"/>
      <p:regular r:id="rId10"/>
      <p:bold r:id="rId11"/>
      <p:italic r:id="rId12"/>
      <p:boldItalic r:id="rId13"/>
    </p:embeddedFont>
    <p:embeddedFont>
      <p:font typeface="Montserrat ExtraBold" pitchFamily="2" charset="-18"/>
      <p:bold r:id="rId14"/>
      <p:boldItalic r:id="rId15"/>
    </p:embeddedFont>
    <p:embeddedFont>
      <p:font typeface="Raleway" pitchFamily="2" charset="-18"/>
      <p:regular r:id="rId16"/>
      <p:bold r:id="rId17"/>
      <p:italic r:id="rId18"/>
      <p:boldItalic r:id="rId19"/>
    </p:embeddedFont>
    <p:embeddedFont>
      <p:font typeface="Raleway ExtraBold" pitchFamily="2" charset="-18"/>
      <p:bold r:id="rId20"/>
      <p:boldItalic r:id="rId21"/>
    </p:embeddedFont>
    <p:embeddedFont>
      <p:font typeface="Raleway Medium" pitchFamily="2" charset="-18"/>
      <p:regular r:id="rId22"/>
      <p:bold r:id="rId23"/>
      <p:italic r:id="rId24"/>
      <p:boldItalic r:id="rId25"/>
    </p:embeddedFont>
    <p:embeddedFont>
      <p:font typeface="Ramabhadra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vcPafNsSnqvuR7HpI/y6NBQpM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715100" y="808800"/>
            <a:ext cx="69630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715100" y="21534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0"/>
          <p:cNvGrpSpPr/>
          <p:nvPr/>
        </p:nvGrpSpPr>
        <p:grpSpPr>
          <a:xfrm>
            <a:off x="-21600" y="-472925"/>
            <a:ext cx="9728199" cy="6002555"/>
            <a:chOff x="-21600" y="-472925"/>
            <a:chExt cx="9728199" cy="6002555"/>
          </a:xfrm>
        </p:grpSpPr>
        <p:sp>
          <p:nvSpPr>
            <p:cNvPr id="13" name="Google Shape;13;p10"/>
            <p:cNvSpPr/>
            <p:nvPr/>
          </p:nvSpPr>
          <p:spPr>
            <a:xfrm>
              <a:off x="7617098" y="4237818"/>
              <a:ext cx="2089501" cy="1291812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10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5" name="Google Shape;15;p10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0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" name="Google Shape;17;p10"/>
            <p:cNvCxnSpPr/>
            <p:nvPr/>
          </p:nvCxnSpPr>
          <p:spPr>
            <a:xfrm>
              <a:off x="7566300" y="482763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1519323" y="16105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19313" y="22732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5561799" y="16105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3"/>
          </p:nvPr>
        </p:nvSpPr>
        <p:spPr>
          <a:xfrm>
            <a:off x="5561793" y="22732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 idx="4"/>
          </p:nvPr>
        </p:nvSpPr>
        <p:spPr>
          <a:xfrm>
            <a:off x="1519323" y="31963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5"/>
          </p:nvPr>
        </p:nvSpPr>
        <p:spPr>
          <a:xfrm>
            <a:off x="1519313" y="38590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title" idx="6"/>
          </p:nvPr>
        </p:nvSpPr>
        <p:spPr>
          <a:xfrm>
            <a:off x="5561799" y="3196325"/>
            <a:ext cx="232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7"/>
          </p:nvPr>
        </p:nvSpPr>
        <p:spPr>
          <a:xfrm>
            <a:off x="5561793" y="385905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ubTitle" idx="8"/>
          </p:nvPr>
        </p:nvSpPr>
        <p:spPr>
          <a:xfrm>
            <a:off x="7150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9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ubTitle" idx="13"/>
          </p:nvPr>
        </p:nvSpPr>
        <p:spPr>
          <a:xfrm>
            <a:off x="715088" y="32392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4"/>
          </p:nvPr>
        </p:nvSpPr>
        <p:spPr>
          <a:xfrm>
            <a:off x="4756588" y="32392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2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00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ubTitle" idx="1"/>
          </p:nvPr>
        </p:nvSpPr>
        <p:spPr>
          <a:xfrm>
            <a:off x="7200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34038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3"/>
          </p:nvPr>
        </p:nvSpPr>
        <p:spPr>
          <a:xfrm>
            <a:off x="34038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 idx="4"/>
          </p:nvPr>
        </p:nvSpPr>
        <p:spPr>
          <a:xfrm>
            <a:off x="6087600" y="27307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ubTitle" idx="5"/>
          </p:nvPr>
        </p:nvSpPr>
        <p:spPr>
          <a:xfrm>
            <a:off x="6087600" y="32584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/>
          <p:nvPr/>
        </p:nvSpPr>
        <p:spPr>
          <a:xfrm>
            <a:off x="-204000" y="4253900"/>
            <a:ext cx="1820700" cy="10815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346725" y="4802700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rot="-5400000">
            <a:off x="7345800" y="594725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7761600" y="-861800"/>
            <a:ext cx="953400" cy="1396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BLANK_1_1_1_1_1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3"/>
          <p:cNvGrpSpPr/>
          <p:nvPr/>
        </p:nvGrpSpPr>
        <p:grpSpPr>
          <a:xfrm>
            <a:off x="-2021398" y="-280488"/>
            <a:ext cx="13186853" cy="5587491"/>
            <a:chOff x="-2021398" y="-280488"/>
            <a:chExt cx="13186853" cy="5587491"/>
          </a:xfrm>
        </p:grpSpPr>
        <p:grpSp>
          <p:nvGrpSpPr>
            <p:cNvPr id="46" name="Google Shape;46;p13"/>
            <p:cNvGrpSpPr/>
            <p:nvPr/>
          </p:nvGrpSpPr>
          <p:grpSpPr>
            <a:xfrm>
              <a:off x="-2021398" y="-280488"/>
              <a:ext cx="3285628" cy="5470491"/>
              <a:chOff x="-2021398" y="-280488"/>
              <a:chExt cx="3285628" cy="5470491"/>
            </a:xfrm>
          </p:grpSpPr>
          <p:pic>
            <p:nvPicPr>
              <p:cNvPr id="47" name="Google Shape;47;p1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Google Shape;48;p13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" name="Google Shape;51;p13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2" name="Google Shape;52;p13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3"/>
            <p:cNvGrpSpPr/>
            <p:nvPr/>
          </p:nvGrpSpPr>
          <p:grpSpPr>
            <a:xfrm flipH="1">
              <a:off x="7879827" y="-163488"/>
              <a:ext cx="3285628" cy="5470491"/>
              <a:chOff x="-2021398" y="-280488"/>
              <a:chExt cx="3285628" cy="5470491"/>
            </a:xfrm>
          </p:grpSpPr>
          <p:pic>
            <p:nvPicPr>
              <p:cNvPr id="54" name="Google Shape;54;p13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13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" name="Google Shape;58;p13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9" name="Google Shape;59;p13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430025" y="66982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425075" y="1646825"/>
            <a:ext cx="42939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122375" y="3363700"/>
            <a:ext cx="489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o-RO"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o-RO" sz="14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o-RO" sz="14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ro-RO" sz="14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images by </a:t>
            </a:r>
            <a:r>
              <a:rPr lang="ro-RO" sz="1400" b="1" i="0" u="none" strike="noStrike" cap="none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1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-289287" y="-577505"/>
            <a:ext cx="10470662" cy="5721006"/>
            <a:chOff x="-289287" y="-577505"/>
            <a:chExt cx="10470662" cy="5721006"/>
          </a:xfrm>
        </p:grpSpPr>
        <p:sp>
          <p:nvSpPr>
            <p:cNvPr id="65" name="Google Shape;65;p14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avLst/>
              <a:gdLst/>
              <a:ahLst/>
              <a:cxnLst/>
              <a:rect l="l" t="t" r="r" b="b"/>
              <a:pathLst>
                <a:path w="30112" h="35350" extrusionOk="0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3397010" flipH="1">
              <a:off x="21768" y="-360169"/>
              <a:ext cx="1298627" cy="1444518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7613825" y="4684125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8483225" y="0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12"/>
            <a:ext cx="9144007" cy="5143489"/>
            <a:chOff x="0" y="12"/>
            <a:chExt cx="9144007" cy="5143489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0" y="3592959"/>
              <a:ext cx="2320507" cy="1550542"/>
              <a:chOff x="0" y="3592959"/>
              <a:chExt cx="2320507" cy="1550542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0" y="4661800"/>
                <a:ext cx="2320507" cy="481701"/>
              </a:xfrm>
              <a:custGeom>
                <a:avLst/>
                <a:gdLst/>
                <a:ahLst/>
                <a:cxnLst/>
                <a:rect l="l" t="t" r="r" b="b"/>
                <a:pathLst>
                  <a:path w="40899" h="8490" extrusionOk="0">
                    <a:moveTo>
                      <a:pt x="37386" y="0"/>
                    </a:moveTo>
                    <a:lnTo>
                      <a:pt x="1" y="0"/>
                    </a:lnTo>
                    <a:lnTo>
                      <a:pt x="1" y="8490"/>
                    </a:lnTo>
                    <a:lnTo>
                      <a:pt x="35850" y="8490"/>
                    </a:lnTo>
                    <a:cubicBezTo>
                      <a:pt x="36898" y="8490"/>
                      <a:pt x="37863" y="7918"/>
                      <a:pt x="38363" y="7001"/>
                    </a:cubicBezTo>
                    <a:lnTo>
                      <a:pt x="39887" y="4132"/>
                    </a:lnTo>
                    <a:cubicBezTo>
                      <a:pt x="40899" y="2263"/>
                      <a:pt x="39529" y="0"/>
                      <a:pt x="373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 flipH="1">
              <a:off x="7958731" y="12"/>
              <a:ext cx="1185276" cy="1550539"/>
              <a:chOff x="0" y="3592959"/>
              <a:chExt cx="1185276" cy="1550539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7152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 b="0" i="0" u="none" strike="noStrike" cap="none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850" y="1978209"/>
            <a:ext cx="2943343" cy="317155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 rot="10800000">
            <a:off x="-653817" y="-369708"/>
            <a:ext cx="1879929" cy="893670"/>
          </a:xfrm>
          <a:custGeom>
            <a:avLst/>
            <a:gdLst/>
            <a:ahLst/>
            <a:cxnLst/>
            <a:rect l="l" t="t" r="r" b="b"/>
            <a:pathLst>
              <a:path w="21766" h="10347" extrusionOk="0">
                <a:moveTo>
                  <a:pt x="4787" y="1417"/>
                </a:moveTo>
                <a:lnTo>
                  <a:pt x="1" y="10347"/>
                </a:lnTo>
                <a:lnTo>
                  <a:pt x="16217" y="10347"/>
                </a:lnTo>
                <a:lnTo>
                  <a:pt x="21765" y="0"/>
                </a:lnTo>
                <a:lnTo>
                  <a:pt x="7156" y="0"/>
                </a:lnTo>
                <a:cubicBezTo>
                  <a:pt x="6168" y="0"/>
                  <a:pt x="5251" y="548"/>
                  <a:pt x="4787" y="141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l="-12576" r="3023" b="901"/>
          <a:stretch/>
        </p:blipFill>
        <p:spPr>
          <a:xfrm>
            <a:off x="-8571244" y="1720184"/>
            <a:ext cx="5521800" cy="4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flipH="1">
            <a:off x="-7723988" y="-3127900"/>
            <a:ext cx="6130651" cy="4891421"/>
          </a:xfrm>
          <a:custGeom>
            <a:avLst/>
            <a:gdLst/>
            <a:ahLst/>
            <a:cxnLst/>
            <a:rect l="l" t="t" r="r" b="b"/>
            <a:pathLst>
              <a:path w="262639" h="209550" extrusionOk="0">
                <a:moveTo>
                  <a:pt x="133972" y="15975"/>
                </a:moveTo>
                <a:cubicBezTo>
                  <a:pt x="138745" y="15975"/>
                  <a:pt x="143097" y="18614"/>
                  <a:pt x="145343" y="22825"/>
                </a:cubicBezTo>
                <a:lnTo>
                  <a:pt x="237792" y="195204"/>
                </a:lnTo>
                <a:lnTo>
                  <a:pt x="11819" y="195204"/>
                </a:lnTo>
                <a:lnTo>
                  <a:pt x="11819" y="15975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262639" y="209550"/>
                </a:lnTo>
                <a:lnTo>
                  <a:pt x="2626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07921" y="1091221"/>
            <a:ext cx="6963000" cy="1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/>
              <a:t>Historical Record Query Tool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8204291" y="275195"/>
            <a:ext cx="1662818" cy="1445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10800000">
            <a:off x="8190600" y="-55900"/>
            <a:ext cx="953400" cy="13968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774500" y="4558450"/>
            <a:ext cx="2522400" cy="14985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-120789" y="3686725"/>
            <a:ext cx="5404039" cy="3200266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456300" y="3531600"/>
            <a:ext cx="3009900" cy="691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851150" y="4608509"/>
            <a:ext cx="1363381" cy="1498500"/>
            <a:chOff x="3851150" y="4608509"/>
            <a:chExt cx="1363381" cy="1498500"/>
          </a:xfrm>
        </p:grpSpPr>
        <p:cxnSp>
          <p:nvCxnSpPr>
            <p:cNvPr id="93" name="Google Shape;93;p1"/>
            <p:cNvCxnSpPr/>
            <p:nvPr/>
          </p:nvCxnSpPr>
          <p:spPr>
            <a:xfrm rot="10800000" flipH="1">
              <a:off x="3851150" y="4608509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4" name="Google Shape;9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 flipH="1">
              <a:off x="4024050" y="4721288"/>
              <a:ext cx="1190481" cy="13639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374100" y="4253983"/>
            <a:ext cx="4359000" cy="136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ro-RO" sz="2400" b="1">
                <a:latin typeface="Raleway ExtraBold"/>
                <a:ea typeface="Raleway ExtraBold"/>
                <a:cs typeface="Raleway ExtraBold"/>
                <a:sym typeface="Raleway ExtraBold"/>
              </a:rPr>
              <a:t>Oprescu Robert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ro-RO" sz="2400" b="1">
                <a:latin typeface="Raleway ExtraBold"/>
                <a:ea typeface="Raleway ExtraBold"/>
                <a:cs typeface="Raleway ExtraBold"/>
                <a:sym typeface="Raleway ExtraBold"/>
              </a:rPr>
              <a:t>Cicic Denis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07921" y="2356748"/>
            <a:ext cx="10246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600" b="1" i="0" u="none" strike="noStrike" cap="none" dirty="0">
                <a:solidFill>
                  <a:srgbClr val="263A6D"/>
                </a:solidFill>
                <a:latin typeface="Raleway"/>
                <a:ea typeface="Raleway"/>
                <a:cs typeface="Raleway"/>
                <a:sym typeface="Raleway"/>
              </a:rPr>
              <a:t>3/3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7151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756600" y="1572142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15062" y="3090100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519322" y="1683325"/>
            <a:ext cx="25545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 dirty="0" err="1"/>
              <a:t>Recap</a:t>
            </a: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 idx="2"/>
          </p:nvPr>
        </p:nvSpPr>
        <p:spPr>
          <a:xfrm>
            <a:off x="5561793" y="1695850"/>
            <a:ext cx="258652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 dirty="0"/>
              <a:t>Funcționalități noi</a:t>
            </a: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 idx="15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/>
              <a:t>CUPRINS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 idx="4"/>
          </p:nvPr>
        </p:nvSpPr>
        <p:spPr>
          <a:xfrm>
            <a:off x="1519284" y="3117375"/>
            <a:ext cx="2443077" cy="63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o-RO" dirty="0"/>
              <a:t>Concluzii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8"/>
          </p:nvPr>
        </p:nvSpPr>
        <p:spPr>
          <a:xfrm>
            <a:off x="7150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01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9"/>
          </p:nvPr>
        </p:nvSpPr>
        <p:spPr>
          <a:xfrm>
            <a:off x="4756588" y="1646992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02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3"/>
          </p:nvPr>
        </p:nvSpPr>
        <p:spPr>
          <a:xfrm>
            <a:off x="715050" y="3164950"/>
            <a:ext cx="69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ro-RO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 idx="6"/>
          </p:nvPr>
        </p:nvSpPr>
        <p:spPr>
          <a:xfrm>
            <a:off x="715050" y="3581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 dirty="0" err="1"/>
              <a:t>Recap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25" name="Google Shape;125;p3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"/>
          <p:cNvSpPr txBox="1"/>
          <p:nvPr/>
        </p:nvSpPr>
        <p:spPr>
          <a:xfrm>
            <a:off x="483378" y="1054157"/>
            <a:ext cx="7713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o-RO" sz="1600" dirty="0">
                <a:solidFill>
                  <a:srgbClr val="263A6D"/>
                </a:solidFill>
                <a:latin typeface="Raleway Medium"/>
                <a:sym typeface="Raleway Medium"/>
              </a:rPr>
              <a:t>Provocarea anterioară: prelucrarea unui set de date mare în ontologia definită. 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ro-RO" sz="1600" dirty="0">
                <a:solidFill>
                  <a:srgbClr val="263A6D"/>
                </a:solidFill>
                <a:latin typeface="Raleway Medium"/>
                <a:sym typeface="Raleway Medium"/>
              </a:rPr>
              <a:t>În abordarea anterioară, datele ar fi extrase din YAGO și inserate astfel: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300909B5-251E-0EDD-DAD3-F8CB65070DCF}"/>
              </a:ext>
            </a:extLst>
          </p:cNvPr>
          <p:cNvSpPr txBox="1"/>
          <p:nvPr/>
        </p:nvSpPr>
        <p:spPr>
          <a:xfrm>
            <a:off x="-133815" y="2069779"/>
            <a:ext cx="856276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INSERT DATA </a:t>
            </a:r>
            <a:r>
              <a:rPr lang="ro-RO" sz="13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&lt;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p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"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o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"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a &lt;http://example.com/Event&gt;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&lt;http://example.com/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a &lt;http://example.com/Year&gt;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&lt;http://example.com/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century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a &lt;http://example.com/Century&gt;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&lt;http://example.com/hasYear&gt; &lt;http://example.com/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&lt;http://example.com/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&lt;http://example.com/hasCentury&gt;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	           &lt;http://example.com/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3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century</a:t>
            </a:r>
            <a:r>
              <a:rPr lang="ro-RO" sz="13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.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3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ro-RO" sz="13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300" b="1" dirty="0">
              <a:effectLst/>
              <a:highlight>
                <a:srgbClr val="1F1F1F"/>
              </a:highlight>
            </a:endParaRPr>
          </a:p>
          <a:p>
            <a:br>
              <a:rPr lang="ro-RO" sz="1300" b="1" dirty="0"/>
            </a:br>
            <a:endParaRPr lang="ro-RO" sz="13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4A46C446-4A80-20A7-4F21-7C6B95E7828B}"/>
              </a:ext>
            </a:extLst>
          </p:cNvPr>
          <p:cNvSpPr txBox="1"/>
          <p:nvPr/>
        </p:nvSpPr>
        <p:spPr>
          <a:xfrm>
            <a:off x="-1194249" y="-37171"/>
            <a:ext cx="104635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100" b="0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	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     PREFIX ex: &lt;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200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n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	      DELETE 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GRAPH &lt;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200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new_graph_uri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?s ?p ?o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INSERT 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?s a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ex:Event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a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ex:Year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century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a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ex:Century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?s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ex:hasYear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ex:hasCentury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century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WHERE 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GRAPH &lt;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200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new_graph_uri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 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{{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?s ?p ?o .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BIND(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xsd:integer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(SUBSTR(STR(?o), 1, 4)) AS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yearValue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)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FILTER (?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yearValue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&gt;= 1000 &amp;&amp;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yearValue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&lt;= 9999)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BIND (IRI(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concat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str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(ex:),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str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yearValue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))) AS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)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    BIND (IRI(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concat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str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(ex:), 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str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(FLOOR((?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yearValue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 - 1) / 100 + 1)))) AS ?</a:t>
            </a:r>
            <a:r>
              <a:rPr lang="ro-RO" sz="1200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century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)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    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</a:t>
            </a:r>
            <a:r>
              <a:rPr lang="ro-RO" sz="1200" b="1" i="0" u="none" strike="noStrike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}}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;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            CLEAR GRAPH &lt;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{</a:t>
            </a:r>
            <a:r>
              <a:rPr lang="ro-RO" sz="1200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new_graph_uri</a:t>
            </a:r>
            <a:r>
              <a:rPr lang="ro-RO" sz="1200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}</a:t>
            </a:r>
            <a:r>
              <a:rPr lang="ro-RO" sz="1200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</a:rPr>
              <a:t>&gt;</a:t>
            </a:r>
            <a:endParaRPr lang="ro-RO" sz="1200" b="1" dirty="0">
              <a:effectLst/>
              <a:highlight>
                <a:srgbClr val="1F1F1F"/>
              </a:highlight>
            </a:endParaRPr>
          </a:p>
          <a:p>
            <a:br>
              <a:rPr lang="ro-RO" sz="1200" b="1" dirty="0"/>
            </a:br>
            <a:endParaRPr lang="ro-RO" sz="1200" b="1"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 idx="6"/>
          </p:nvPr>
        </p:nvSpPr>
        <p:spPr>
          <a:xfrm>
            <a:off x="3918585" y="381317"/>
            <a:ext cx="4778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o-RO" sz="3200" dirty="0"/>
              <a:t>Funcționalități</a:t>
            </a:r>
            <a:r>
              <a:rPr lang="ro-RO" dirty="0"/>
              <a:t> noi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43" name="Google Shape;143;p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37532" y="1152467"/>
            <a:ext cx="4540891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o-RO" sz="1800" b="1" dirty="0" err="1">
                <a:solidFill>
                  <a:srgbClr val="263A6D"/>
                </a:solidFill>
                <a:latin typeface="Raleway Medium"/>
                <a:sym typeface="Raleway Medium"/>
              </a:rPr>
              <a:t>Bulk</a:t>
            </a:r>
            <a:r>
              <a:rPr lang="ro-RO" sz="1800" b="1" dirty="0">
                <a:solidFill>
                  <a:srgbClr val="263A6D"/>
                </a:solidFill>
                <a:latin typeface="Raleway Medium"/>
                <a:sym typeface="Raleway Medium"/>
              </a:rPr>
              <a:t> </a:t>
            </a:r>
            <a:r>
              <a:rPr lang="ro-RO" sz="1800" b="1" dirty="0" err="1">
                <a:solidFill>
                  <a:srgbClr val="263A6D"/>
                </a:solidFill>
                <a:latin typeface="Raleway Medium"/>
                <a:sym typeface="Raleway Medium"/>
              </a:rPr>
              <a:t>Upload</a:t>
            </a:r>
            <a:r>
              <a:rPr lang="ro-RO" sz="1800" b="1" dirty="0">
                <a:solidFill>
                  <a:srgbClr val="263A6D"/>
                </a:solidFill>
                <a:latin typeface="Raleway Medium"/>
                <a:sym typeface="Raleway Medium"/>
              </a:rPr>
              <a:t> </a:t>
            </a:r>
            <a:r>
              <a:rPr lang="ro-RO" dirty="0">
                <a:solidFill>
                  <a:srgbClr val="263A6D"/>
                </a:solidFill>
                <a:latin typeface="Raleway Medium"/>
                <a:sym typeface="Raleway Medium"/>
              </a:rPr>
              <a:t>- Pentru extragerea anului și secolului din cantități mai mari de date sub format RDF, mai întâi încărcăm fișierul într-un graf separat, care va fi șters la final, și executăm următorul </a:t>
            </a:r>
            <a:r>
              <a:rPr lang="ro-RO" dirty="0" err="1">
                <a:solidFill>
                  <a:srgbClr val="263A6D"/>
                </a:solidFill>
                <a:latin typeface="Raleway Medium"/>
                <a:sym typeface="Raleway Medium"/>
              </a:rPr>
              <a:t>Query</a:t>
            </a:r>
            <a:r>
              <a:rPr lang="ro-RO" dirty="0">
                <a:solidFill>
                  <a:srgbClr val="263A6D"/>
                </a:solidFill>
                <a:latin typeface="Raleway Medium"/>
                <a:sym typeface="Raleway Medium"/>
              </a:rPr>
              <a:t> pe date:</a:t>
            </a:r>
            <a:endParaRPr dirty="0"/>
          </a:p>
        </p:txBody>
      </p:sp>
      <p:sp>
        <p:nvSpPr>
          <p:cNvPr id="4" name="Google Shape;145;p4">
            <a:extLst>
              <a:ext uri="{FF2B5EF4-FFF2-40B4-BE49-F238E27FC236}">
                <a16:creationId xmlns:a16="http://schemas.microsoft.com/office/drawing/2014/main" id="{0F1D6894-07CF-FE1A-B38B-7D6DE6225974}"/>
              </a:ext>
            </a:extLst>
          </p:cNvPr>
          <p:cNvSpPr txBox="1"/>
          <p:nvPr/>
        </p:nvSpPr>
        <p:spPr>
          <a:xfrm>
            <a:off x="3599595" y="3645234"/>
            <a:ext cx="541676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o-RO" sz="1300" dirty="0">
                <a:solidFill>
                  <a:srgbClr val="002060"/>
                </a:solidFill>
                <a:latin typeface="Raleway" pitchFamily="2" charset="-18"/>
              </a:rPr>
              <a:t>Se extrage din graful temporar anul ca un integru de 4 cifre, și sunt creați IRI separați pentru an și secol, fiind adăugați apoi în graf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o-RO" sz="1300" dirty="0">
              <a:solidFill>
                <a:srgbClr val="002060"/>
              </a:solidFill>
              <a:latin typeface="Raleway" pitchFamily="2" charset="-18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o-RO" sz="1300" dirty="0">
                <a:solidFill>
                  <a:srgbClr val="002060"/>
                </a:solidFill>
                <a:latin typeface="Raleway" pitchFamily="2" charset="-18"/>
              </a:rPr>
              <a:t>Dificultăți: procesarea cantităților mai mari de date în timpi rezonabili</a:t>
            </a:r>
            <a:endParaRPr sz="1300" dirty="0">
              <a:solidFill>
                <a:srgbClr val="002060"/>
              </a:solidFill>
              <a:latin typeface="Raleway" pitchFamily="2" charset="-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tăText 7">
            <a:extLst>
              <a:ext uri="{FF2B5EF4-FFF2-40B4-BE49-F238E27FC236}">
                <a16:creationId xmlns:a16="http://schemas.microsoft.com/office/drawing/2014/main" id="{0C8A2F50-7987-9302-4789-8726C0674BC3}"/>
              </a:ext>
            </a:extLst>
          </p:cNvPr>
          <p:cNvSpPr txBox="1"/>
          <p:nvPr/>
        </p:nvSpPr>
        <p:spPr>
          <a:xfrm>
            <a:off x="81776" y="742915"/>
            <a:ext cx="9540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DownloadRDFView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APIView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.GRAPHDB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'HOST'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.GRAPHDB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'PORT'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repositories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main-repo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rdf-graphs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service?default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b="1" i="0" u="none" strike="noStrike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"Accept"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rdf+xml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ro-RO" b="1" i="0" u="none" strike="noStrike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status_code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temp_file_path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"temp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o-RO" b="1" i="0" u="none" strike="noStrike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uuid4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rdf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temp_file_path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o-RO" b="1" i="0" u="none" strike="noStrike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b="1" i="0" u="none" strike="noStrike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file_response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FileResponse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temp_file_path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content_type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rdf+xml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file_response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'Content-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Disposition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'attachment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temp_file_path</a:t>
            </a:r>
            <a:r>
              <a:rPr lang="ro-RO" b="1" i="0" u="none" strike="noStrike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file_response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ro-RO" b="1" i="0" u="none" strike="noStrike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o-RO" b="1" dirty="0">
              <a:effectLst/>
              <a:highlight>
                <a:srgbClr val="1F1F1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ro-RO" b="1" i="0" u="none" strike="noStrike" dirty="0" err="1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RDF file 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b="1" i="0" u="none" strike="noStrike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GraphDB</a:t>
            </a:r>
            <a:r>
              <a:rPr lang="ro-RO" b="1" i="0" u="none" strike="noStrike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ro-RO" b="1" i="0" u="none" strike="noStrike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ro-RO" b="1" i="0" u="none" strike="noStrike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o-RO" b="1" i="0" u="none" strike="noStrike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status.HTTP_400_BAD_REQUEST)</a:t>
            </a:r>
            <a:endParaRPr lang="ro-RO" b="1" dirty="0"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62" name="Google Shape;162;p5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4489670" y="456565"/>
            <a:ext cx="398754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o-RO" sz="18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2. </a:t>
            </a:r>
            <a:r>
              <a:rPr lang="ro-RO" sz="18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Download</a:t>
            </a:r>
            <a:r>
              <a:rPr lang="ro-RO" sz="18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– </a:t>
            </a:r>
            <a:r>
              <a:rPr lang="ro-RO" sz="1800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printr-un </a:t>
            </a:r>
            <a:r>
              <a:rPr lang="ro-RO" sz="1800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endpoint</a:t>
            </a:r>
            <a:r>
              <a:rPr lang="ro-RO" sz="1800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separat pentru descărcarea grafului în format RDF</a:t>
            </a:r>
            <a:endParaRPr sz="1800" i="0" u="none" strike="noStrike" cap="none" dirty="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" name="Google Shape;134;p4">
            <a:extLst>
              <a:ext uri="{FF2B5EF4-FFF2-40B4-BE49-F238E27FC236}">
                <a16:creationId xmlns:a16="http://schemas.microsoft.com/office/drawing/2014/main" id="{48960E62-B492-B024-BCB2-A9531F32AB31}"/>
              </a:ext>
            </a:extLst>
          </p:cNvPr>
          <p:cNvSpPr txBox="1">
            <a:spLocks/>
          </p:cNvSpPr>
          <p:nvPr/>
        </p:nvSpPr>
        <p:spPr>
          <a:xfrm>
            <a:off x="0" y="170215"/>
            <a:ext cx="4778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ro-RO" sz="3200" dirty="0"/>
              <a:t>Funcționalități</a:t>
            </a:r>
            <a:r>
              <a:rPr lang="ro-RO" dirty="0"/>
              <a:t> noi</a:t>
            </a:r>
            <a:endParaRPr lang="ro-RO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 idx="2"/>
          </p:nvPr>
        </p:nvSpPr>
        <p:spPr>
          <a:xfrm>
            <a:off x="14632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JUPITER</a:t>
            </a:r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subTitle" idx="3"/>
          </p:nvPr>
        </p:nvSpPr>
        <p:spPr>
          <a:xfrm>
            <a:off x="14632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It’s a gas giant and the biggest planet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title" idx="4"/>
          </p:nvPr>
        </p:nvSpPr>
        <p:spPr>
          <a:xfrm>
            <a:off x="4147040" y="-1308579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ro-RO"/>
              <a:t>SATURN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5"/>
          </p:nvPr>
        </p:nvSpPr>
        <p:spPr>
          <a:xfrm>
            <a:off x="4147040" y="-78087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o-RO"/>
              <a:t>Saturn is a gas giant and has several rings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2837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967540" y="-2075867"/>
            <a:ext cx="695400" cy="677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132075" y="-1880238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2448258" y="-1920810"/>
            <a:ext cx="366364" cy="367290"/>
            <a:chOff x="-61783350" y="3743950"/>
            <a:chExt cx="316650" cy="317450"/>
          </a:xfrm>
        </p:grpSpPr>
        <p:sp>
          <p:nvSpPr>
            <p:cNvPr id="182" name="Google Shape;182;p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34;p4">
            <a:extLst>
              <a:ext uri="{FF2B5EF4-FFF2-40B4-BE49-F238E27FC236}">
                <a16:creationId xmlns:a16="http://schemas.microsoft.com/office/drawing/2014/main" id="{9313CF80-76D8-4CE4-4B66-CA8B1A7997B4}"/>
              </a:ext>
            </a:extLst>
          </p:cNvPr>
          <p:cNvSpPr txBox="1">
            <a:spLocks/>
          </p:cNvSpPr>
          <p:nvPr/>
        </p:nvSpPr>
        <p:spPr>
          <a:xfrm>
            <a:off x="2182608" y="368781"/>
            <a:ext cx="4778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ro-RO" sz="3200" dirty="0"/>
              <a:t>Concluzii</a:t>
            </a:r>
            <a:endParaRPr lang="ro-RO" dirty="0">
              <a:solidFill>
                <a:schemeClr val="accent3"/>
              </a:solidFill>
            </a:endParaRPr>
          </a:p>
        </p:txBody>
      </p:sp>
      <p:sp>
        <p:nvSpPr>
          <p:cNvPr id="5" name="Google Shape;164;p5">
            <a:extLst>
              <a:ext uri="{FF2B5EF4-FFF2-40B4-BE49-F238E27FC236}">
                <a16:creationId xmlns:a16="http://schemas.microsoft.com/office/drawing/2014/main" id="{07C26958-FE71-3184-989C-9716DFE643B6}"/>
              </a:ext>
            </a:extLst>
          </p:cNvPr>
          <p:cNvSpPr txBox="1"/>
          <p:nvPr/>
        </p:nvSpPr>
        <p:spPr>
          <a:xfrm>
            <a:off x="511640" y="1167852"/>
            <a:ext cx="812072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Imbogatirea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ontologiei existente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-un graf cu resurse noi ce ne pot ajuta sa extragem mai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usor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date temporale este posibila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-un graf deja existent</a:t>
            </a:r>
            <a:b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lang="ro-RO" sz="1600" b="1" i="0" u="none" strike="noStrike" cap="none" dirty="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Testarea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insa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dureaza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foarte mult datorita resurselor limitate de putere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computationala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si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fisierelor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cu </a:t>
            </a:r>
            <a:r>
              <a:rPr lang="ro-RO" sz="1600" b="1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numar</a:t>
            </a:r>
            <a: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mare de triplete disponibile pe internet</a:t>
            </a:r>
            <a:br>
              <a:rPr lang="ro-RO" sz="1600" b="1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lang="ro-RO" sz="1600" b="1" dirty="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Solutiile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precum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GraphDB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sunt importante pentru gestionarea memoriei in aceste cazuri,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intrucat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dispun de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incarcarea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grafurilor in “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chunk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”-uri, spre deosebire de procesarea acestora la nivel de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aplicatie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cu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rdflib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care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incearca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incarcarea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ro-RO" sz="1600" b="1" i="0" u="none" strike="noStrike" cap="none" dirty="0" err="1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intregului</a:t>
            </a:r>
            <a:r>
              <a:rPr lang="ro-RO" sz="1600" b="1" i="0" u="none" strike="noStrike" cap="none" dirty="0">
                <a:solidFill>
                  <a:srgbClr val="263A6D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 graf in memorie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600" i="0" u="none" strike="noStrike" cap="none" dirty="0">
              <a:solidFill>
                <a:srgbClr val="263A6D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 idx="6"/>
          </p:nvPr>
        </p:nvSpPr>
        <p:spPr>
          <a:xfrm>
            <a:off x="710100" y="184001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</a:pPr>
            <a:r>
              <a:rPr lang="ro-RO" sz="6600"/>
              <a:t>Sfârșit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831</Words>
  <Application>Microsoft Office PowerPoint</Application>
  <PresentationFormat>Expunere pe ecran (16:9)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6" baseType="lpstr">
      <vt:lpstr>Raleway Medium</vt:lpstr>
      <vt:lpstr>Montserrat ExtraBold</vt:lpstr>
      <vt:lpstr>Montserrat</vt:lpstr>
      <vt:lpstr>Raleway</vt:lpstr>
      <vt:lpstr>Courier New</vt:lpstr>
      <vt:lpstr>Raleway ExtraBold</vt:lpstr>
      <vt:lpstr>Arial</vt:lpstr>
      <vt:lpstr>Ramabhadra</vt:lpstr>
      <vt:lpstr>Simple Professional Virtual Meeting by Slidesgo</vt:lpstr>
      <vt:lpstr>Historical Record Query Tool</vt:lpstr>
      <vt:lpstr>Recap</vt:lpstr>
      <vt:lpstr>Recap</vt:lpstr>
      <vt:lpstr>Funcționalități noi</vt:lpstr>
      <vt:lpstr>JUPITER</vt:lpstr>
      <vt:lpstr>JUPITER</vt:lpstr>
      <vt:lpstr>Sfârșit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Record Query Tool</dc:title>
  <dc:creator>Ogooga</dc:creator>
  <cp:lastModifiedBy>Denis Cicic</cp:lastModifiedBy>
  <cp:revision>2</cp:revision>
  <dcterms:modified xsi:type="dcterms:W3CDTF">2024-05-29T12:03:44Z</dcterms:modified>
</cp:coreProperties>
</file>