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ileron Regular" panose="020B0604020202020204" charset="0"/>
      <p:regular r:id="rId9"/>
    </p:embeddedFont>
    <p:embeddedFont>
      <p:font typeface="Aileron Regular Bold" panose="020B0604020202020204" charset="0"/>
      <p:regular r:id="rId10"/>
    </p:embeddedFont>
    <p:embeddedFont>
      <p:font typeface="Bebas Neue Bold" panose="020B0604020202020204" charset="0"/>
      <p:regular r:id="rId11"/>
    </p:embeddedFont>
    <p:embeddedFont>
      <p:font typeface="Garet Bold" panose="020B0604020202020204" charset="0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Bold" panose="00000800000000000000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Bold" panose="00000800000000000000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usicbrainz.org/doc/MusicBrainz_Databas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48649" y="6427232"/>
            <a:ext cx="5694714" cy="888842"/>
            <a:chOff x="0" y="0"/>
            <a:chExt cx="19553350" cy="3835400"/>
          </a:xfrm>
        </p:grpSpPr>
        <p:sp>
          <p:nvSpPr>
            <p:cNvPr id="3" name="Freeform 3"/>
            <p:cNvSpPr/>
            <p:nvPr/>
          </p:nvSpPr>
          <p:spPr>
            <a:xfrm>
              <a:off x="-12700" y="-12700"/>
              <a:ext cx="19578751" cy="3860800"/>
            </a:xfrm>
            <a:custGeom>
              <a:avLst/>
              <a:gdLst/>
              <a:ahLst/>
              <a:cxnLst/>
              <a:rect l="l" t="t" r="r" b="b"/>
              <a:pathLst>
                <a:path w="19578751" h="3860800">
                  <a:moveTo>
                    <a:pt x="1871642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18716420" y="3860800"/>
                  </a:lnTo>
                  <a:cubicBezTo>
                    <a:pt x="19188860" y="3860800"/>
                    <a:pt x="19578751" y="3470910"/>
                    <a:pt x="19578751" y="2998470"/>
                  </a:cubicBezTo>
                  <a:lnTo>
                    <a:pt x="19578751" y="862330"/>
                  </a:lnTo>
                  <a:cubicBezTo>
                    <a:pt x="19578751" y="389890"/>
                    <a:pt x="19188860" y="0"/>
                    <a:pt x="18716420" y="0"/>
                  </a:cubicBezTo>
                  <a:close/>
                  <a:moveTo>
                    <a:pt x="19388251" y="927100"/>
                  </a:moveTo>
                  <a:lnTo>
                    <a:pt x="19388251" y="2998470"/>
                  </a:lnTo>
                  <a:cubicBezTo>
                    <a:pt x="19388251" y="3365500"/>
                    <a:pt x="19083451" y="3670300"/>
                    <a:pt x="18716420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8716420" y="190500"/>
                  </a:lnTo>
                  <a:cubicBezTo>
                    <a:pt x="19083451" y="190500"/>
                    <a:pt x="19388251" y="495300"/>
                    <a:pt x="19388251" y="862330"/>
                  </a:cubicBezTo>
                  <a:lnTo>
                    <a:pt x="19388251" y="927100"/>
                  </a:lnTo>
                  <a:close/>
                </a:path>
              </a:pathLst>
            </a:custGeom>
            <a:solidFill>
              <a:srgbClr val="F9C041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1101154" cy="12913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966968"/>
            <a:ext cx="1101154" cy="12913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58146" y="7966968"/>
            <a:ext cx="1101154" cy="129133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58146" y="1028700"/>
            <a:ext cx="1101154" cy="129133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114800" y="3327581"/>
            <a:ext cx="10362412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4"/>
              </a:lnSpc>
            </a:pPr>
            <a:r>
              <a:rPr lang="en-US" sz="10354">
                <a:solidFill>
                  <a:srgbClr val="F9C041"/>
                </a:solidFill>
                <a:latin typeface="Aileron Regular Bold"/>
              </a:rPr>
              <a:t>Music Query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44950" y="6427232"/>
            <a:ext cx="5702112" cy="810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34"/>
              </a:lnSpc>
            </a:pPr>
            <a:r>
              <a:rPr lang="en-US" sz="2381" spc="357" dirty="0" err="1">
                <a:solidFill>
                  <a:srgbClr val="000000"/>
                </a:solidFill>
                <a:latin typeface="Aileron Regular"/>
              </a:rPr>
              <a:t>Silviu</a:t>
            </a:r>
            <a:r>
              <a:rPr lang="en-US" sz="2381" spc="357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381" spc="357" dirty="0" err="1">
                <a:solidFill>
                  <a:srgbClr val="000000"/>
                </a:solidFill>
                <a:latin typeface="Aileron Regular"/>
              </a:rPr>
              <a:t>Barbu</a:t>
            </a:r>
            <a:endParaRPr lang="en-US" sz="2381" spc="357" dirty="0">
              <a:solidFill>
                <a:srgbClr val="000000"/>
              </a:solidFill>
              <a:latin typeface="Aileron Regular"/>
            </a:endParaRPr>
          </a:p>
          <a:p>
            <a:pPr algn="ctr">
              <a:lnSpc>
                <a:spcPts val="3334"/>
              </a:lnSpc>
            </a:pPr>
            <a:r>
              <a:rPr lang="en-US" sz="2381" spc="357" dirty="0">
                <a:solidFill>
                  <a:srgbClr val="000000"/>
                </a:solidFill>
                <a:latin typeface="Aileron Regular"/>
              </a:rPr>
              <a:t>Cristina</a:t>
            </a:r>
            <a:r>
              <a:rPr lang="ro-RO" sz="2381" spc="357" dirty="0">
                <a:solidFill>
                  <a:srgbClr val="000000"/>
                </a:solidFill>
                <a:latin typeface="Aileron Regular"/>
              </a:rPr>
              <a:t>-Mădălina</a:t>
            </a:r>
            <a:r>
              <a:rPr lang="en-US" sz="2381" spc="357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381" spc="357" dirty="0" err="1">
                <a:solidFill>
                  <a:srgbClr val="000000"/>
                </a:solidFill>
                <a:latin typeface="Aileron Regular"/>
              </a:rPr>
              <a:t>Samoil</a:t>
            </a:r>
            <a:r>
              <a:rPr lang="ro-RO" sz="2381" spc="357" dirty="0">
                <a:solidFill>
                  <a:srgbClr val="000000"/>
                </a:solidFill>
                <a:latin typeface="Aileron Regular"/>
              </a:rPr>
              <a:t>ă</a:t>
            </a:r>
            <a:endParaRPr lang="en-US" sz="2381" spc="357" dirty="0">
              <a:solidFill>
                <a:srgbClr val="000000"/>
              </a:solidFill>
              <a:latin typeface="Aileron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2391410" cy="125951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391410" cy="12595168"/>
            </a:xfrm>
            <a:custGeom>
              <a:avLst/>
              <a:gdLst/>
              <a:ahLst/>
              <a:cxnLst/>
              <a:rect l="l" t="t" r="r" b="b"/>
              <a:pathLst>
                <a:path w="22391410" h="12595168">
                  <a:moveTo>
                    <a:pt x="0" y="0"/>
                  </a:moveTo>
                  <a:lnTo>
                    <a:pt x="0" y="12595168"/>
                  </a:lnTo>
                  <a:lnTo>
                    <a:pt x="22391410" y="12595168"/>
                  </a:lnTo>
                  <a:lnTo>
                    <a:pt x="22391410" y="0"/>
                  </a:lnTo>
                  <a:lnTo>
                    <a:pt x="0" y="0"/>
                  </a:lnTo>
                  <a:close/>
                  <a:moveTo>
                    <a:pt x="22330449" y="12534208"/>
                  </a:moveTo>
                  <a:lnTo>
                    <a:pt x="59690" y="12534208"/>
                  </a:lnTo>
                  <a:lnTo>
                    <a:pt x="59690" y="59690"/>
                  </a:lnTo>
                  <a:lnTo>
                    <a:pt x="22330449" y="59690"/>
                  </a:lnTo>
                  <a:lnTo>
                    <a:pt x="22330449" y="12534208"/>
                  </a:lnTo>
                  <a:close/>
                </a:path>
              </a:pathLst>
            </a:custGeom>
            <a:solidFill>
              <a:srgbClr val="F9C04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>
            <a:off x="1323474" y="9258300"/>
            <a:ext cx="13697978" cy="0"/>
          </a:xfrm>
          <a:prstGeom prst="line">
            <a:avLst/>
          </a:prstGeom>
          <a:ln w="19050" cap="flat">
            <a:solidFill>
              <a:srgbClr val="F9C04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323474" y="1181100"/>
            <a:ext cx="11142167" cy="78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42"/>
              </a:lnSpc>
            </a:pPr>
            <a:r>
              <a:rPr lang="en-US" sz="5700" dirty="0">
                <a:solidFill>
                  <a:srgbClr val="000000"/>
                </a:solidFill>
                <a:latin typeface="Poppins Bold"/>
              </a:rPr>
              <a:t>Con</a:t>
            </a:r>
            <a:r>
              <a:rPr lang="ro-RO" sz="5700" dirty="0">
                <a:solidFill>
                  <a:srgbClr val="000000"/>
                </a:solidFill>
                <a:latin typeface="Poppins Bold"/>
              </a:rPr>
              <a:t>ținut</a:t>
            </a:r>
            <a:endParaRPr lang="en-US" sz="5700" dirty="0">
              <a:solidFill>
                <a:srgbClr val="000000"/>
              </a:solidFill>
              <a:latin typeface="Poppi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23474" y="5162673"/>
            <a:ext cx="2943426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IDEEA PROIECTULUI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3474" y="3741299"/>
            <a:ext cx="2943426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F9C041"/>
                </a:solidFill>
                <a:latin typeface="League Spartan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38113" y="5025031"/>
            <a:ext cx="3080246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SURSE DE DATE PRIMARE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23474" y="6434731"/>
            <a:ext cx="2680860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F9C041"/>
                </a:solidFill>
                <a:latin typeface="League Spartan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23474" y="7627628"/>
            <a:ext cx="3456473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FUNCTIONALITATI PRINCIPALE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38113" y="3760226"/>
            <a:ext cx="2721682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F9C041"/>
                </a:solidFill>
                <a:latin typeface="League Spartan Bold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38113" y="7856105"/>
            <a:ext cx="3005887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TEHNOLOGII POTENTIALE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38113" y="6434731"/>
            <a:ext cx="2599669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F9C041"/>
                </a:solidFill>
                <a:latin typeface="League Spartan 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39228" y="0"/>
            <a:ext cx="5748772" cy="10287000"/>
            <a:chOff x="0" y="0"/>
            <a:chExt cx="106955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9556" cy="1913890"/>
            </a:xfrm>
            <a:custGeom>
              <a:avLst/>
              <a:gdLst/>
              <a:ahLst/>
              <a:cxnLst/>
              <a:rect l="l" t="t" r="r" b="b"/>
              <a:pathLst>
                <a:path w="1069556" h="1913890">
                  <a:moveTo>
                    <a:pt x="0" y="0"/>
                  </a:moveTo>
                  <a:lnTo>
                    <a:pt x="1069556" y="0"/>
                  </a:lnTo>
                  <a:lnTo>
                    <a:pt x="106955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8287243"/>
            <a:ext cx="1562949" cy="417760"/>
            <a:chOff x="0" y="0"/>
            <a:chExt cx="570168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3305355"/>
            <a:ext cx="6012740" cy="144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5600">
                <a:solidFill>
                  <a:srgbClr val="000000"/>
                </a:solidFill>
                <a:latin typeface="League Spartan Bold"/>
              </a:rPr>
              <a:t>IDEEA PROIECTULUI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9122" y="4822362"/>
            <a:ext cx="6433982" cy="2390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Scopul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proiectului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este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 de a 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crea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 o 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ontologie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în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domeniul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muzicii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 care 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să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permită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modelarea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și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reprezentarea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informațiilor</a:t>
            </a:r>
            <a:r>
              <a:rPr lang="ro-RO" sz="2399" dirty="0">
                <a:solidFill>
                  <a:srgbClr val="000000"/>
                </a:solidFill>
                <a:latin typeface="Montserrat"/>
              </a:rPr>
              <a:t> despre piesele muzicale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, arti</a:t>
            </a:r>
            <a:r>
              <a:rPr lang="ro-RO" sz="2399" dirty="0">
                <a:solidFill>
                  <a:srgbClr val="000000"/>
                </a:solidFill>
                <a:latin typeface="Montserrat"/>
              </a:rPr>
              <a:t>ș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ti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, 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albume</a:t>
            </a:r>
            <a:r>
              <a:rPr lang="en-US" sz="2399" dirty="0">
                <a:solidFill>
                  <a:srgbClr val="000000"/>
                </a:solidFill>
                <a:latin typeface="Montserrat"/>
              </a:rPr>
              <a:t>, </a:t>
            </a:r>
            <a:r>
              <a:rPr lang="en-US" sz="2399" dirty="0" err="1">
                <a:solidFill>
                  <a:srgbClr val="000000"/>
                </a:solidFill>
                <a:latin typeface="Montserrat"/>
              </a:rPr>
              <a:t>eveniment</a:t>
            </a:r>
            <a:r>
              <a:rPr lang="ro-RO" sz="2399" dirty="0">
                <a:solidFill>
                  <a:srgbClr val="000000"/>
                </a:solidFill>
                <a:latin typeface="Montserrat"/>
              </a:rPr>
              <a:t>e, etc.</a:t>
            </a:r>
            <a:endParaRPr lang="en-US" sz="239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398B4D79-5411-08AB-780F-3BFDC9FA9EF2}"/>
              </a:ext>
            </a:extLst>
          </p:cNvPr>
          <p:cNvSpPr txBox="1"/>
          <p:nvPr/>
        </p:nvSpPr>
        <p:spPr>
          <a:xfrm>
            <a:off x="1028700" y="1143000"/>
            <a:ext cx="5703935" cy="122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59"/>
              </a:lnSpc>
            </a:pPr>
            <a:r>
              <a:rPr lang="ro-RO" sz="8829" dirty="0">
                <a:solidFill>
                  <a:srgbClr val="F9C041"/>
                </a:solidFill>
                <a:latin typeface="Amsterdam Four Bold"/>
              </a:rPr>
              <a:t>Introducere</a:t>
            </a:r>
            <a:endParaRPr lang="en-US" sz="8829" dirty="0">
              <a:solidFill>
                <a:srgbClr val="F9C041"/>
              </a:solidFill>
              <a:latin typeface="Amsterdam Four Bold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B28E9B-7313-3735-F3A2-2DE5AB72B244}"/>
              </a:ext>
            </a:extLst>
          </p:cNvPr>
          <p:cNvGrpSpPr/>
          <p:nvPr/>
        </p:nvGrpSpPr>
        <p:grpSpPr>
          <a:xfrm>
            <a:off x="7403104" y="2247900"/>
            <a:ext cx="10354994" cy="5562600"/>
            <a:chOff x="7403104" y="2247900"/>
            <a:chExt cx="10354994" cy="5562600"/>
          </a:xfrm>
        </p:grpSpPr>
        <p:pic>
          <p:nvPicPr>
            <p:cNvPr id="10" name="Picture 9" descr="A diagram of a string&#10;&#10;Description automatically generated">
              <a:extLst>
                <a:ext uri="{FF2B5EF4-FFF2-40B4-BE49-F238E27FC236}">
                  <a16:creationId xmlns:a16="http://schemas.microsoft.com/office/drawing/2014/main" id="{06495817-0E57-2955-531B-19EA87F6A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" t="1112" r="2503" b="2593"/>
            <a:stretch/>
          </p:blipFill>
          <p:spPr>
            <a:xfrm>
              <a:off x="7403104" y="2247900"/>
              <a:ext cx="10354994" cy="55626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2B80F6-0DC1-1855-15FD-94E04361E02A}"/>
                </a:ext>
              </a:extLst>
            </p:cNvPr>
            <p:cNvSpPr/>
            <p:nvPr/>
          </p:nvSpPr>
          <p:spPr>
            <a:xfrm>
              <a:off x="7403104" y="2552700"/>
              <a:ext cx="597896" cy="752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06291"/>
            <a:ext cx="16230600" cy="152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 dirty="0">
                <a:solidFill>
                  <a:srgbClr val="000000"/>
                </a:solidFill>
                <a:latin typeface="Bebas Neue Bold"/>
              </a:rPr>
              <a:t>FUNC</a:t>
            </a:r>
            <a:r>
              <a:rPr lang="ro-RO" sz="11883" dirty="0">
                <a:solidFill>
                  <a:srgbClr val="000000"/>
                </a:solidFill>
                <a:latin typeface="Bebas Neue Bold"/>
              </a:rPr>
              <a:t>ț</a:t>
            </a:r>
            <a:r>
              <a:rPr lang="en-US" sz="11883" dirty="0">
                <a:solidFill>
                  <a:srgbClr val="000000"/>
                </a:solidFill>
                <a:latin typeface="Bebas Neue Bold"/>
              </a:rPr>
              <a:t>IONALIT</a:t>
            </a:r>
            <a:r>
              <a:rPr lang="ro-RO" sz="11883" dirty="0">
                <a:solidFill>
                  <a:srgbClr val="000000"/>
                </a:solidFill>
                <a:latin typeface="Bebas Neue Bold"/>
              </a:rPr>
              <a:t>ăț</a:t>
            </a:r>
            <a:r>
              <a:rPr lang="en-US" sz="11883" dirty="0">
                <a:solidFill>
                  <a:srgbClr val="000000"/>
                </a:solidFill>
                <a:latin typeface="Bebas Neue Bold"/>
              </a:rPr>
              <a:t>I PRINCIPALE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35959" y="6128656"/>
            <a:ext cx="3862583" cy="1895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9"/>
              </a:lnSpc>
            </a:pPr>
            <a:r>
              <a:rPr lang="en-US" sz="1899" dirty="0" err="1">
                <a:solidFill>
                  <a:srgbClr val="000000"/>
                </a:solidFill>
                <a:latin typeface="Poppins"/>
              </a:rPr>
              <a:t>Identificarea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și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descrierea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caracteristicilor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și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proprietăților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din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domeniul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muzical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, cum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ar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fi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artistul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piesa</a:t>
            </a:r>
            <a:r>
              <a:rPr lang="ro-RO" sz="1899" dirty="0">
                <a:solidFill>
                  <a:srgbClr val="000000"/>
                </a:solidFill>
                <a:latin typeface="Poppins"/>
              </a:rPr>
              <a:t>, albumul sau data lansării</a:t>
            </a:r>
            <a:endParaRPr lang="en-US" sz="1899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12708" y="6128690"/>
            <a:ext cx="3862583" cy="2280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9"/>
              </a:lnSpc>
            </a:pPr>
            <a:r>
              <a:rPr lang="ro-RO" sz="1899" dirty="0">
                <a:solidFill>
                  <a:srgbClr val="000000"/>
                </a:solidFill>
                <a:latin typeface="Poppins"/>
              </a:rPr>
              <a:t>Generarea unui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graf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de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cunoștințe</a:t>
            </a:r>
            <a:r>
              <a:rPr lang="ro-RO" sz="1899" dirty="0">
                <a:solidFill>
                  <a:srgbClr val="000000"/>
                </a:solidFill>
                <a:latin typeface="Poppins"/>
              </a:rPr>
              <a:t>, util în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modelarea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ro-RO" sz="1899" dirty="0">
                <a:solidFill>
                  <a:srgbClr val="000000"/>
                </a:solidFill>
                <a:latin typeface="Poppins"/>
              </a:rPr>
              <a:t>și structurarea datelor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din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domeniul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ro-RO" sz="1899" dirty="0">
                <a:solidFill>
                  <a:srgbClr val="000000"/>
                </a:solidFill>
                <a:latin typeface="Poppins"/>
              </a:rPr>
              <a:t>muzical. Permite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și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integrarea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cu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alte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ontologii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existente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49150" y="6128656"/>
            <a:ext cx="3862583" cy="228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9"/>
              </a:lnSpc>
            </a:pP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Folosind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un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graf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de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cunoștințe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aplicația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va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putea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extrage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și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interpreta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semnificația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relațiilor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dintre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concepte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, precum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și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să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efectueze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interogări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complexe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în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1899" dirty="0" err="1">
                <a:solidFill>
                  <a:srgbClr val="000000"/>
                </a:solidFill>
                <a:latin typeface="Poppins"/>
              </a:rPr>
              <a:t>baza</a:t>
            </a:r>
            <a:r>
              <a:rPr lang="en-US" sz="1899" dirty="0">
                <a:solidFill>
                  <a:srgbClr val="000000"/>
                </a:solidFill>
                <a:latin typeface="Poppins"/>
              </a:rPr>
              <a:t> de date.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486268" y="4865298"/>
            <a:ext cx="280984" cy="278202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63016" y="4865298"/>
            <a:ext cx="280984" cy="278202"/>
            <a:chOff x="0" y="0"/>
            <a:chExt cx="1008785" cy="998798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808301" y="4865298"/>
            <a:ext cx="280984" cy="278202"/>
            <a:chOff x="0" y="0"/>
            <a:chExt cx="1008785" cy="998798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595161" y="5345502"/>
            <a:ext cx="2344181" cy="52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7"/>
              </a:lnSpc>
            </a:pPr>
            <a:r>
              <a:rPr lang="en-US" sz="3369" dirty="0" err="1">
                <a:solidFill>
                  <a:srgbClr val="000000"/>
                </a:solidFill>
                <a:latin typeface="Bebas Neue Bold"/>
              </a:rPr>
              <a:t>Func</a:t>
            </a:r>
            <a:r>
              <a:rPr lang="ro-RO" sz="3369" dirty="0">
                <a:solidFill>
                  <a:srgbClr val="000000"/>
                </a:solidFill>
                <a:latin typeface="Bebas Neue Bold"/>
              </a:rPr>
              <a:t>ț</a:t>
            </a:r>
            <a:r>
              <a:rPr lang="en-US" sz="3369" dirty="0" err="1">
                <a:solidFill>
                  <a:srgbClr val="000000"/>
                </a:solidFill>
                <a:latin typeface="Bebas Neue Bold"/>
              </a:rPr>
              <a:t>ionalitate</a:t>
            </a:r>
            <a:endParaRPr lang="en-US" sz="3369" dirty="0">
              <a:solidFill>
                <a:srgbClr val="000000"/>
              </a:solidFill>
              <a:latin typeface="Bebas Neue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355884" y="5345502"/>
            <a:ext cx="3576232" cy="52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368" dirty="0" err="1">
                <a:solidFill>
                  <a:srgbClr val="000000"/>
                </a:solidFill>
                <a:latin typeface="Bebas Neue Bold"/>
              </a:rPr>
              <a:t>GrAF</a:t>
            </a:r>
            <a:r>
              <a:rPr lang="en-US" sz="3368" dirty="0">
                <a:solidFill>
                  <a:srgbClr val="000000"/>
                </a:solidFill>
                <a:latin typeface="Bebas Neue Bold"/>
              </a:rPr>
              <a:t> DE CUNO</a:t>
            </a:r>
            <a:r>
              <a:rPr lang="ro-RO" sz="3368" dirty="0">
                <a:solidFill>
                  <a:srgbClr val="000000"/>
                </a:solidFill>
                <a:latin typeface="Bebas Neue Bold"/>
              </a:rPr>
              <a:t>ș</a:t>
            </a:r>
            <a:r>
              <a:rPr lang="en-US" sz="3368" dirty="0">
                <a:solidFill>
                  <a:srgbClr val="000000"/>
                </a:solidFill>
                <a:latin typeface="Bebas Neue Bold"/>
              </a:rPr>
              <a:t>TIN</a:t>
            </a:r>
            <a:r>
              <a:rPr lang="ro-RO" sz="3368" dirty="0">
                <a:solidFill>
                  <a:srgbClr val="000000"/>
                </a:solidFill>
                <a:latin typeface="Bebas Neue Bold"/>
              </a:rPr>
              <a:t>ț</a:t>
            </a:r>
            <a:r>
              <a:rPr lang="en-US" sz="3368" dirty="0">
                <a:solidFill>
                  <a:srgbClr val="000000"/>
                </a:solidFill>
                <a:latin typeface="Bebas Neue Bold"/>
              </a:rPr>
              <a:t>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60677" y="5414632"/>
            <a:ext cx="3576232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uTILIZAREA gRAFULUI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47700"/>
            <a:ext cx="1623060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SURSE DE DATE PRIMARE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62000" y="3162300"/>
            <a:ext cx="3576232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sURSE DE DATE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A6E3382-2F2B-D191-15E2-458B76F33800}"/>
              </a:ext>
            </a:extLst>
          </p:cNvPr>
          <p:cNvSpPr txBox="1"/>
          <p:nvPr/>
        </p:nvSpPr>
        <p:spPr>
          <a:xfrm>
            <a:off x="3886200" y="3083977"/>
            <a:ext cx="10896600" cy="737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39"/>
              </a:lnSpc>
            </a:pPr>
            <a:r>
              <a:rPr lang="en-US" sz="1799">
                <a:solidFill>
                  <a:srgbClr val="000000"/>
                </a:solidFill>
                <a:latin typeface="Poppins"/>
              </a:rPr>
              <a:t>Utilizarea unei baze de date open source, MusicBrainz (</a:t>
            </a:r>
            <a:r>
              <a:rPr lang="en-US" sz="1799">
                <a:solidFill>
                  <a:srgbClr val="000000"/>
                </a:solidFill>
                <a:latin typeface="Poppins"/>
                <a:hlinkClick r:id="rId2"/>
              </a:rPr>
              <a:t>https://musicbrainz.org/doc/MusicBrainz_Database</a:t>
            </a:r>
            <a:r>
              <a:rPr lang="en-US" sz="1799">
                <a:solidFill>
                  <a:srgbClr val="000000"/>
                </a:solidFill>
                <a:latin typeface="Poppins"/>
              </a:rPr>
              <a:t> )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7B7ED4B-78CA-EC88-C9ED-BA8F7B2E5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076700"/>
            <a:ext cx="8458200" cy="60216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7106" y="-266700"/>
            <a:ext cx="9372600" cy="10287000"/>
            <a:chOff x="0" y="0"/>
            <a:chExt cx="174376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43766" cy="1913890"/>
            </a:xfrm>
            <a:custGeom>
              <a:avLst/>
              <a:gdLst/>
              <a:ahLst/>
              <a:cxnLst/>
              <a:rect l="l" t="t" r="r" b="b"/>
              <a:pathLst>
                <a:path w="1743766" h="1913890">
                  <a:moveTo>
                    <a:pt x="0" y="0"/>
                  </a:moveTo>
                  <a:lnTo>
                    <a:pt x="1743766" y="0"/>
                  </a:lnTo>
                  <a:lnTo>
                    <a:pt x="174376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859897" y="6575950"/>
            <a:ext cx="3995701" cy="417760"/>
            <a:chOff x="0" y="0"/>
            <a:chExt cx="1457643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57643" cy="152400"/>
            </a:xfrm>
            <a:custGeom>
              <a:avLst/>
              <a:gdLst/>
              <a:ahLst/>
              <a:cxnLst/>
              <a:rect l="l" t="t" r="r" b="b"/>
              <a:pathLst>
                <a:path w="1457643" h="152400">
                  <a:moveTo>
                    <a:pt x="0" y="0"/>
                  </a:moveTo>
                  <a:lnTo>
                    <a:pt x="1457643" y="0"/>
                  </a:lnTo>
                  <a:lnTo>
                    <a:pt x="145764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29404" y="3862349"/>
            <a:ext cx="5547596" cy="2407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8"/>
              </a:lnSpc>
            </a:pPr>
            <a:r>
              <a:rPr lang="en-US" sz="5400" dirty="0">
                <a:solidFill>
                  <a:srgbClr val="000000"/>
                </a:solidFill>
                <a:latin typeface="League Spartan Bold"/>
              </a:rPr>
              <a:t>TEHNOLOGII POTENȚIALE UTILIZATE ÎN PROIECT: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57592" y="1579525"/>
            <a:ext cx="3851106" cy="1199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7"/>
              </a:lnSpc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RDFLIB.JS </a:t>
            </a:r>
          </a:p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endParaRPr lang="en-US" sz="3171">
              <a:solidFill>
                <a:srgbClr val="494949"/>
              </a:solidFill>
              <a:latin typeface="Gare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93451" y="4281571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SPARQL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84485" y="2209857"/>
            <a:ext cx="6183532" cy="1270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440" lvl="1" indent="-245220" algn="l">
              <a:lnSpc>
                <a:spcPts val="3407"/>
              </a:lnSpc>
              <a:buFont typeface="Arial"/>
              <a:buChar char="•"/>
            </a:pPr>
            <a:r>
              <a:rPr lang="ro-RO" sz="2271" dirty="0">
                <a:solidFill>
                  <a:srgbClr val="000000"/>
                </a:solidFill>
                <a:latin typeface="Montserrat"/>
              </a:rPr>
              <a:t>P</a:t>
            </a:r>
            <a:r>
              <a:rPr lang="en-US" sz="2271" dirty="0" err="1">
                <a:solidFill>
                  <a:srgbClr val="000000"/>
                </a:solidFill>
                <a:latin typeface="Montserrat"/>
              </a:rPr>
              <a:t>entru</a:t>
            </a:r>
            <a:r>
              <a:rPr lang="en-US" sz="2271" dirty="0">
                <a:solidFill>
                  <a:srgbClr val="000000"/>
                </a:solidFill>
                <a:latin typeface="Montserrat"/>
              </a:rPr>
              <a:t> a </a:t>
            </a:r>
            <a:r>
              <a:rPr lang="en-US" sz="2271" dirty="0" err="1">
                <a:solidFill>
                  <a:srgbClr val="000000"/>
                </a:solidFill>
                <a:latin typeface="Montserrat"/>
              </a:rPr>
              <a:t>modela</a:t>
            </a:r>
            <a:r>
              <a:rPr lang="en-US" sz="227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271" dirty="0" err="1">
                <a:solidFill>
                  <a:srgbClr val="000000"/>
                </a:solidFill>
                <a:latin typeface="Montserrat"/>
              </a:rPr>
              <a:t>ontologia</a:t>
            </a:r>
            <a:r>
              <a:rPr lang="en-US" sz="2271" dirty="0">
                <a:solidFill>
                  <a:srgbClr val="000000"/>
                </a:solidFill>
                <a:latin typeface="Montserrat"/>
              </a:rPr>
              <a:t>;</a:t>
            </a:r>
          </a:p>
          <a:p>
            <a:pPr marL="490440" lvl="1" indent="-245220" algn="l">
              <a:lnSpc>
                <a:spcPts val="3407"/>
              </a:lnSpc>
              <a:buFont typeface="Arial"/>
              <a:buChar char="•"/>
            </a:pPr>
            <a:r>
              <a:rPr lang="en-US" sz="2271" dirty="0" err="1">
                <a:solidFill>
                  <a:srgbClr val="000000"/>
                </a:solidFill>
                <a:latin typeface="Montserrat"/>
              </a:rPr>
              <a:t>Permite</a:t>
            </a:r>
            <a:r>
              <a:rPr lang="en-US" sz="227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271" dirty="0" err="1">
                <a:solidFill>
                  <a:srgbClr val="000000"/>
                </a:solidFill>
                <a:latin typeface="Montserrat"/>
              </a:rPr>
              <a:t>citirea</a:t>
            </a:r>
            <a:r>
              <a:rPr lang="en-US" sz="227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271" dirty="0" err="1">
                <a:solidFill>
                  <a:srgbClr val="000000"/>
                </a:solidFill>
                <a:latin typeface="Montserrat"/>
              </a:rPr>
              <a:t>fisierele</a:t>
            </a:r>
            <a:r>
              <a:rPr lang="en-US" sz="2271" dirty="0">
                <a:solidFill>
                  <a:srgbClr val="000000"/>
                </a:solidFill>
                <a:latin typeface="Montserrat"/>
              </a:rPr>
              <a:t> JSON-LD</a:t>
            </a:r>
          </a:p>
          <a:p>
            <a:pPr marL="490440" lvl="1" indent="-245220" algn="l">
              <a:lnSpc>
                <a:spcPts val="3407"/>
              </a:lnSpc>
              <a:buFont typeface="Arial"/>
              <a:buChar char="•"/>
            </a:pPr>
            <a:r>
              <a:rPr lang="en-US" sz="2271" dirty="0" err="1">
                <a:solidFill>
                  <a:srgbClr val="000000"/>
                </a:solidFill>
                <a:latin typeface="Montserrat"/>
              </a:rPr>
              <a:t>Permite</a:t>
            </a:r>
            <a:r>
              <a:rPr lang="en-US" sz="227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271" dirty="0" err="1">
                <a:solidFill>
                  <a:srgbClr val="000000"/>
                </a:solidFill>
                <a:latin typeface="Montserrat"/>
              </a:rPr>
              <a:t>interogare</a:t>
            </a:r>
            <a:r>
              <a:rPr lang="en-US" sz="2271" dirty="0">
                <a:solidFill>
                  <a:srgbClr val="000000"/>
                </a:solidFill>
                <a:latin typeface="Montserrat"/>
              </a:rPr>
              <a:t> SPARQL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84486" y="5089409"/>
            <a:ext cx="6482187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440" lvl="1" indent="-245220">
              <a:lnSpc>
                <a:spcPts val="3407"/>
              </a:lnSpc>
              <a:buFont typeface="Arial"/>
              <a:buChar char="•"/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pentru a interoga ontologia și a extrage informații din ea;</a:t>
            </a:r>
          </a:p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endParaRPr lang="en-US" sz="2271">
              <a:solidFill>
                <a:srgbClr val="000000"/>
              </a:solidFill>
              <a:latin typeface="Montserrat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10484485" y="971688"/>
            <a:ext cx="1562949" cy="417760"/>
            <a:chOff x="0" y="0"/>
            <a:chExt cx="570168" cy="152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484486" y="3829813"/>
            <a:ext cx="1562949" cy="417760"/>
            <a:chOff x="0" y="0"/>
            <a:chExt cx="570168" cy="152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70123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5E1">
                <a:alpha val="1764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144000" y="0"/>
            <a:ext cx="9144000" cy="10287000"/>
            <a:chOff x="0" y="0"/>
            <a:chExt cx="1701236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1028700"/>
            <a:ext cx="16230600" cy="7599101"/>
            <a:chOff x="0" y="0"/>
            <a:chExt cx="19872376" cy="93041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872376" cy="9304166"/>
            </a:xfrm>
            <a:custGeom>
              <a:avLst/>
              <a:gdLst/>
              <a:ahLst/>
              <a:cxnLst/>
              <a:rect l="l" t="t" r="r" b="b"/>
              <a:pathLst>
                <a:path w="19872376" h="9304166">
                  <a:moveTo>
                    <a:pt x="0" y="0"/>
                  </a:moveTo>
                  <a:lnTo>
                    <a:pt x="0" y="9304166"/>
                  </a:lnTo>
                  <a:lnTo>
                    <a:pt x="19872376" y="9304166"/>
                  </a:lnTo>
                  <a:lnTo>
                    <a:pt x="19872376" y="0"/>
                  </a:lnTo>
                  <a:lnTo>
                    <a:pt x="0" y="0"/>
                  </a:lnTo>
                  <a:close/>
                  <a:moveTo>
                    <a:pt x="19811417" y="9243206"/>
                  </a:moveTo>
                  <a:lnTo>
                    <a:pt x="59690" y="9243206"/>
                  </a:lnTo>
                  <a:lnTo>
                    <a:pt x="59690" y="59690"/>
                  </a:lnTo>
                  <a:lnTo>
                    <a:pt x="19811417" y="59690"/>
                  </a:lnTo>
                  <a:lnTo>
                    <a:pt x="19811417" y="9243206"/>
                  </a:lnTo>
                  <a:close/>
                </a:path>
              </a:pathLst>
            </a:custGeom>
            <a:solidFill>
              <a:srgbClr val="F9C04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40493" y="3414384"/>
            <a:ext cx="11607015" cy="2616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62"/>
              </a:lnSpc>
            </a:pPr>
            <a:r>
              <a:rPr lang="ro-RO" sz="9323" dirty="0">
                <a:solidFill>
                  <a:srgbClr val="494949"/>
                </a:solidFill>
                <a:latin typeface="League Spartan Bold"/>
              </a:rPr>
              <a:t>Mulțumim pentru atenție!</a:t>
            </a:r>
            <a:endParaRPr lang="en-US" sz="9323" dirty="0">
              <a:solidFill>
                <a:srgbClr val="494949"/>
              </a:solidFill>
              <a:latin typeface="League Spartan Bold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52471" y="7363459"/>
            <a:ext cx="1783058" cy="29501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52471" y="1971064"/>
            <a:ext cx="1783058" cy="295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219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Aileron Regular Bold</vt:lpstr>
      <vt:lpstr>Amsterdam Four Bold</vt:lpstr>
      <vt:lpstr>Aileron Regular</vt:lpstr>
      <vt:lpstr>Garet Bold</vt:lpstr>
      <vt:lpstr>League Spartan Bold</vt:lpstr>
      <vt:lpstr>Bebas Neue Bold</vt:lpstr>
      <vt:lpstr>Poppins</vt:lpstr>
      <vt:lpstr>Arial</vt:lpstr>
      <vt:lpstr>Montserrat</vt:lpstr>
      <vt:lpstr>Calibri</vt:lpstr>
      <vt:lpstr>Poppins Bold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Based</dc:title>
  <cp:lastModifiedBy>Cristina-Mădălina SAMOILĂ (109893)</cp:lastModifiedBy>
  <cp:revision>6</cp:revision>
  <dcterms:created xsi:type="dcterms:W3CDTF">2006-08-16T00:00:00Z</dcterms:created>
  <dcterms:modified xsi:type="dcterms:W3CDTF">2024-04-02T19:27:26Z</dcterms:modified>
  <dc:identifier>DAFegwRA6ok</dc:identifier>
</cp:coreProperties>
</file>