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 Regular" panose="020B0604020202020204" charset="0"/>
      <p:regular r:id="rId9"/>
    </p:embeddedFont>
    <p:embeddedFont>
      <p:font typeface="Aileron Regular Bold" panose="020B0604020202020204" charset="0"/>
      <p:regular r:id="rId10"/>
    </p:embeddedFont>
    <p:embeddedFont>
      <p:font typeface="Bebas Neue Bold" panose="020B0604020202020204" charset="0"/>
      <p:regular r:id="rId11"/>
    </p:embeddedFont>
    <p:embeddedFont>
      <p:font typeface="Garet Bold" panose="020B060402020202020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0000800000000000000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usicbrainz.org/doc/MusicBrainz_Databas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78286" y="6388211"/>
            <a:ext cx="4531428" cy="888842"/>
            <a:chOff x="0" y="0"/>
            <a:chExt cx="19553350" cy="38354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9578751" cy="3860800"/>
            </a:xfrm>
            <a:custGeom>
              <a:avLst/>
              <a:gdLst/>
              <a:ahLst/>
              <a:cxnLst/>
              <a:rect l="l" t="t" r="r" b="b"/>
              <a:pathLst>
                <a:path w="19578751" h="3860800">
                  <a:moveTo>
                    <a:pt x="1871642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18716420" y="3860800"/>
                  </a:lnTo>
                  <a:cubicBezTo>
                    <a:pt x="19188860" y="3860800"/>
                    <a:pt x="19578751" y="3470910"/>
                    <a:pt x="19578751" y="2998470"/>
                  </a:cubicBezTo>
                  <a:lnTo>
                    <a:pt x="19578751" y="862330"/>
                  </a:lnTo>
                  <a:cubicBezTo>
                    <a:pt x="19578751" y="389890"/>
                    <a:pt x="19188860" y="0"/>
                    <a:pt x="18716420" y="0"/>
                  </a:cubicBezTo>
                  <a:close/>
                  <a:moveTo>
                    <a:pt x="19388251" y="927100"/>
                  </a:moveTo>
                  <a:lnTo>
                    <a:pt x="19388251" y="2998470"/>
                  </a:lnTo>
                  <a:cubicBezTo>
                    <a:pt x="19388251" y="3365500"/>
                    <a:pt x="19083451" y="3670300"/>
                    <a:pt x="1871642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8716420" y="190500"/>
                  </a:lnTo>
                  <a:cubicBezTo>
                    <a:pt x="19083451" y="190500"/>
                    <a:pt x="19388251" y="495300"/>
                    <a:pt x="19388251" y="862330"/>
                  </a:cubicBezTo>
                  <a:lnTo>
                    <a:pt x="19388251" y="9271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114800" y="3327581"/>
            <a:ext cx="1036241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F9C041"/>
                </a:solidFill>
                <a:latin typeface="Aileron Regular Bold"/>
              </a:rPr>
              <a:t>Music 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52860" y="6427232"/>
            <a:ext cx="4182280" cy="81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Silviu Barbu</a:t>
            </a:r>
          </a:p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Cristina Samoila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2391410" cy="125951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91410" cy="12595168"/>
            </a:xfrm>
            <a:custGeom>
              <a:avLst/>
              <a:gdLst/>
              <a:ahLst/>
              <a:cxnLst/>
              <a:rect l="l" t="t" r="r" b="b"/>
              <a:pathLst>
                <a:path w="22391410" h="12595168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1323474" y="9258300"/>
            <a:ext cx="13697978" cy="0"/>
          </a:xfrm>
          <a:prstGeom prst="line">
            <a:avLst/>
          </a:prstGeom>
          <a:ln w="19050" cap="flat">
            <a:solidFill>
              <a:srgbClr val="F9C04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323474" y="1181100"/>
            <a:ext cx="11142167" cy="85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>
                <a:solidFill>
                  <a:srgbClr val="000000"/>
                </a:solidFill>
                <a:latin typeface="Poppins Bold"/>
              </a:rPr>
              <a:t>LIST OF 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3474" y="5162673"/>
            <a:ext cx="2943426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IDEEA PROIECTULUI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3474" y="3741299"/>
            <a:ext cx="2943426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38113" y="5025031"/>
            <a:ext cx="3080246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SURSE DE DATE PRIMARE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3474" y="6434731"/>
            <a:ext cx="268086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3474" y="7627628"/>
            <a:ext cx="345647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FUNCTIONALITATI PRINCIPALE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38113" y="3760226"/>
            <a:ext cx="2721682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38113" y="7856105"/>
            <a:ext cx="300588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TEHNOLOGII POTENTIALE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38113" y="6434731"/>
            <a:ext cx="25996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287243"/>
            <a:ext cx="1562949" cy="417760"/>
            <a:chOff x="0" y="0"/>
            <a:chExt cx="570168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3305355"/>
            <a:ext cx="6012740" cy="144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000000"/>
                </a:solidFill>
                <a:latin typeface="League Spartan Bold"/>
              </a:rPr>
              <a:t>IDEEA PROIECTULUI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122" y="4822362"/>
            <a:ext cx="6433982" cy="239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Scopul proiectului este de a crea o ontologie în domeniul muzicii care să permită modelarea și reprezentarea informațiilor despre muzica, artisti, albume, evenimente , instrumente, etc.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322806"/>
            <a:ext cx="5325226" cy="1144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8"/>
              </a:lnSpc>
            </a:pPr>
            <a:r>
              <a:rPr lang="en-US" sz="8243">
                <a:solidFill>
                  <a:srgbClr val="F9C041"/>
                </a:solidFill>
                <a:latin typeface="Amsterdam Four Bold"/>
              </a:rPr>
              <a:t>Introducing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06291"/>
            <a:ext cx="1623060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FUNCTIONALITATI PRINCIPALE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5959" y="6128656"/>
            <a:ext cx="3862583" cy="189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899">
                <a:solidFill>
                  <a:srgbClr val="000000"/>
                </a:solidFill>
                <a:latin typeface="Poppins"/>
              </a:rPr>
              <a:t>Identificarea și descrierea caracteristicilor și proprietăților din domeniul muzical, cum ar fi artistul, piesa, release, release event, location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12708" y="6128690"/>
            <a:ext cx="3862583" cy="304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899">
                <a:solidFill>
                  <a:srgbClr val="000000"/>
                </a:solidFill>
                <a:latin typeface="Poppins"/>
              </a:rPr>
              <a:t>Merită să utilizăm un graf de cunoștințe pentru modelarea datelor din domeniul jocurilor video deoarece acest format permite modelarea complexă și structurată a informațiilor, precum și integrarea cu alte ontologii existente.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49150" y="6128656"/>
            <a:ext cx="3862583" cy="228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899">
                <a:solidFill>
                  <a:srgbClr val="000000"/>
                </a:solidFill>
                <a:latin typeface="Poppins"/>
              </a:rPr>
              <a:t> Folosind un graf de cunoștințe, aplicația va putea extrage și interpreta semnificația relațiilor dintre concepte, precum și să efectueze interogări complexe în baza de date.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486268" y="4865298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63016" y="4865298"/>
            <a:ext cx="280984" cy="278202"/>
            <a:chOff x="0" y="0"/>
            <a:chExt cx="1008785" cy="998798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808301" y="4865298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95161" y="5345502"/>
            <a:ext cx="2344181" cy="58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7"/>
              </a:lnSpc>
            </a:pPr>
            <a:r>
              <a:rPr lang="en-US" sz="3369">
                <a:solidFill>
                  <a:srgbClr val="000000"/>
                </a:solidFill>
                <a:latin typeface="Bebas Neue Bold"/>
              </a:rPr>
              <a:t>Functionalitate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55884" y="5345502"/>
            <a:ext cx="3576232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GrAF DE CUNOSTINTE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60677" y="5414632"/>
            <a:ext cx="3576232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uTILIZAREA gRAFULUI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47700"/>
            <a:ext cx="1623060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SURSE DE DATE PRIMARE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2000" y="3162300"/>
            <a:ext cx="3576232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sURSE DE DATE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A6E3382-2F2B-D191-15E2-458B76F33800}"/>
              </a:ext>
            </a:extLst>
          </p:cNvPr>
          <p:cNvSpPr txBox="1"/>
          <p:nvPr/>
        </p:nvSpPr>
        <p:spPr>
          <a:xfrm>
            <a:off x="3886200" y="3083977"/>
            <a:ext cx="10896600" cy="73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Utilizarea unei baze de date open source, MusicBrainz (</a:t>
            </a:r>
            <a:r>
              <a:rPr lang="en-US" sz="1799">
                <a:solidFill>
                  <a:srgbClr val="000000"/>
                </a:solidFill>
                <a:latin typeface="Poppins"/>
                <a:hlinkClick r:id="rId2"/>
              </a:rPr>
              <a:t>https://musicbrainz.org/doc/MusicBrainz_Database</a:t>
            </a:r>
            <a:r>
              <a:rPr lang="en-US" sz="1799">
                <a:solidFill>
                  <a:srgbClr val="000000"/>
                </a:solidFill>
                <a:latin typeface="Poppins"/>
              </a:rPr>
              <a:t> )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B7ED4B-78CA-EC88-C9ED-BA8F7B2E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76700"/>
            <a:ext cx="8458200" cy="6021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7106" y="-266700"/>
            <a:ext cx="9372600" cy="10287000"/>
            <a:chOff x="0" y="0"/>
            <a:chExt cx="174376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3766" cy="1913890"/>
            </a:xfrm>
            <a:custGeom>
              <a:avLst/>
              <a:gdLst/>
              <a:ahLst/>
              <a:cxnLst/>
              <a:rect l="l" t="t" r="r" b="b"/>
              <a:pathLst>
                <a:path w="1743766" h="1913890">
                  <a:moveTo>
                    <a:pt x="0" y="0"/>
                  </a:moveTo>
                  <a:lnTo>
                    <a:pt x="1743766" y="0"/>
                  </a:lnTo>
                  <a:lnTo>
                    <a:pt x="174376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59897" y="6575950"/>
            <a:ext cx="3995701" cy="417760"/>
            <a:chOff x="0" y="0"/>
            <a:chExt cx="1457643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57643" cy="152400"/>
            </a:xfrm>
            <a:custGeom>
              <a:avLst/>
              <a:gdLst/>
              <a:ahLst/>
              <a:cxnLst/>
              <a:rect l="l" t="t" r="r" b="b"/>
              <a:pathLst>
                <a:path w="1457643" h="152400">
                  <a:moveTo>
                    <a:pt x="0" y="0"/>
                  </a:moveTo>
                  <a:lnTo>
                    <a:pt x="1457643" y="0"/>
                  </a:lnTo>
                  <a:lnTo>
                    <a:pt x="145764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29404" y="3862349"/>
            <a:ext cx="4384404" cy="231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8"/>
              </a:lnSpc>
            </a:pPr>
            <a:r>
              <a:rPr lang="en-US" sz="4508">
                <a:solidFill>
                  <a:srgbClr val="000000"/>
                </a:solidFill>
                <a:latin typeface="League Spartan Bold"/>
              </a:rPr>
              <a:t>TEHNOLOGII POTENȚIALE UTILIZATE ÎN PROIECT: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143000"/>
            <a:ext cx="5703935" cy="122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9"/>
              </a:lnSpc>
            </a:pPr>
            <a:r>
              <a:rPr lang="en-US" sz="8829">
                <a:solidFill>
                  <a:srgbClr val="F9C041"/>
                </a:solidFill>
                <a:latin typeface="Amsterdam Four Bold"/>
              </a:rPr>
              <a:t>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57592" y="1579525"/>
            <a:ext cx="3851106" cy="1199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7"/>
              </a:lnSpc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RDFLIB.JS </a:t>
            </a:r>
          </a:p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endParaRPr lang="en-US" sz="3171">
              <a:solidFill>
                <a:srgbClr val="494949"/>
              </a:solidFill>
              <a:latin typeface="Gare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93451" y="4281571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SPARQL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84485" y="2209857"/>
            <a:ext cx="6183532" cy="127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pentru a modela ontologia;</a:t>
            </a:r>
          </a:p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 citirea fisierele JSON-LD</a:t>
            </a:r>
          </a:p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 interogare SPARQL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84486" y="5089409"/>
            <a:ext cx="6482187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440" lvl="1" indent="-245220">
              <a:lnSpc>
                <a:spcPts val="3407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pentru a interoga ontologia și a extrage informații din ea;</a:t>
            </a:r>
          </a:p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endParaRPr lang="en-US" sz="2271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484485" y="971688"/>
            <a:ext cx="1562949" cy="417760"/>
            <a:chOff x="0" y="0"/>
            <a:chExt cx="570168" cy="15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84486" y="3829813"/>
            <a:ext cx="1562949" cy="417760"/>
            <a:chOff x="0" y="0"/>
            <a:chExt cx="570168" cy="152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5E1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7599101"/>
            <a:chOff x="0" y="0"/>
            <a:chExt cx="19872376" cy="93041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72376" cy="9304166"/>
            </a:xfrm>
            <a:custGeom>
              <a:avLst/>
              <a:gdLst/>
              <a:ahLst/>
              <a:cxnLst/>
              <a:rect l="l" t="t" r="r" b="b"/>
              <a:pathLst>
                <a:path w="19872376" h="930416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40493" y="3414384"/>
            <a:ext cx="11607015" cy="260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494949"/>
                </a:solidFill>
                <a:latin typeface="League Spartan Bold"/>
              </a:rPr>
              <a:t>THANKS</a:t>
            </a:r>
          </a:p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494949"/>
                </a:solidFill>
                <a:latin typeface="League Spartan Bold"/>
              </a:rPr>
              <a:t>FOR WATCHING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7363459"/>
            <a:ext cx="1783058" cy="29501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1971064"/>
            <a:ext cx="1783058" cy="295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216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Bebas Neue Bold</vt:lpstr>
      <vt:lpstr>Calibri</vt:lpstr>
      <vt:lpstr>Amsterdam Four Bold</vt:lpstr>
      <vt:lpstr>Poppins Bold</vt:lpstr>
      <vt:lpstr>Montserrat</vt:lpstr>
      <vt:lpstr>Montserrat Bold</vt:lpstr>
      <vt:lpstr>Aileron Regular Bold</vt:lpstr>
      <vt:lpstr>Garet Bold</vt:lpstr>
      <vt:lpstr>Aileron Regular</vt:lpstr>
      <vt:lpstr>League Spartan Bold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Based</dc:title>
  <cp:lastModifiedBy>Silviu Barbu</cp:lastModifiedBy>
  <cp:revision>2</cp:revision>
  <dcterms:created xsi:type="dcterms:W3CDTF">2006-08-16T00:00:00Z</dcterms:created>
  <dcterms:modified xsi:type="dcterms:W3CDTF">2024-04-02T19:10:55Z</dcterms:modified>
  <dc:identifier>DAFegwRA6ok</dc:identifier>
</cp:coreProperties>
</file>