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5"/>
  </p:notesMasterIdLst>
  <p:sldIdLst>
    <p:sldId id="256" r:id="rId2"/>
    <p:sldId id="258" r:id="rId3"/>
    <p:sldId id="259" r:id="rId4"/>
    <p:sldId id="284" r:id="rId5"/>
    <p:sldId id="260" r:id="rId6"/>
    <p:sldId id="285" r:id="rId7"/>
    <p:sldId id="279" r:id="rId8"/>
    <p:sldId id="278" r:id="rId9"/>
    <p:sldId id="280" r:id="rId10"/>
    <p:sldId id="286" r:id="rId11"/>
    <p:sldId id="287" r:id="rId12"/>
    <p:sldId id="277" r:id="rId13"/>
    <p:sldId id="261" r:id="rId14"/>
  </p:sldIdLst>
  <p:sldSz cx="9144000" cy="5143500" type="screen16x9"/>
  <p:notesSz cx="6858000" cy="9144000"/>
  <p:embeddedFontLst>
    <p:embeddedFont>
      <p:font typeface="Roboto Light" charset="0"/>
      <p:regular r:id="rId16"/>
      <p:bold r:id="rId17"/>
      <p:italic r:id="rId18"/>
      <p:boldItalic r:id="rId19"/>
    </p:embeddedFont>
    <p:embeddedFont>
      <p:font typeface="Didact Gothic" charset="0"/>
      <p:regular r:id="rId20"/>
    </p:embeddedFont>
    <p:embeddedFont>
      <p:font typeface="Roboto Mono Thin" charset="0"/>
      <p:regular r:id="rId21"/>
      <p:bold r:id="rId22"/>
      <p:italic r:id="rId23"/>
      <p:boldItalic r:id="rId24"/>
    </p:embeddedFont>
    <p:embeddedFont>
      <p:font typeface="Roboto Black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568762-9090-49E5-BECD-FAC1B903FF9D}">
  <a:tblStyle styleId="{8A568762-9090-49E5-BECD-FAC1B903FF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>
      <p:cViewPr>
        <p:scale>
          <a:sx n="116" d="100"/>
          <a:sy n="116" d="100"/>
        </p:scale>
        <p:origin x="-45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3820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622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622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374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317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62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mdb.com/non-commercial-datase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MOVIE QUERY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Screlea Vlada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Ionescu Elena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290918" y="4381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WE HAVE DONE SO FAR…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290918" y="9715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76350"/>
            <a:ext cx="7132638" cy="363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290918" y="4381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WE HAVE DONE SO FAR…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290918" y="9715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76760"/>
            <a:ext cx="8161338" cy="194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5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291;p25">
            <a:extLst>
              <a:ext uri="{FF2B5EF4-FFF2-40B4-BE49-F238E27FC236}">
                <a16:creationId xmlns="" xmlns:a16="http://schemas.microsoft.com/office/drawing/2014/main" id="{21D5E4B5-6F36-28EA-35BB-83138BB788CA}"/>
              </a:ext>
            </a:extLst>
          </p:cNvPr>
          <p:cNvCxnSpPr/>
          <p:nvPr/>
        </p:nvCxnSpPr>
        <p:spPr>
          <a:xfrm>
            <a:off x="304800" y="1127968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8">
            <a:extLst>
              <a:ext uri="{FF2B5EF4-FFF2-40B4-BE49-F238E27FC236}">
                <a16:creationId xmlns="" xmlns:a16="http://schemas.microsoft.com/office/drawing/2014/main" id="{EA5366F3-EAC4-8356-F066-9036FE3446DB}"/>
              </a:ext>
            </a:extLst>
          </p:cNvPr>
          <p:cNvSpPr txBox="1"/>
          <p:nvPr/>
        </p:nvSpPr>
        <p:spPr>
          <a:xfrm>
            <a:off x="609600" y="1270044"/>
            <a:ext cx="7467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Problems with the generation of the dataset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Errors writing and processing RDF data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 idx="6"/>
          </p:nvPr>
        </p:nvSpPr>
        <p:spPr>
          <a:xfrm>
            <a:off x="152400" y="556590"/>
            <a:ext cx="8520600" cy="606600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rgbClr val="161234"/>
                </a:solidFill>
              </a:rPr>
              <a:t>Thank you!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rgbClr val="161234"/>
                </a:solidFill>
              </a:rPr>
              <a:t>Questions?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The Purpose of the Project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4"/>
            <a:ext cx="3457500" cy="1806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sz="1400" dirty="0"/>
              <a:t>An application that searches for movies based on it’s attributes</a:t>
            </a:r>
            <a:br>
              <a:rPr lang="en-US" sz="1400" dirty="0"/>
            </a:br>
            <a:endParaRPr lang="en-US" sz="140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400" dirty="0"/>
              <a:t>Tuples will be formed from the dataset using the RDF algorithm after the creation of the ontology</a:t>
            </a:r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40402" y="1654705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WE HAVE DONE SO FAR…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762000" y="1659523"/>
            <a:ext cx="7467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Creating a dataset containing movies from IMDB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An entry from the dataset contains the following attributes: id, title, release year, type, genres, rating, directors, actors, duration, languages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data set was obtained by doing web scrapping in python on a library that has access to the IMDB site. For faster processing, threads were used to search and store data in parallel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WE HAVE DONE SO FAR…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762000" y="1659523"/>
            <a:ext cx="746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Creating </a:t>
            </a:r>
            <a:r>
              <a:rPr lang="en-US" sz="1600" dirty="0" smtClean="0">
                <a:solidFill>
                  <a:schemeClr val="bg1"/>
                </a:solidFill>
              </a:rPr>
              <a:t>another 2 datasets </a:t>
            </a:r>
            <a:r>
              <a:rPr lang="en-US" sz="1600" dirty="0">
                <a:solidFill>
                  <a:schemeClr val="bg1"/>
                </a:solidFill>
              </a:rPr>
              <a:t>containing </a:t>
            </a:r>
            <a:r>
              <a:rPr lang="en-US" sz="1600" dirty="0" smtClean="0">
                <a:solidFill>
                  <a:schemeClr val="bg1"/>
                </a:solidFill>
              </a:rPr>
              <a:t>information about actors and directors</a:t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An entry </a:t>
            </a:r>
            <a:r>
              <a:rPr lang="en-US" sz="1600" dirty="0" smtClean="0">
                <a:solidFill>
                  <a:schemeClr val="bg1"/>
                </a:solidFill>
              </a:rPr>
              <a:t>from any of </a:t>
            </a:r>
            <a:r>
              <a:rPr lang="en-US" sz="1600" dirty="0">
                <a:solidFill>
                  <a:schemeClr val="bg1"/>
                </a:solidFill>
              </a:rPr>
              <a:t>the dataset contains the following attributes: id, </a:t>
            </a:r>
            <a:r>
              <a:rPr lang="en-US" sz="1600" dirty="0" err="1" smtClean="0">
                <a:solidFill>
                  <a:schemeClr val="bg1"/>
                </a:solidFill>
              </a:rPr>
              <a:t>nume_prenume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anul_nasterii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</a:rPr>
              <a:t>anul_decesului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data set was obtained by </a:t>
            </a:r>
            <a:r>
              <a:rPr lang="en-US" sz="1600" dirty="0" smtClean="0">
                <a:solidFill>
                  <a:schemeClr val="bg1"/>
                </a:solidFill>
              </a:rPr>
              <a:t>extracting information from </a:t>
            </a:r>
            <a:r>
              <a:rPr lang="en-US" sz="1600" dirty="0">
                <a:solidFill>
                  <a:schemeClr val="bg1"/>
                </a:solidFill>
              </a:rPr>
              <a:t>the site 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  <a:hlinkClick r:id="rId3"/>
              </a:rPr>
              <a:t>https://developer.imdb.com/non-commercial-datasets</a:t>
            </a:r>
            <a:r>
              <a:rPr lang="en-US" sz="16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15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381000" y="514350"/>
            <a:ext cx="8043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Example input from dataset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57200" y="11239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ine 2">
            <a:extLst>
              <a:ext uri="{FF2B5EF4-FFF2-40B4-BE49-F238E27FC236}">
                <a16:creationId xmlns="" xmlns:a16="http://schemas.microsoft.com/office/drawing/2014/main" id="{DA704D78-E801-9E94-13BE-FA1A348D0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37" y="2183623"/>
            <a:ext cx="7981950" cy="1857375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="" xmlns:a16="http://schemas.microsoft.com/office/drawing/2014/main" id="{51DF82CE-AA40-B6A5-182C-65852435B549}"/>
              </a:ext>
            </a:extLst>
          </p:cNvPr>
          <p:cNvSpPr txBox="1"/>
          <p:nvPr/>
        </p:nvSpPr>
        <p:spPr>
          <a:xfrm>
            <a:off x="381000" y="1430095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The number of entries : 36 266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381000" y="514350"/>
            <a:ext cx="8043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Example input from dataset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57200" y="11239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CasetăText 3">
            <a:extLst>
              <a:ext uri="{FF2B5EF4-FFF2-40B4-BE49-F238E27FC236}">
                <a16:creationId xmlns="" xmlns:a16="http://schemas.microsoft.com/office/drawing/2014/main" id="{51DF82CE-AA40-B6A5-182C-65852435B549}"/>
              </a:ext>
            </a:extLst>
          </p:cNvPr>
          <p:cNvSpPr txBox="1"/>
          <p:nvPr/>
        </p:nvSpPr>
        <p:spPr>
          <a:xfrm>
            <a:off x="401283" y="2014870"/>
            <a:ext cx="3204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The number of entries </a:t>
            </a:r>
            <a:r>
              <a:rPr lang="en-US" sz="16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:  </a:t>
            </a:r>
            <a:r>
              <a:rPr lang="en-US" sz="1600" b="1" dirty="0" smtClean="0">
                <a:solidFill>
                  <a:schemeClr val="bg1"/>
                </a:solidFill>
              </a:rPr>
              <a:t>211 913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24150"/>
            <a:ext cx="31242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428750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ACTORS DATASET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89" y="2724150"/>
            <a:ext cx="2892311" cy="1090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48200" y="1463972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DIRECTORS DATASET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CasetăText 3">
            <a:extLst>
              <a:ext uri="{FF2B5EF4-FFF2-40B4-BE49-F238E27FC236}">
                <a16:creationId xmlns="" xmlns:a16="http://schemas.microsoft.com/office/drawing/2014/main" id="{51DF82CE-AA40-B6A5-182C-65852435B549}"/>
              </a:ext>
            </a:extLst>
          </p:cNvPr>
          <p:cNvSpPr txBox="1"/>
          <p:nvPr/>
        </p:nvSpPr>
        <p:spPr>
          <a:xfrm>
            <a:off x="4760338" y="2004684"/>
            <a:ext cx="309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The number of entries </a:t>
            </a:r>
            <a:r>
              <a:rPr lang="en-US" sz="16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:  </a:t>
            </a:r>
            <a:r>
              <a:rPr lang="en-US" sz="1600" b="1" dirty="0" smtClean="0">
                <a:solidFill>
                  <a:schemeClr val="bg1"/>
                </a:solidFill>
              </a:rPr>
              <a:t>10 814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5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381000" y="514350"/>
            <a:ext cx="8043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Our ontology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57200" y="11239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CasetăText 3">
            <a:extLst>
              <a:ext uri="{FF2B5EF4-FFF2-40B4-BE49-F238E27FC236}">
                <a16:creationId xmlns="" xmlns:a16="http://schemas.microsoft.com/office/drawing/2014/main" id="{51DF82CE-AA40-B6A5-182C-65852435B549}"/>
              </a:ext>
            </a:extLst>
          </p:cNvPr>
          <p:cNvSpPr txBox="1"/>
          <p:nvPr/>
        </p:nvSpPr>
        <p:spPr>
          <a:xfrm>
            <a:off x="381000" y="1428750"/>
            <a:ext cx="274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Main Entities:</a:t>
            </a:r>
          </a:p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1. </a:t>
            </a:r>
            <a: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Film</a:t>
            </a:r>
            <a:b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- Properties:</a:t>
            </a:r>
            <a:endParaRPr lang="en-US"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</a:t>
            </a:r>
            <a:r>
              <a:rPr lang="vi-VN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- id: Identificator unic (string)   </a:t>
            </a:r>
            <a: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</a:t>
            </a:r>
            <a:r>
              <a:rPr lang="vi-VN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- </a:t>
            </a:r>
            <a:r>
              <a:rPr lang="vi-VN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titlu: Titlul filmului (string)   </a:t>
            </a:r>
            <a: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</a:t>
            </a:r>
            <a:r>
              <a:rPr lang="vi-VN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- </a:t>
            </a:r>
            <a:r>
              <a:rPr lang="vi-VN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anul_de_lansare: Anul lansării (integer)   </a:t>
            </a:r>
            <a: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</a:t>
            </a:r>
            <a:r>
              <a:rPr lang="vi-VN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- </a:t>
            </a:r>
            <a:r>
              <a:rPr lang="vi-VN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genuri: Lista de genuri (listă de stringuri)   </a:t>
            </a:r>
            <a: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</a:t>
            </a:r>
            <a:r>
              <a:rPr lang="vi-VN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- </a:t>
            </a:r>
            <a:r>
              <a:rPr lang="vi-VN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durata: Durata în minute (integer)   </a:t>
            </a:r>
            <a: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</a:t>
            </a:r>
            <a:b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</a:t>
            </a:r>
            <a:r>
              <a:rPr lang="vi-VN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- </a:t>
            </a:r>
            <a:r>
              <a:rPr lang="vi-VN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rating: Rating-ul filmului (float)   </a:t>
            </a:r>
            <a: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</a:t>
            </a:r>
            <a:r>
              <a:rPr lang="vi-VN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- </a:t>
            </a:r>
            <a:r>
              <a:rPr lang="vi-VN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tip: Tipul (ex. film, serial) (string)   </a:t>
            </a:r>
            <a: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b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</a:t>
            </a:r>
            <a:r>
              <a:rPr lang="vi-VN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- </a:t>
            </a:r>
            <a:r>
              <a:rPr lang="vi-VN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limba: Limba principală (string)   </a:t>
            </a:r>
            <a: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</a:t>
            </a:r>
            <a:r>
              <a:rPr lang="vi-VN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- </a:t>
            </a:r>
            <a:r>
              <a:rPr lang="vi-VN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regizori: Lista de identificatori de regizori (listă de stringuri)   </a:t>
            </a:r>
            <a: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/>
            </a:r>
            <a:b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</a:br>
            <a: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</a:t>
            </a:r>
            <a:r>
              <a:rPr lang="vi-VN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- </a:t>
            </a:r>
            <a:r>
              <a:rPr lang="vi-VN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actori: Lista de identificatori de actori (listă de stringuri)</a:t>
            </a:r>
            <a: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</a:t>
            </a:r>
            <a:b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</a:br>
            <a:endParaRPr lang="en-US"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endParaRPr lang="en-US"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endParaRPr lang="en-US"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2" name="CasetăText 1">
            <a:extLst>
              <a:ext uri="{FF2B5EF4-FFF2-40B4-BE49-F238E27FC236}">
                <a16:creationId xmlns="" xmlns:a16="http://schemas.microsoft.com/office/drawing/2014/main" id="{BFB48FBC-90DF-01BB-9001-09CD9DA058B2}"/>
              </a:ext>
            </a:extLst>
          </p:cNvPr>
          <p:cNvSpPr txBox="1"/>
          <p:nvPr/>
        </p:nvSpPr>
        <p:spPr>
          <a:xfrm>
            <a:off x="3208814" y="1416730"/>
            <a:ext cx="2743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2. Director</a:t>
            </a:r>
          </a:p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- Properties: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     </a:t>
            </a:r>
            <a:r>
              <a:rPr lang="vi-VN" sz="1200" dirty="0" smtClean="0">
                <a:solidFill>
                  <a:schemeClr val="bg1"/>
                </a:solidFill>
              </a:rPr>
              <a:t>-</a:t>
            </a:r>
            <a:r>
              <a:rPr lang="vi-VN" sz="1200" dirty="0" smtClean="0"/>
              <a:t> </a:t>
            </a:r>
            <a:r>
              <a:rPr lang="vi-VN" sz="1200" b="1" dirty="0">
                <a:solidFill>
                  <a:schemeClr val="bg1"/>
                </a:solidFill>
              </a:rPr>
              <a:t>id: Identificator unic (string) </a:t>
            </a:r>
            <a:r>
              <a:rPr lang="en-US" sz="1200" b="1" dirty="0" smtClean="0">
                <a:solidFill>
                  <a:schemeClr val="bg1"/>
                </a:solidFill>
              </a:rPr>
              <a:t/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     </a:t>
            </a:r>
            <a:r>
              <a:rPr lang="vi-VN" sz="1200" b="1" dirty="0" smtClean="0">
                <a:solidFill>
                  <a:schemeClr val="bg1"/>
                </a:solidFill>
              </a:rPr>
              <a:t>- </a:t>
            </a:r>
            <a:r>
              <a:rPr lang="vi-VN" sz="1200" b="1" dirty="0">
                <a:solidFill>
                  <a:schemeClr val="bg1"/>
                </a:solidFill>
              </a:rPr>
              <a:t>nume_prenume: Numele complet (string) </a:t>
            </a:r>
            <a:r>
              <a:rPr lang="en-US" sz="1200" b="1" dirty="0" smtClean="0">
                <a:solidFill>
                  <a:schemeClr val="bg1"/>
                </a:solidFill>
              </a:rPr>
              <a:t/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     </a:t>
            </a:r>
            <a:r>
              <a:rPr lang="vi-VN" sz="1200" b="1" dirty="0" smtClean="0">
                <a:solidFill>
                  <a:schemeClr val="bg1"/>
                </a:solidFill>
              </a:rPr>
              <a:t>- </a:t>
            </a:r>
            <a:r>
              <a:rPr lang="vi-VN" sz="1200" b="1" dirty="0">
                <a:solidFill>
                  <a:schemeClr val="bg1"/>
                </a:solidFill>
              </a:rPr>
              <a:t>anul_nașterii: Anul nașterii (integer, opțional) </a:t>
            </a:r>
            <a:r>
              <a:rPr lang="en-US" sz="1200" b="1" dirty="0" smtClean="0">
                <a:solidFill>
                  <a:schemeClr val="bg1"/>
                </a:solidFill>
              </a:rPr>
              <a:t/>
            </a:r>
            <a:br>
              <a:rPr lang="en-US" sz="1200" b="1" dirty="0" smtClean="0">
                <a:solidFill>
                  <a:schemeClr val="bg1"/>
                </a:solidFill>
              </a:rPr>
            </a:br>
            <a:r>
              <a:rPr lang="en-US" sz="1200" b="1" dirty="0" smtClean="0">
                <a:solidFill>
                  <a:schemeClr val="bg1"/>
                </a:solidFill>
              </a:rPr>
              <a:t>     </a:t>
            </a:r>
            <a:r>
              <a:rPr lang="vi-VN" sz="1200" b="1" dirty="0" smtClean="0">
                <a:solidFill>
                  <a:schemeClr val="bg1"/>
                </a:solidFill>
              </a:rPr>
              <a:t>- </a:t>
            </a:r>
            <a:r>
              <a:rPr lang="vi-VN" sz="1200" b="1" dirty="0">
                <a:solidFill>
                  <a:schemeClr val="bg1"/>
                </a:solidFill>
              </a:rPr>
              <a:t>anul_decedării: Anul decesului (integer, opțional)</a:t>
            </a:r>
            <a:r>
              <a:rPr lang="en-US" sz="1200" b="1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</a:t>
            </a:r>
            <a:endParaRPr lang="en-US"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" name="CasetăText 4">
            <a:extLst>
              <a:ext uri="{FF2B5EF4-FFF2-40B4-BE49-F238E27FC236}">
                <a16:creationId xmlns="" xmlns:a16="http://schemas.microsoft.com/office/drawing/2014/main" id="{C7350A5A-022E-B5CE-A279-6F24A0EAC53E}"/>
              </a:ext>
            </a:extLst>
          </p:cNvPr>
          <p:cNvSpPr txBox="1"/>
          <p:nvPr/>
        </p:nvSpPr>
        <p:spPr>
          <a:xfrm>
            <a:off x="5989103" y="1428750"/>
            <a:ext cx="297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3. Actor</a:t>
            </a:r>
          </a:p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- Properties:</a:t>
            </a:r>
          </a:p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    </a:t>
            </a:r>
            <a:r>
              <a:rPr lang="vi-VN" sz="1200" dirty="0" smtClean="0">
                <a:solidFill>
                  <a:schemeClr val="bg1"/>
                </a:solidFill>
              </a:rPr>
              <a:t>-</a:t>
            </a:r>
            <a:r>
              <a:rPr lang="vi-VN" sz="1200" dirty="0" smtClean="0"/>
              <a:t> </a:t>
            </a:r>
            <a:r>
              <a:rPr lang="vi-VN" sz="1200" b="1" dirty="0">
                <a:solidFill>
                  <a:schemeClr val="bg1"/>
                </a:solidFill>
              </a:rPr>
              <a:t>id: Identificator unic (string) </a:t>
            </a:r>
            <a:r>
              <a:rPr lang="en-US" sz="1200" b="1" dirty="0">
                <a:solidFill>
                  <a:schemeClr val="bg1"/>
                </a:solidFill>
              </a:rPr>
              <a:t/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     </a:t>
            </a:r>
            <a:r>
              <a:rPr lang="vi-VN" sz="1200" b="1" dirty="0">
                <a:solidFill>
                  <a:schemeClr val="bg1"/>
                </a:solidFill>
              </a:rPr>
              <a:t>- nume_prenume: Numele complet (string) </a:t>
            </a:r>
            <a:r>
              <a:rPr lang="en-US" sz="1200" b="1" dirty="0">
                <a:solidFill>
                  <a:schemeClr val="bg1"/>
                </a:solidFill>
              </a:rPr>
              <a:t/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     </a:t>
            </a:r>
            <a:r>
              <a:rPr lang="vi-VN" sz="1200" b="1" dirty="0">
                <a:solidFill>
                  <a:schemeClr val="bg1"/>
                </a:solidFill>
              </a:rPr>
              <a:t>- anul_nașterii: Anul nașterii (integer, opțional) </a:t>
            </a:r>
            <a:r>
              <a:rPr lang="en-US" sz="1200" b="1" dirty="0">
                <a:solidFill>
                  <a:schemeClr val="bg1"/>
                </a:solidFill>
              </a:rPr>
              <a:t/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     </a:t>
            </a:r>
            <a:r>
              <a:rPr lang="vi-VN" sz="1200" b="1" dirty="0">
                <a:solidFill>
                  <a:schemeClr val="bg1"/>
                </a:solidFill>
              </a:rPr>
              <a:t>- anul_decedării: Anul decesului (integer, opțional)</a:t>
            </a:r>
            <a:endParaRPr lang="en-US" sz="1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endParaRPr lang="en-US" sz="1200" dirty="0"/>
          </a:p>
        </p:txBody>
      </p:sp>
      <p:sp>
        <p:nvSpPr>
          <p:cNvPr id="8" name="CasetăText 7">
            <a:extLst>
              <a:ext uri="{FF2B5EF4-FFF2-40B4-BE49-F238E27FC236}">
                <a16:creationId xmlns="" xmlns:a16="http://schemas.microsoft.com/office/drawing/2014/main" id="{A13E50B1-78EE-D893-0105-5D0EC89E85F8}"/>
              </a:ext>
            </a:extLst>
          </p:cNvPr>
          <p:cNvSpPr txBox="1"/>
          <p:nvPr/>
        </p:nvSpPr>
        <p:spPr>
          <a:xfrm>
            <a:off x="3429000" y="3367742"/>
            <a:ext cx="495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Relations: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1. </a:t>
            </a:r>
            <a:r>
              <a:rPr lang="en-US" sz="1200" b="1" dirty="0" err="1" smtClean="0">
                <a:solidFill>
                  <a:schemeClr val="bg1"/>
                </a:solidFill>
              </a:rPr>
              <a:t>Directed_By</a:t>
            </a:r>
            <a:r>
              <a:rPr lang="en-US" sz="1200" b="1" dirty="0">
                <a:solidFill>
                  <a:schemeClr val="bg1"/>
                </a:solidFill>
              </a:rPr>
              <a:t>: Relationship between a Film and a Director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    Domain</a:t>
            </a:r>
            <a:r>
              <a:rPr lang="en-US" sz="1200" b="1" dirty="0">
                <a:solidFill>
                  <a:schemeClr val="bg1"/>
                </a:solidFill>
              </a:rPr>
              <a:t>: Film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    Codomain</a:t>
            </a:r>
            <a:r>
              <a:rPr lang="en-US" sz="1200" b="1" dirty="0">
                <a:solidFill>
                  <a:schemeClr val="bg1"/>
                </a:solidFill>
              </a:rPr>
              <a:t>: Director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2. </a:t>
            </a:r>
            <a:r>
              <a:rPr lang="en-US" sz="1200" b="1" dirty="0" err="1" smtClean="0">
                <a:solidFill>
                  <a:schemeClr val="bg1"/>
                </a:solidFill>
              </a:rPr>
              <a:t>Played_By</a:t>
            </a:r>
            <a:r>
              <a:rPr lang="en-US" sz="1200" b="1" dirty="0">
                <a:solidFill>
                  <a:schemeClr val="bg1"/>
                </a:solidFill>
              </a:rPr>
              <a:t>: Relationship between a Film and an Actor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    Domain</a:t>
            </a:r>
            <a:r>
              <a:rPr lang="en-US" sz="1200" b="1" dirty="0">
                <a:solidFill>
                  <a:schemeClr val="bg1"/>
                </a:solidFill>
              </a:rPr>
              <a:t>: Film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    Codomain</a:t>
            </a:r>
            <a:r>
              <a:rPr lang="en-US" sz="1200" b="1" dirty="0">
                <a:solidFill>
                  <a:schemeClr val="bg1"/>
                </a:solidFill>
              </a:rPr>
              <a:t>: Actor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OUR ONTOLOGY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76350"/>
            <a:ext cx="4572000" cy="357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66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290918" y="4381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WE HAVE DONE SO FAR…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290918" y="97155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290918" y="1200150"/>
            <a:ext cx="4260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1. Import </a:t>
            </a:r>
            <a:r>
              <a:rPr lang="en-US" sz="1600" dirty="0">
                <a:solidFill>
                  <a:schemeClr val="bg1"/>
                </a:solidFill>
              </a:rPr>
              <a:t>Libraries and Define </a:t>
            </a:r>
            <a:r>
              <a:rPr lang="en-US" sz="1600" dirty="0" smtClean="0">
                <a:solidFill>
                  <a:schemeClr val="bg1"/>
                </a:solidFill>
              </a:rPr>
              <a:t>Namespaces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. Data Cleaning </a:t>
            </a:r>
            <a:r>
              <a:rPr lang="en-US" sz="1600" dirty="0" smtClean="0">
                <a:solidFill>
                  <a:schemeClr val="bg1"/>
                </a:solidFill>
              </a:rPr>
              <a:t>Functions 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3</a:t>
            </a:r>
            <a:r>
              <a:rPr lang="en-US" sz="1600" dirty="0">
                <a:solidFill>
                  <a:schemeClr val="bg1"/>
                </a:solidFill>
              </a:rPr>
              <a:t>. Reading JSON </a:t>
            </a:r>
            <a:r>
              <a:rPr lang="en-US" sz="1600" dirty="0" smtClean="0">
                <a:solidFill>
                  <a:schemeClr val="bg1"/>
                </a:solidFill>
              </a:rPr>
              <a:t>Data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4</a:t>
            </a:r>
            <a:r>
              <a:rPr lang="en-US" sz="1600" dirty="0">
                <a:solidFill>
                  <a:schemeClr val="bg1"/>
                </a:solidFill>
              </a:rPr>
              <a:t>. Initialize RDF </a:t>
            </a:r>
            <a:r>
              <a:rPr lang="en-US" sz="1600" dirty="0" smtClean="0">
                <a:solidFill>
                  <a:schemeClr val="bg1"/>
                </a:solidFill>
              </a:rPr>
              <a:t>Graph  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5</a:t>
            </a:r>
            <a:r>
              <a:rPr lang="en-US" sz="1600" dirty="0">
                <a:solidFill>
                  <a:schemeClr val="bg1"/>
                </a:solidFill>
              </a:rPr>
              <a:t>. Creating Movie </a:t>
            </a:r>
            <a:r>
              <a:rPr lang="en-US" sz="1600" dirty="0" smtClean="0">
                <a:solidFill>
                  <a:schemeClr val="bg1"/>
                </a:solidFill>
              </a:rPr>
              <a:t>Instances  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6</a:t>
            </a:r>
            <a:r>
              <a:rPr lang="en-US" sz="1600" dirty="0">
                <a:solidFill>
                  <a:schemeClr val="bg1"/>
                </a:solidFill>
              </a:rPr>
              <a:t>. Creating Actor and Director </a:t>
            </a:r>
            <a:r>
              <a:rPr lang="en-US" sz="1600" dirty="0" smtClean="0">
                <a:solidFill>
                  <a:schemeClr val="bg1"/>
                </a:solidFill>
              </a:rPr>
              <a:t>Instances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7</a:t>
            </a:r>
            <a:r>
              <a:rPr lang="en-US" sz="1600" dirty="0">
                <a:solidFill>
                  <a:schemeClr val="bg1"/>
                </a:solidFill>
              </a:rPr>
              <a:t>. Generate RDF </a:t>
            </a:r>
            <a:r>
              <a:rPr lang="en-US" sz="1600" dirty="0" smtClean="0">
                <a:solidFill>
                  <a:schemeClr val="bg1"/>
                </a:solidFill>
              </a:rPr>
              <a:t>Graph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214</Words>
  <Application>Microsoft Office PowerPoint</Application>
  <PresentationFormat>On-screen Show (16:9)</PresentationFormat>
  <Paragraphs>50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Roboto Light</vt:lpstr>
      <vt:lpstr>Bree Serif</vt:lpstr>
      <vt:lpstr>Didact Gothic</vt:lpstr>
      <vt:lpstr>Roboto Mono Thin</vt:lpstr>
      <vt:lpstr>Roboto Black</vt:lpstr>
      <vt:lpstr>WEB PROPOSAL</vt:lpstr>
      <vt:lpstr>MOVIE QUERY</vt:lpstr>
      <vt:lpstr>The Purpose of the Project</vt:lpstr>
      <vt:lpstr>WHAT WE HAVE DONE SO FAR…</vt:lpstr>
      <vt:lpstr>WHAT WE HAVE DONE SO FAR…</vt:lpstr>
      <vt:lpstr>Example input from dataset</vt:lpstr>
      <vt:lpstr>Example input from dataset</vt:lpstr>
      <vt:lpstr>Our ontology</vt:lpstr>
      <vt:lpstr>OUR ONTOLOGY</vt:lpstr>
      <vt:lpstr>WHAT WE HAVE DONE SO FAR…</vt:lpstr>
      <vt:lpstr>WHAT WE HAVE DONE SO FAR…</vt:lpstr>
      <vt:lpstr>WHAT WE HAVE DONE SO FAR…</vt:lpstr>
      <vt:lpstr>Problems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QUERY</dc:title>
  <cp:lastModifiedBy>WIN 11 PRO</cp:lastModifiedBy>
  <cp:revision>72</cp:revision>
  <dcterms:modified xsi:type="dcterms:W3CDTF">2024-05-29T15:19:20Z</dcterms:modified>
</cp:coreProperties>
</file>