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25BA-A00D-4EE3-B5E7-F34A1B6459B1}" type="datetimeFigureOut">
              <a:rPr lang="ro-RO" smtClean="0"/>
              <a:t>26.03.2025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0EE7-D28A-4518-B944-5D74BA8946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0308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25BA-A00D-4EE3-B5E7-F34A1B6459B1}" type="datetimeFigureOut">
              <a:rPr lang="ro-RO" smtClean="0"/>
              <a:t>26.03.2025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0EE7-D28A-4518-B944-5D74BA8946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2928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25BA-A00D-4EE3-B5E7-F34A1B6459B1}" type="datetimeFigureOut">
              <a:rPr lang="ro-RO" smtClean="0"/>
              <a:t>26.03.2025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0EE7-D28A-4518-B944-5D74BA8946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8955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o-RO"/>
              <a:t>Editați stilurile de text coordonator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25BA-A00D-4EE3-B5E7-F34A1B6459B1}" type="datetimeFigureOut">
              <a:rPr lang="ro-RO" smtClean="0"/>
              <a:t>26.03.2025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0EE7-D28A-4518-B944-5D74BA894652}" type="slidenum">
              <a:rPr lang="ro-RO" smtClean="0"/>
              <a:t>‹#›</a:t>
            </a:fld>
            <a:endParaRPr lang="ro-RO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113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25BA-A00D-4EE3-B5E7-F34A1B6459B1}" type="datetimeFigureOut">
              <a:rPr lang="ro-RO" smtClean="0"/>
              <a:t>26.03.2025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0EE7-D28A-4518-B944-5D74BA8946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42312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25BA-A00D-4EE3-B5E7-F34A1B6459B1}" type="datetimeFigureOut">
              <a:rPr lang="ro-RO" smtClean="0"/>
              <a:t>26.03.2025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0EE7-D28A-4518-B944-5D74BA8946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082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25BA-A00D-4EE3-B5E7-F34A1B6459B1}" type="datetimeFigureOut">
              <a:rPr lang="ro-RO" smtClean="0"/>
              <a:t>26.03.2025</a:t>
            </a:fld>
            <a:endParaRPr lang="ro-RO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0EE7-D28A-4518-B944-5D74BA8946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4073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25BA-A00D-4EE3-B5E7-F34A1B6459B1}" type="datetimeFigureOut">
              <a:rPr lang="ro-RO" smtClean="0"/>
              <a:t>26.03.2025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0EE7-D28A-4518-B944-5D74BA8946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4407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25BA-A00D-4EE3-B5E7-F34A1B6459B1}" type="datetimeFigureOut">
              <a:rPr lang="ro-RO" smtClean="0"/>
              <a:t>26.03.2025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0EE7-D28A-4518-B944-5D74BA8946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9476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25BA-A00D-4EE3-B5E7-F34A1B6459B1}" type="datetimeFigureOut">
              <a:rPr lang="ro-RO" smtClean="0"/>
              <a:t>26.03.2025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0EE7-D28A-4518-B944-5D74BA8946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52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25BA-A00D-4EE3-B5E7-F34A1B6459B1}" type="datetimeFigureOut">
              <a:rPr lang="ro-RO" smtClean="0"/>
              <a:t>26.03.2025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0EE7-D28A-4518-B944-5D74BA8946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154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25BA-A00D-4EE3-B5E7-F34A1B6459B1}" type="datetimeFigureOut">
              <a:rPr lang="ro-RO" smtClean="0"/>
              <a:t>26.03.2025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0EE7-D28A-4518-B944-5D74BA8946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6715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25BA-A00D-4EE3-B5E7-F34A1B6459B1}" type="datetimeFigureOut">
              <a:rPr lang="ro-RO" smtClean="0"/>
              <a:t>26.03.2025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0EE7-D28A-4518-B944-5D74BA8946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4547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25BA-A00D-4EE3-B5E7-F34A1B6459B1}" type="datetimeFigureOut">
              <a:rPr lang="ro-RO" smtClean="0"/>
              <a:t>26.03.2025</a:t>
            </a:fld>
            <a:endParaRPr lang="ro-RO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0EE7-D28A-4518-B944-5D74BA8946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8856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25BA-A00D-4EE3-B5E7-F34A1B6459B1}" type="datetimeFigureOut">
              <a:rPr lang="ro-RO" smtClean="0"/>
              <a:t>26.03.2025</a:t>
            </a:fld>
            <a:endParaRPr lang="ro-RO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0EE7-D28A-4518-B944-5D74BA8946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7474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25BA-A00D-4EE3-B5E7-F34A1B6459B1}" type="datetimeFigureOut">
              <a:rPr lang="ro-RO" smtClean="0"/>
              <a:t>26.03.2025</a:t>
            </a:fld>
            <a:endParaRPr lang="ro-RO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0EE7-D28A-4518-B944-5D74BA8946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450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725BA-A00D-4EE3-B5E7-F34A1B6459B1}" type="datetimeFigureOut">
              <a:rPr lang="ro-RO" smtClean="0"/>
              <a:t>26.03.2025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50EE7-D28A-4518-B944-5D74BA8946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5011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4725BA-A00D-4EE3-B5E7-F34A1B6459B1}" type="datetimeFigureOut">
              <a:rPr lang="ro-RO" smtClean="0"/>
              <a:t>26.03.2025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0EE7-D28A-4518-B944-5D74BA8946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29380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Rom%C3%A2nia" TargetMode="External"/><Relationship Id="rId2" Type="http://schemas.openxmlformats.org/officeDocument/2006/relationships/hyperlink" Target="https://ro.wikipedia.org/wiki/List%C4%83_de_institu%C8%9Bii_de_%C3%AEnv%C4%83%C8%9B%C4%83m%C3%A2nt_superior_din_Rom%C3%A2ni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.wikipedia.org/w/index.php?title=Asocia%C8%9Bia_universit%C4%83%C8%9Bilor_din_Europa&amp;action=edit&amp;redlink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08E0676-0BF6-4CF0-BECE-8E790C79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9" y="983226"/>
            <a:ext cx="11513574" cy="2969343"/>
          </a:xfrm>
        </p:spPr>
        <p:txBody>
          <a:bodyPr/>
          <a:lstStyle/>
          <a:p>
            <a:r>
              <a:rPr lang="ro-RO" sz="4800" b="1" dirty="0"/>
              <a:t>Universitatea POLITEHNICĂ București</a:t>
            </a:r>
            <a:br>
              <a:rPr lang="ro-RO" dirty="0"/>
            </a:br>
            <a:r>
              <a:rPr lang="ro-RO" dirty="0"/>
              <a:t>Facultatea </a:t>
            </a:r>
            <a:r>
              <a:rPr lang="ro-RO" b="1" dirty="0"/>
              <a:t>Automatică și Calculatoare</a:t>
            </a:r>
            <a:br>
              <a:rPr lang="ro-RO" dirty="0"/>
            </a:br>
            <a:br>
              <a:rPr lang="ro-RO" dirty="0"/>
            </a:br>
            <a:r>
              <a:rPr lang="ro-RO" dirty="0"/>
              <a:t>Curs            WEB SEMANTIC</a:t>
            </a:r>
            <a:br>
              <a:rPr lang="ro-RO" dirty="0"/>
            </a:br>
            <a:r>
              <a:rPr lang="ro-RO" dirty="0"/>
              <a:t>Profesor       MIHAI DASCĂLU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B0261A7-86C5-41F8-A9D1-C641B461A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639" y="4688891"/>
            <a:ext cx="9631032" cy="1338284"/>
          </a:xfrm>
        </p:spPr>
        <p:txBody>
          <a:bodyPr>
            <a:normAutofit/>
          </a:bodyPr>
          <a:lstStyle/>
          <a:p>
            <a:r>
              <a:rPr lang="ro-RO" dirty="0"/>
              <a:t>Student </a:t>
            </a:r>
            <a:r>
              <a:rPr lang="ro-RO" b="1" dirty="0"/>
              <a:t>PĂTRAȘCU Luminița</a:t>
            </a:r>
            <a:r>
              <a:rPr lang="ro-RO" dirty="0"/>
              <a:t>, </a:t>
            </a:r>
          </a:p>
          <a:p>
            <a:r>
              <a:rPr lang="ro-RO" dirty="0"/>
              <a:t>facultate F.A.I.M.A, master an 1, 2024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080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BA6EAC9-376A-4569-A5D4-36205284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6" y="132735"/>
            <a:ext cx="10697496" cy="599334"/>
          </a:xfrm>
        </p:spPr>
        <p:txBody>
          <a:bodyPr/>
          <a:lstStyle/>
          <a:p>
            <a:pPr algn="ctr"/>
            <a:r>
              <a:rPr lang="ro-RO" sz="2000" b="1" dirty="0"/>
              <a:t>Taxonomia</a:t>
            </a:r>
            <a:r>
              <a:rPr lang="ro-RO" sz="2000" dirty="0"/>
              <a:t> unităților de </a:t>
            </a:r>
            <a:r>
              <a:rPr lang="ro-RO" sz="2000" dirty="0" err="1"/>
              <a:t>invățământ</a:t>
            </a:r>
            <a:r>
              <a:rPr lang="ro-RO" sz="2000" dirty="0"/>
              <a:t>, SUPERIOR    UNIVERSITAR, clasificate conform Asociației Universităților Europene.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D71BDE2B-066C-436A-9476-164ACFD5082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7" y="865239"/>
            <a:ext cx="11474244" cy="58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2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446335B-B795-4BC3-9081-AD913C7C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788805" cy="638663"/>
          </a:xfrm>
        </p:spPr>
        <p:txBody>
          <a:bodyPr/>
          <a:lstStyle/>
          <a:p>
            <a:r>
              <a:rPr lang="ro-RO" sz="2800" b="1" dirty="0"/>
              <a:t>Taxonomia</a:t>
            </a:r>
            <a:r>
              <a:rPr lang="ro-RO" sz="2800" dirty="0"/>
              <a:t> unităților de </a:t>
            </a:r>
            <a:r>
              <a:rPr lang="ro-RO" sz="2800" dirty="0" err="1"/>
              <a:t>invățământ</a:t>
            </a:r>
            <a:r>
              <a:rPr lang="ro-RO" sz="2800" dirty="0"/>
              <a:t> PREUNIVERSITAR -1</a:t>
            </a:r>
          </a:p>
        </p:txBody>
      </p:sp>
      <p:pic>
        <p:nvPicPr>
          <p:cNvPr id="4" name="Substituent conținut 3">
            <a:extLst>
              <a:ext uri="{FF2B5EF4-FFF2-40B4-BE49-F238E27FC236}">
                <a16:creationId xmlns:a16="http://schemas.microsoft.com/office/drawing/2014/main" id="{9FE987D3-EBA0-4106-B994-34624CD15C2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83226"/>
            <a:ext cx="10903974" cy="550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4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446335B-B795-4BC3-9081-AD913C7C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97" y="147918"/>
            <a:ext cx="10788805" cy="638663"/>
          </a:xfrm>
        </p:spPr>
        <p:txBody>
          <a:bodyPr/>
          <a:lstStyle/>
          <a:p>
            <a:r>
              <a:rPr lang="ro-RO" sz="2800" b="1" dirty="0"/>
              <a:t>Taxonomia</a:t>
            </a:r>
            <a:r>
              <a:rPr lang="ro-RO" sz="2800" dirty="0"/>
              <a:t> unităților de </a:t>
            </a:r>
            <a:r>
              <a:rPr lang="ro-RO" sz="2800" dirty="0" err="1"/>
              <a:t>invățământ</a:t>
            </a:r>
            <a:r>
              <a:rPr lang="ro-RO" sz="2800" dirty="0"/>
              <a:t> PREUNIVERSITAR - 2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737D7DDC-2D99-4DF5-990F-D846DC4F73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6" y="658761"/>
            <a:ext cx="11788878" cy="61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2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590C2D8-B952-4869-A74A-1F489512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806245"/>
          </a:xfrm>
        </p:spPr>
        <p:txBody>
          <a:bodyPr/>
          <a:lstStyle/>
          <a:p>
            <a:pPr algn="ctr"/>
            <a:r>
              <a:rPr lang="ro-RO" dirty="0"/>
              <a:t>PRORIETĂȚI ALE CLASELOR</a:t>
            </a:r>
          </a:p>
        </p:txBody>
      </p:sp>
      <p:pic>
        <p:nvPicPr>
          <p:cNvPr id="4" name="Substituent conținut 3">
            <a:extLst>
              <a:ext uri="{FF2B5EF4-FFF2-40B4-BE49-F238E27FC236}">
                <a16:creationId xmlns:a16="http://schemas.microsoft.com/office/drawing/2014/main" id="{AD68C25B-ADAA-4461-8EC0-F3F6DAD5B0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0" y="648929"/>
            <a:ext cx="11197879" cy="60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08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D7BEB8C-0DC9-44D7-9AC1-1D40DA219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3097" y="1447801"/>
            <a:ext cx="7817516" cy="1981200"/>
          </a:xfrm>
        </p:spPr>
        <p:txBody>
          <a:bodyPr/>
          <a:lstStyle/>
          <a:p>
            <a:r>
              <a:rPr lang="ro-RO" dirty="0"/>
              <a:t>Vă </a:t>
            </a:r>
            <a:r>
              <a:rPr lang="ro-RO" dirty="0" err="1"/>
              <a:t>multumesc</a:t>
            </a:r>
            <a:r>
              <a:rPr lang="ro-RO" dirty="0"/>
              <a:t>!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EF0AB6E-CE38-4552-8DC0-50AFF343F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o-RO" sz="4800" dirty="0" err="1">
                <a:latin typeface="Book Antiqua" panose="02040602050305030304" pitchFamily="18" charset="0"/>
              </a:rPr>
              <a:t>Intrebări</a:t>
            </a:r>
            <a:r>
              <a:rPr lang="ro-RO" sz="4800" dirty="0">
                <a:latin typeface="Book Antiqua" panose="0204060205030503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5183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9298310-4008-4637-892A-DCFDE5AE5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70" y="1447800"/>
            <a:ext cx="10648335" cy="3124200"/>
          </a:xfrm>
        </p:spPr>
        <p:txBody>
          <a:bodyPr/>
          <a:lstStyle/>
          <a:p>
            <a:pPr algn="ctr"/>
            <a:r>
              <a:rPr lang="ro-RO" sz="5400" dirty="0"/>
              <a:t>PROIECT</a:t>
            </a:r>
            <a:br>
              <a:rPr lang="ro-RO" sz="5400" dirty="0"/>
            </a:br>
            <a:r>
              <a:rPr lang="ro-RO" sz="5400" dirty="0"/>
              <a:t>Ontologia Sistemului Național de Învățământ din România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0D40F0BD-5BDF-432F-A2BF-A7C55EFAC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 dirty="0"/>
              <a:t>Modelarea claselor si </a:t>
            </a:r>
            <a:r>
              <a:rPr lang="ro-RO" dirty="0" err="1"/>
              <a:t>taxonomiA</a:t>
            </a:r>
            <a:r>
              <a:rPr lang="ro-RO" dirty="0"/>
              <a:t> </a:t>
            </a:r>
            <a:r>
              <a:rPr lang="ro-RO" dirty="0" err="1"/>
              <a:t>unitățiLOR</a:t>
            </a:r>
            <a:r>
              <a:rPr lang="ro-RO" dirty="0"/>
              <a:t>  de </a:t>
            </a:r>
            <a:r>
              <a:rPr lang="ro-RO" dirty="0" err="1"/>
              <a:t>invatamant</a:t>
            </a:r>
            <a:endParaRPr lang="ro-RO" dirty="0"/>
          </a:p>
          <a:p>
            <a:pPr algn="ctr"/>
            <a:r>
              <a:rPr lang="ro-RO" dirty="0"/>
              <a:t>MEDIUL </a:t>
            </a:r>
            <a:r>
              <a:rPr lang="ro-RO" dirty="0" err="1"/>
              <a:t>Protege</a:t>
            </a:r>
            <a:endParaRPr lang="ro-RO" dirty="0"/>
          </a:p>
          <a:p>
            <a:pPr algn="ctr"/>
            <a:r>
              <a:rPr lang="ro-RO" dirty="0"/>
              <a:t>LIMBAJUL ONTOLOGY WEB LANGUAGE -</a:t>
            </a:r>
            <a:r>
              <a:rPr lang="ro-RO" dirty="0" err="1"/>
              <a:t>owl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0115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32C7549-E8CC-4445-9673-EF885040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o-RO" b="1" dirty="0"/>
              <a:t>Sistemul național de învățământ din România -DEFINIRE</a:t>
            </a:r>
            <a:br>
              <a:rPr lang="ro-RO" dirty="0"/>
            </a:b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D00EA15-1E3B-4907-9A58-79F82EA97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379406"/>
            <a:ext cx="8946541" cy="3323304"/>
          </a:xfrm>
        </p:spPr>
        <p:txBody>
          <a:bodyPr/>
          <a:lstStyle/>
          <a:p>
            <a:r>
              <a:rPr lang="ro-RO" sz="2800" b="1" dirty="0"/>
              <a:t>Sistemul </a:t>
            </a:r>
            <a:r>
              <a:rPr lang="ro-RO" sz="2800" b="1" dirty="0" err="1"/>
              <a:t>naţional</a:t>
            </a:r>
            <a:r>
              <a:rPr lang="ro-RO" sz="2800" b="1" dirty="0"/>
              <a:t> de </a:t>
            </a:r>
            <a:r>
              <a:rPr lang="ro-RO" sz="2800" b="1" dirty="0" err="1"/>
              <a:t>învăţământ</a:t>
            </a:r>
            <a:r>
              <a:rPr lang="ro-RO" sz="2800" b="1" dirty="0"/>
              <a:t> </a:t>
            </a:r>
            <a:r>
              <a:rPr lang="ro-RO" dirty="0"/>
              <a:t>este constituit din </a:t>
            </a:r>
            <a:r>
              <a:rPr lang="ro-RO" b="1" dirty="0"/>
              <a:t>ansamblul </a:t>
            </a:r>
            <a:r>
              <a:rPr lang="ro-RO" b="1" dirty="0" err="1"/>
              <a:t>unităţilor</a:t>
            </a:r>
            <a:r>
              <a:rPr lang="ro-RO" b="1" dirty="0"/>
              <a:t> </a:t>
            </a:r>
            <a:r>
              <a:rPr lang="ro-RO" b="1" dirty="0" err="1"/>
              <a:t>şi</a:t>
            </a:r>
            <a:r>
              <a:rPr lang="ro-RO" b="1" dirty="0"/>
              <a:t> </a:t>
            </a:r>
            <a:r>
              <a:rPr lang="ro-RO" b="1" dirty="0" err="1"/>
              <a:t>instituţiilor</a:t>
            </a:r>
            <a:r>
              <a:rPr lang="ro-RO" b="1" dirty="0"/>
              <a:t> de </a:t>
            </a:r>
            <a:r>
              <a:rPr lang="ro-RO" b="1" dirty="0" err="1"/>
              <a:t>învăţământ</a:t>
            </a:r>
            <a:r>
              <a:rPr lang="ro-RO" b="1" dirty="0"/>
              <a:t> de stat </a:t>
            </a:r>
            <a:r>
              <a:rPr lang="ro-RO" b="1" dirty="0" err="1"/>
              <a:t>şi</a:t>
            </a:r>
            <a:r>
              <a:rPr lang="ro-RO" b="1" dirty="0"/>
              <a:t> private </a:t>
            </a:r>
            <a:r>
              <a:rPr lang="ro-RO" dirty="0"/>
              <a:t>de diverse tipuri, niveluri </a:t>
            </a:r>
            <a:r>
              <a:rPr lang="ro-RO" dirty="0" err="1"/>
              <a:t>şi</a:t>
            </a:r>
            <a:r>
              <a:rPr lang="ro-RO" dirty="0"/>
              <a:t> forme de organizare a </a:t>
            </a:r>
            <a:r>
              <a:rPr lang="ro-RO" dirty="0" err="1"/>
              <a:t>activităţii</a:t>
            </a:r>
            <a:r>
              <a:rPr lang="ro-RO" dirty="0"/>
              <a:t> de instruire </a:t>
            </a:r>
            <a:r>
              <a:rPr lang="ro-RO" dirty="0" err="1"/>
              <a:t>şi</a:t>
            </a:r>
            <a:r>
              <a:rPr lang="ro-RO" dirty="0"/>
              <a:t> educare. </a:t>
            </a:r>
          </a:p>
          <a:p>
            <a:pPr marL="0" indent="0">
              <a:buNone/>
            </a:pPr>
            <a:endParaRPr lang="ro-RO" dirty="0"/>
          </a:p>
          <a:p>
            <a:r>
              <a:rPr lang="ro-RO" dirty="0"/>
              <a:t>Sistemul </a:t>
            </a:r>
            <a:r>
              <a:rPr lang="ro-RO" dirty="0" err="1"/>
              <a:t>naţional</a:t>
            </a:r>
            <a:r>
              <a:rPr lang="ro-RO" dirty="0"/>
              <a:t> de </a:t>
            </a:r>
            <a:r>
              <a:rPr lang="ro-RO" dirty="0" err="1"/>
              <a:t>învăţământ</a:t>
            </a:r>
            <a:r>
              <a:rPr lang="ro-RO" dirty="0"/>
              <a:t> este structurat în </a:t>
            </a:r>
            <a:r>
              <a:rPr lang="ro-RO" b="1" i="1" dirty="0"/>
              <a:t>niveluri </a:t>
            </a:r>
            <a:r>
              <a:rPr lang="ro-RO" b="1" i="1" dirty="0" err="1"/>
              <a:t>educaţionale</a:t>
            </a:r>
            <a:r>
              <a:rPr lang="ro-RO" dirty="0"/>
              <a:t>, așa încât să fie asigurată </a:t>
            </a:r>
            <a:r>
              <a:rPr lang="ro-RO" dirty="0" err="1"/>
              <a:t>coerenţa</a:t>
            </a:r>
            <a:r>
              <a:rPr lang="ro-RO" dirty="0"/>
              <a:t> </a:t>
            </a:r>
            <a:r>
              <a:rPr lang="ro-RO" dirty="0" err="1"/>
              <a:t>instrucţiei</a:t>
            </a:r>
            <a:r>
              <a:rPr lang="ro-RO" dirty="0"/>
              <a:t>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educaţiei</a:t>
            </a:r>
            <a:r>
              <a:rPr lang="ro-RO" dirty="0"/>
              <a:t> conform </a:t>
            </a:r>
            <a:r>
              <a:rPr lang="ro-RO" dirty="0" err="1"/>
              <a:t>particularităţilor</a:t>
            </a:r>
            <a:r>
              <a:rPr lang="ro-RO" dirty="0"/>
              <a:t> de vârstă </a:t>
            </a:r>
            <a:r>
              <a:rPr lang="ro-RO" dirty="0" err="1"/>
              <a:t>şi</a:t>
            </a:r>
            <a:r>
              <a:rPr lang="ro-RO" dirty="0"/>
              <a:t> individuale ale elevilor </a:t>
            </a:r>
            <a:r>
              <a:rPr lang="ro-RO" dirty="0" err="1"/>
              <a:t>şi</a:t>
            </a:r>
            <a:r>
              <a:rPr lang="ro-RO" dirty="0"/>
              <a:t> </a:t>
            </a:r>
            <a:r>
              <a:rPr lang="ro-RO" dirty="0" err="1"/>
              <a:t>studenţilor</a:t>
            </a:r>
            <a:r>
              <a:rPr lang="ro-RO" dirty="0"/>
              <a:t>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6440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32C7549-E8CC-4445-9673-EF885040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4" y="452718"/>
            <a:ext cx="11572567" cy="1400530"/>
          </a:xfrm>
        </p:spPr>
        <p:txBody>
          <a:bodyPr/>
          <a:lstStyle/>
          <a:p>
            <a:pPr algn="ctr"/>
            <a:r>
              <a:rPr lang="ro-RO" sz="4000" b="1" dirty="0"/>
              <a:t>Sistemul național de învățământ din România </a:t>
            </a:r>
            <a:br>
              <a:rPr lang="ro-RO" b="1" dirty="0"/>
            </a:br>
            <a:r>
              <a:rPr lang="ro-RO" b="1" dirty="0"/>
              <a:t>STRUCTURĂ</a:t>
            </a:r>
            <a:br>
              <a:rPr lang="ro-RO" dirty="0"/>
            </a:b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D00EA15-1E3B-4907-9A58-79F82EA97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490" y="2446208"/>
            <a:ext cx="10599174" cy="3384321"/>
          </a:xfrm>
        </p:spPr>
        <p:txBody>
          <a:bodyPr>
            <a:normAutofit/>
          </a:bodyPr>
          <a:lstStyle/>
          <a:p>
            <a:r>
              <a:rPr lang="ro-RO" sz="3200" b="1" dirty="0"/>
              <a:t>Sistemul național de învățământ din România , cuprinde:</a:t>
            </a:r>
          </a:p>
          <a:p>
            <a:pPr lvl="1"/>
            <a:r>
              <a:rPr lang="ro-RO" sz="3200" b="1" dirty="0"/>
              <a:t>Sistemul național de învățământ UNIVERSITAR, SUPERIOR</a:t>
            </a:r>
          </a:p>
          <a:p>
            <a:pPr lvl="1"/>
            <a:r>
              <a:rPr lang="ro-RO" sz="3200" b="1" dirty="0"/>
              <a:t>Sistemul național de învățământ PREUNIVERSITAR</a:t>
            </a:r>
            <a:endParaRPr lang="ro-RO" sz="3200" dirty="0"/>
          </a:p>
        </p:txBody>
      </p:sp>
    </p:spTree>
    <p:extLst>
      <p:ext uri="{BB962C8B-B14F-4D97-AF65-F5344CB8AC3E}">
        <p14:creationId xmlns:p14="http://schemas.microsoft.com/office/powerpoint/2010/main" val="327532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CF3522-B967-4507-B75E-71A9773C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452718"/>
            <a:ext cx="11385755" cy="1400530"/>
          </a:xfrm>
        </p:spPr>
        <p:txBody>
          <a:bodyPr/>
          <a:lstStyle/>
          <a:p>
            <a:pPr algn="ctr"/>
            <a:r>
              <a:rPr lang="ro-RO" sz="2800" b="1" dirty="0"/>
              <a:t>Sistemul național de învățământ UNIVERSITAR, SUPERIOR</a:t>
            </a:r>
            <a:br>
              <a:rPr lang="ro-RO" sz="4400" b="1" dirty="0"/>
            </a:br>
            <a:r>
              <a:rPr lang="ro-RO" b="1" dirty="0"/>
              <a:t>Învățământul superior (ISCED 5-8)</a:t>
            </a:r>
            <a:br>
              <a:rPr lang="ro-RO" b="1" dirty="0"/>
            </a:b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1CBEB71-EAAF-4006-9F28-C22BAF2F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436" y="1956619"/>
            <a:ext cx="9731836" cy="4218039"/>
          </a:xfrm>
        </p:spPr>
        <p:txBody>
          <a:bodyPr>
            <a:normAutofit lnSpcReduction="10000"/>
          </a:bodyPr>
          <a:lstStyle/>
          <a:p>
            <a:r>
              <a:rPr lang="ro-RO" b="1" dirty="0"/>
              <a:t>Învățământul superior (ISCED 5-8),</a:t>
            </a:r>
            <a:r>
              <a:rPr lang="ro-RO" dirty="0"/>
              <a:t> se organizează </a:t>
            </a:r>
            <a:r>
              <a:rPr lang="ro-RO" b="1" dirty="0"/>
              <a:t>doar în organizații furnizoare de educație </a:t>
            </a:r>
            <a:r>
              <a:rPr lang="ro-RO" dirty="0"/>
              <a:t>și </a:t>
            </a:r>
            <a:r>
              <a:rPr lang="ro-RO" b="1" dirty="0"/>
              <a:t>instituții de învățământ superior</a:t>
            </a:r>
            <a:r>
              <a:rPr lang="ro-RO" dirty="0"/>
              <a:t> care au obținut autorizarea de funcționare provizorie sau acreditarea, în conformitate cu prevederile legale.</a:t>
            </a:r>
          </a:p>
          <a:p>
            <a:r>
              <a:rPr lang="ro-RO" dirty="0"/>
              <a:t>Instituțiile de învățământ superior pot fi de </a:t>
            </a:r>
            <a:r>
              <a:rPr lang="ro-RO" b="1" dirty="0"/>
              <a:t>stat, particulare și confesionale</a:t>
            </a:r>
            <a:r>
              <a:rPr lang="ro-RO" dirty="0"/>
              <a:t>. Aceste instituții au personalitate juridică, au caracter nonprofit și sunt apolitice. </a:t>
            </a:r>
          </a:p>
          <a:p>
            <a:r>
              <a:rPr lang="ro-RO" dirty="0"/>
              <a:t>Instituțiile de învățământ superior de stat, respectiv particulare și confesionale, </a:t>
            </a:r>
            <a:r>
              <a:rPr lang="ro-RO" b="1" dirty="0"/>
              <a:t>pot înființa</a:t>
            </a:r>
            <a:r>
              <a:rPr lang="ro-RO" dirty="0"/>
              <a:t>, prin </a:t>
            </a:r>
            <a:r>
              <a:rPr lang="ro-RO" b="1" dirty="0"/>
              <a:t>hotărârea senatului universitar</a:t>
            </a:r>
            <a:r>
              <a:rPr lang="ro-RO" dirty="0"/>
              <a:t>, în urma evaluării externe, conform prevederilor legale privind asigurarea calității în învățământul preuniversitar:</a:t>
            </a:r>
          </a:p>
          <a:p>
            <a:pPr lvl="1"/>
            <a:r>
              <a:rPr lang="ro-RO" b="1" dirty="0"/>
              <a:t>unități de învățământ preuniversitar de stat</a:t>
            </a:r>
            <a:r>
              <a:rPr lang="ro-RO" dirty="0"/>
              <a:t>, respectiv </a:t>
            </a:r>
            <a:r>
              <a:rPr lang="ro-RO" b="1" dirty="0"/>
              <a:t>particulare</a:t>
            </a:r>
            <a:r>
              <a:rPr lang="ro-RO" dirty="0"/>
              <a:t> și </a:t>
            </a:r>
            <a:r>
              <a:rPr lang="ro-RO" b="1" dirty="0"/>
              <a:t>confesionale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2414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30E5A14-60B1-4BFD-92AE-584525DB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248031" cy="1400530"/>
          </a:xfrm>
        </p:spPr>
        <p:txBody>
          <a:bodyPr/>
          <a:lstStyle/>
          <a:p>
            <a:pPr algn="ctr"/>
            <a:r>
              <a:rPr lang="ro-RO" sz="4400" b="1" dirty="0"/>
              <a:t>Sistemul național de învățământ PREUNIVERSITAR</a:t>
            </a:r>
            <a:br>
              <a:rPr lang="ro-RO" sz="4400" dirty="0"/>
            </a:b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28C33C6-06D6-42F6-A042-296C2A63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2052918"/>
            <a:ext cx="9999407" cy="4195481"/>
          </a:xfrm>
        </p:spPr>
        <p:txBody>
          <a:bodyPr>
            <a:normAutofit fontScale="92500" lnSpcReduction="20000"/>
          </a:bodyPr>
          <a:lstStyle/>
          <a:p>
            <a:r>
              <a:rPr lang="ro-RO" dirty="0"/>
              <a:t>Sistemul național de învățământ PREUNIVERSITAR cuprinde următoarele niveluri:  </a:t>
            </a:r>
          </a:p>
          <a:p>
            <a:pPr lvl="1"/>
            <a:r>
              <a:rPr lang="ro-RO" b="1" dirty="0"/>
              <a:t> Educația timpurie (de la 3 luni la 6 ani, ISCED 0)</a:t>
            </a:r>
            <a:r>
              <a:rPr lang="ro-RO" dirty="0"/>
              <a:t> care </a:t>
            </a:r>
            <a:r>
              <a:rPr lang="ro-RO" dirty="0" err="1"/>
              <a:t>cuptinde</a:t>
            </a:r>
            <a:r>
              <a:rPr lang="ro-RO" dirty="0"/>
              <a:t>:</a:t>
            </a:r>
          </a:p>
          <a:p>
            <a:pPr lvl="2"/>
            <a:r>
              <a:rPr lang="ro-RO" dirty="0"/>
              <a:t>nivelul </a:t>
            </a:r>
            <a:r>
              <a:rPr lang="ro-RO" dirty="0" err="1"/>
              <a:t>antepreșcolar</a:t>
            </a:r>
            <a:r>
              <a:rPr lang="ro-RO" dirty="0"/>
              <a:t> (3 luni—3 ani) </a:t>
            </a:r>
          </a:p>
          <a:p>
            <a:pPr lvl="2"/>
            <a:r>
              <a:rPr lang="ro-RO" dirty="0"/>
              <a:t>învățământul preșcolar (3—6 ani)</a:t>
            </a:r>
          </a:p>
          <a:p>
            <a:pPr marL="806450" lvl="2" indent="-354013"/>
            <a:r>
              <a:rPr lang="ro-RO" b="1" dirty="0"/>
              <a:t> Învățământul primar (ISCED 1)</a:t>
            </a:r>
            <a:r>
              <a:rPr lang="ro-RO" dirty="0"/>
              <a:t> </a:t>
            </a:r>
          </a:p>
          <a:p>
            <a:pPr marL="1263650" lvl="3" indent="-354013"/>
            <a:r>
              <a:rPr lang="ro-RO" dirty="0"/>
              <a:t>clasa pregătitoare </a:t>
            </a:r>
          </a:p>
          <a:p>
            <a:pPr marL="1263650" lvl="3" indent="-354013"/>
            <a:r>
              <a:rPr lang="ro-RO" dirty="0"/>
              <a:t>clasele I—IV</a:t>
            </a:r>
          </a:p>
          <a:p>
            <a:pPr marL="806450" lvl="2" indent="-354013"/>
            <a:r>
              <a:rPr lang="ro-RO" b="1" dirty="0"/>
              <a:t>Învățământul gimnazial (ISCED 2) </a:t>
            </a:r>
          </a:p>
          <a:p>
            <a:pPr marL="1263650" lvl="3" indent="-354013"/>
            <a:r>
              <a:rPr lang="ro-RO" dirty="0"/>
              <a:t>clasele V—VIII. </a:t>
            </a:r>
          </a:p>
          <a:p>
            <a:pPr marL="806450" lvl="2" indent="-354013"/>
            <a:r>
              <a:rPr lang="ro-RO" b="1" dirty="0"/>
              <a:t>Învățământul liceal (ISCED 3)</a:t>
            </a:r>
            <a:r>
              <a:rPr lang="ro-RO" dirty="0"/>
              <a:t> Învățământul liceal se organizează în </a:t>
            </a:r>
            <a:r>
              <a:rPr lang="ro-RO" b="1" dirty="0"/>
              <a:t>licee teoretice, licee vocaționale și licee tehnologice</a:t>
            </a:r>
            <a:r>
              <a:rPr lang="ro-RO" dirty="0"/>
              <a:t> și cuprinde clasele a IX-a-a XII-a pentru învățământul cu frecvență și clasele a IX-a-a XIII-a pentru învățământul cu frecvență seral și învățământul cu frecvență redusă. </a:t>
            </a:r>
          </a:p>
          <a:p>
            <a:pPr marL="806450" lvl="2" indent="-354013"/>
            <a:r>
              <a:rPr lang="ro-RO" dirty="0"/>
              <a:t>Învățământul </a:t>
            </a:r>
            <a:r>
              <a:rPr lang="ro-RO" b="1" dirty="0"/>
              <a:t>terțiar </a:t>
            </a:r>
            <a:r>
              <a:rPr lang="ro-RO" b="1" dirty="0" err="1"/>
              <a:t>nonuniversitar</a:t>
            </a:r>
            <a:r>
              <a:rPr lang="ro-RO" b="1" dirty="0"/>
              <a:t> (ISCED 4)</a:t>
            </a:r>
            <a:r>
              <a:rPr lang="ro-RO" dirty="0"/>
              <a:t> cuprinde </a:t>
            </a:r>
            <a:r>
              <a:rPr lang="ro-RO" b="1" dirty="0"/>
              <a:t>învățământul postliceal</a:t>
            </a:r>
            <a:r>
              <a:rPr lang="ro-RO" dirty="0"/>
              <a:t>. </a:t>
            </a:r>
          </a:p>
          <a:p>
            <a:pPr marL="806450" lvl="2" indent="-354013"/>
            <a:endParaRPr lang="ro-RO" dirty="0"/>
          </a:p>
          <a:p>
            <a:pPr lvl="2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5172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0D0D43B-8073-4A04-B89F-73B0B866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4" y="226576"/>
            <a:ext cx="11130116" cy="1297424"/>
          </a:xfrm>
        </p:spPr>
        <p:txBody>
          <a:bodyPr/>
          <a:lstStyle/>
          <a:p>
            <a:r>
              <a:rPr lang="ro-RO" sz="4400" b="1" dirty="0"/>
              <a:t>Sistemul național de învățământ din România    </a:t>
            </a:r>
            <a:r>
              <a:rPr lang="ro-RO" b="1" dirty="0"/>
              <a:t>STRUCTURĂ</a:t>
            </a:r>
            <a:endParaRPr lang="ro-RO" dirty="0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2146926C-5B51-4B4E-9257-84266E457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316" y="2064774"/>
            <a:ext cx="3529781" cy="4191564"/>
          </a:xfrm>
        </p:spPr>
        <p:txBody>
          <a:bodyPr>
            <a:normAutofit lnSpcReduction="10000"/>
          </a:bodyPr>
          <a:lstStyle/>
          <a:p>
            <a:r>
              <a:rPr lang="ro-RO" sz="2000" b="1" dirty="0"/>
              <a:t>Sistemul național de învățământ din România , cuprinde:</a:t>
            </a:r>
          </a:p>
          <a:p>
            <a:endParaRPr lang="ro-RO" sz="2000" b="1" dirty="0"/>
          </a:p>
          <a:p>
            <a:pPr lvl="1"/>
            <a:r>
              <a:rPr lang="ro-RO" sz="2000" b="1" dirty="0"/>
              <a:t>Sistemul național de învățământ UNIVERSITAR, SUPERIOR</a:t>
            </a:r>
          </a:p>
          <a:p>
            <a:pPr lvl="1"/>
            <a:endParaRPr lang="ro-RO" sz="2000" b="1" dirty="0"/>
          </a:p>
          <a:p>
            <a:pPr lvl="1"/>
            <a:r>
              <a:rPr lang="ro-RO" sz="2000" b="1" dirty="0"/>
              <a:t>Sistemul național de învățământ PREUNIVERSITAR</a:t>
            </a:r>
            <a:endParaRPr lang="ro-RO" sz="2000" dirty="0"/>
          </a:p>
          <a:p>
            <a:endParaRPr lang="ro-RO" dirty="0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C209242B-995E-45F5-80DF-FAB99C429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18040" y="1905000"/>
            <a:ext cx="6971070" cy="576262"/>
          </a:xfrm>
        </p:spPr>
        <p:txBody>
          <a:bodyPr/>
          <a:lstStyle/>
          <a:p>
            <a:r>
              <a:rPr lang="ro-RO" dirty="0"/>
              <a:t>Taxonomia unităților de învățământ </a:t>
            </a:r>
          </a:p>
          <a:p>
            <a:r>
              <a:rPr lang="ro-RO" dirty="0"/>
              <a:t>în limbajul OWL mediul PROTEGE</a:t>
            </a:r>
          </a:p>
        </p:txBody>
      </p:sp>
      <p:pic>
        <p:nvPicPr>
          <p:cNvPr id="7" name="Substituent conținut 6">
            <a:extLst>
              <a:ext uri="{FF2B5EF4-FFF2-40B4-BE49-F238E27FC236}">
                <a16:creationId xmlns:a16="http://schemas.microsoft.com/office/drawing/2014/main" id="{A405964F-2C5C-4BD1-857B-7DCE9A124619}"/>
              </a:ext>
            </a:extLst>
          </p:cNvPr>
          <p:cNvPicPr>
            <a:picLocks noGrp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271" y="2439860"/>
            <a:ext cx="8072285" cy="419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1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BA6EAC9-376A-4569-A5D4-36205284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6" y="132735"/>
            <a:ext cx="10697496" cy="599334"/>
          </a:xfrm>
        </p:spPr>
        <p:txBody>
          <a:bodyPr/>
          <a:lstStyle/>
          <a:p>
            <a:r>
              <a:rPr lang="ro-RO" sz="2800" b="1" dirty="0"/>
              <a:t>Taxonomia</a:t>
            </a:r>
            <a:r>
              <a:rPr lang="ro-RO" sz="2800" dirty="0"/>
              <a:t> unităților de </a:t>
            </a:r>
            <a:r>
              <a:rPr lang="ro-RO" sz="2800" dirty="0" err="1"/>
              <a:t>invățământ</a:t>
            </a:r>
            <a:r>
              <a:rPr lang="ro-RO" sz="2800" dirty="0"/>
              <a:t> SUPERIOR    UNIVERSITAR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3D6665F2-F22C-481A-B8B0-887F161EFFD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66" y="648929"/>
            <a:ext cx="11179276" cy="607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7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7669C4-BE2F-4425-A1A3-DE659B121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Clasificarea </a:t>
            </a:r>
            <a:r>
              <a:rPr lang="ro-RO" dirty="0" err="1"/>
              <a:t>instuțiilor</a:t>
            </a:r>
            <a:r>
              <a:rPr lang="ro-RO" dirty="0"/>
              <a:t> de învățământ superior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CADE98D-7CBD-4F11-A499-5AAB9E6D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Clasificarea </a:t>
            </a:r>
            <a:r>
              <a:rPr lang="ro-RO" dirty="0" err="1"/>
              <a:t>instuțiilor</a:t>
            </a:r>
            <a:r>
              <a:rPr lang="ro-RO" dirty="0"/>
              <a:t> de învățământ superior este conform </a:t>
            </a:r>
            <a:r>
              <a:rPr lang="ro-RO" u="sng" dirty="0">
                <a:hlinkClick r:id="rId2"/>
              </a:rPr>
              <a:t>https://ro.wikipedia.org/wiki/List%C4%83_de_institu%C8%9Bii_de_%C3%AEnv%C4%83%C8%9B%C4%83m%C3%A2nt_superior_din_Rom%C3%A2nia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r>
              <a:rPr lang="ro-RO" dirty="0"/>
              <a:t>După o clasificare a universităților din </a:t>
            </a:r>
            <a:r>
              <a:rPr lang="ro-RO" u="sng" dirty="0">
                <a:hlinkClick r:id="rId3" tooltip="România"/>
              </a:rPr>
              <a:t>România</a:t>
            </a:r>
            <a:r>
              <a:rPr lang="ro-RO" dirty="0"/>
              <a:t> făcută de Asociația Universităților Europene.</a:t>
            </a:r>
          </a:p>
          <a:p>
            <a:r>
              <a:rPr lang="ro-RO" dirty="0"/>
              <a:t>Conform evaluării făcute de </a:t>
            </a:r>
            <a:r>
              <a:rPr lang="ro-RO" u="sng" dirty="0">
                <a:hlinkClick r:id="rId4" tooltip="Asociația universităților din Europa — pagină inexistentă"/>
              </a:rPr>
              <a:t>Asociația universităților din Europa</a:t>
            </a:r>
            <a:r>
              <a:rPr lang="ro-RO" dirty="0"/>
              <a:t>, un organism internațional de evaluare, în categoria cercetare avansată au fost incluse 11 unități de învățământ din România.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55072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597</Words>
  <Application>Microsoft Office PowerPoint</Application>
  <PresentationFormat>Ecran lat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9" baseType="lpstr">
      <vt:lpstr>Arial</vt:lpstr>
      <vt:lpstr>Book Antiqua</vt:lpstr>
      <vt:lpstr>Century Gothic</vt:lpstr>
      <vt:lpstr>Wingdings 3</vt:lpstr>
      <vt:lpstr>Ion</vt:lpstr>
      <vt:lpstr>Universitatea POLITEHNICĂ București Facultatea Automatică și Calculatoare  Curs            WEB SEMANTIC Profesor       MIHAI DASCĂLU</vt:lpstr>
      <vt:lpstr>PROIECT Ontologia Sistemului Național de Învățământ din România</vt:lpstr>
      <vt:lpstr>Sistemul național de învățământ din România -DEFINIRE </vt:lpstr>
      <vt:lpstr>Sistemul național de învățământ din România  STRUCTURĂ </vt:lpstr>
      <vt:lpstr>Sistemul național de învățământ UNIVERSITAR, SUPERIOR Învățământul superior (ISCED 5-8) </vt:lpstr>
      <vt:lpstr>Sistemul național de învățământ PREUNIVERSITAR </vt:lpstr>
      <vt:lpstr>Sistemul național de învățământ din România    STRUCTURĂ</vt:lpstr>
      <vt:lpstr>Taxonomia unităților de invățământ SUPERIOR    UNIVERSITAR</vt:lpstr>
      <vt:lpstr>Clasificarea instuțiilor de învățământ superior</vt:lpstr>
      <vt:lpstr>Taxonomia unităților de invățământ, SUPERIOR    UNIVERSITAR, clasificate conform Asociației Universităților Europene.</vt:lpstr>
      <vt:lpstr>Taxonomia unităților de invățământ PREUNIVERSITAR -1</vt:lpstr>
      <vt:lpstr>Taxonomia unităților de invățământ PREUNIVERSITAR - 2</vt:lpstr>
      <vt:lpstr>PRORIETĂȚI ALE CLASELOR</vt:lpstr>
      <vt:lpstr>Vă multumesc!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Ontologia Sistemului Național de Învățământ din România</dc:title>
  <dc:creator>Luminiţa PĂTRAŞCU (86659)</dc:creator>
  <cp:lastModifiedBy>Luminiţa PĂTRAŞCU (86659)</cp:lastModifiedBy>
  <cp:revision>9</cp:revision>
  <dcterms:created xsi:type="dcterms:W3CDTF">2025-03-26T06:58:15Z</dcterms:created>
  <dcterms:modified xsi:type="dcterms:W3CDTF">2025-03-26T08:18:03Z</dcterms:modified>
</cp:coreProperties>
</file>