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Proxima Nova" panose="02010600030101010101"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F8F451-A1B7-481B-B347-F7E8D919330D}">
  <a:tblStyle styleId="{24F8F451-A1B7-481B-B347-F7E8D91933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37" autoAdjust="0"/>
  </p:normalViewPr>
  <p:slideViewPr>
    <p:cSldViewPr snapToGrid="0">
      <p:cViewPr varScale="1">
        <p:scale>
          <a:sx n="81" d="100"/>
          <a:sy n="81" d="100"/>
        </p:scale>
        <p:origin x="1498" y="53"/>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17bec574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17bec574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等线" panose="02010600030101010101" pitchFamily="2" charset="-122"/>
                <a:cs typeface="Times New Roman" panose="02020603050405020304" pitchFamily="18" charset="0"/>
              </a:rPr>
              <a:t>From the testing result, PostgreSQL has lower average running time and lower deviation, so for this testing environment, PostgreSQL wins. For queries, we notice that PostgreSQL has better performance than SQLite for queries joining a lot of tables. While for queries without complex joining operations, SQLite has better overall performance than PostgreSQL. Besides from the performance of databases, we think the testing platform, especially the storage device, also have significant influence on the testing result. With better storage device, the performance different of the two databases might be more significant.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17bec5748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17bec5748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等线" panose="02010600030101010101" pitchFamily="2" charset="-122"/>
                <a:cs typeface="Times New Roman" panose="02020603050405020304" pitchFamily="18" charset="0"/>
              </a:rPr>
              <a:t>In conclusion, we believe that the expense of multiple processing might lower the performance of PostgreSQL for simple queries. But on the other hand, PostgreSQL is a strong ACID database, so it has better concurrent performance and security than SQLite. In addition, SQLite also has ACID implementation, but it applies a serial handling of writing operation, which becomes a bottleneck of its performance. SQLite also seems slower when the queries getting more complex and has a lot of joining operations. Overall, SQLite is good for software that requires an embedded database without a heavy load, while PostgreSQL is suitable for more complex application.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000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17bec5748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17bec574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17bec5748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17bec574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17bec574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17bec574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17bec5748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17bec5748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17bec5748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17bec5748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17bec5748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17bec5748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等线" panose="02010600030101010101" pitchFamily="2" charset="-122"/>
                <a:cs typeface="Times New Roman" panose="02020603050405020304" pitchFamily="18" charset="0"/>
              </a:rPr>
              <a:t>The running time of each queries </a:t>
            </a:r>
            <a:r>
              <a:rPr lang="en-US" altLang="zh-CN" sz="1800" dirty="0">
                <a:effectLst/>
                <a:latin typeface="Calibri" panose="020F0502020204030204" pitchFamily="34" charset="0"/>
                <a:ea typeface="等线" panose="02010600030101010101" pitchFamily="2" charset="-122"/>
                <a:cs typeface="Times New Roman" panose="02020603050405020304" pitchFamily="18" charset="0"/>
              </a:rPr>
              <a:t>for the</a:t>
            </a:r>
            <a:r>
              <a:rPr lang="en-US" sz="1800" dirty="0">
                <a:effectLst/>
                <a:latin typeface="Calibri" panose="020F0502020204030204" pitchFamily="34" charset="0"/>
                <a:ea typeface="等线" panose="02010600030101010101" pitchFamily="2" charset="-122"/>
                <a:cs typeface="Times New Roman" panose="02020603050405020304" pitchFamily="18" charset="0"/>
              </a:rPr>
              <a:t> two databases are shown in the table. </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17bec5748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17bec5748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effectLst/>
                <a:latin typeface="Calibri" panose="020F0502020204030204" pitchFamily="34" charset="0"/>
                <a:ea typeface="等线" panose="02010600030101010101" pitchFamily="2" charset="-122"/>
                <a:cs typeface="Times New Roman" panose="02020603050405020304" pitchFamily="18" charset="0"/>
              </a:rPr>
              <a:t>The running time of each queries </a:t>
            </a:r>
            <a:r>
              <a:rPr lang="en-US" altLang="zh-CN" sz="1100" dirty="0">
                <a:effectLst/>
                <a:latin typeface="Calibri" panose="020F0502020204030204" pitchFamily="34" charset="0"/>
                <a:ea typeface="等线" panose="02010600030101010101" pitchFamily="2" charset="-122"/>
                <a:cs typeface="Times New Roman" panose="02020603050405020304" pitchFamily="18" charset="0"/>
              </a:rPr>
              <a:t>for the</a:t>
            </a:r>
            <a:r>
              <a:rPr lang="en-US" sz="1100" dirty="0">
                <a:effectLst/>
                <a:latin typeface="Calibri" panose="020F0502020204030204" pitchFamily="34" charset="0"/>
                <a:ea typeface="等线" panose="02010600030101010101" pitchFamily="2" charset="-122"/>
                <a:cs typeface="Times New Roman" panose="02020603050405020304" pitchFamily="18" charset="0"/>
              </a:rPr>
              <a:t> two databases are shown in the table.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effectLst/>
                <a:latin typeface="Calibri" panose="020F0502020204030204" pitchFamily="34" charset="0"/>
                <a:ea typeface="等线" panose="02010600030101010101" pitchFamily="2" charset="-122"/>
                <a:cs typeface="Times New Roman" panose="02020603050405020304" pitchFamily="18" charset="0"/>
              </a:rPr>
              <a:t>We can see that </a:t>
            </a:r>
            <a:r>
              <a:rPr lang="en-US" sz="1100" dirty="0" err="1">
                <a:effectLst/>
                <a:latin typeface="Calibri" panose="020F0502020204030204" pitchFamily="34" charset="0"/>
                <a:ea typeface="等线" panose="02010600030101010101" pitchFamily="2" charset="-122"/>
                <a:cs typeface="Times New Roman" panose="02020603050405020304" pitchFamily="18" charset="0"/>
              </a:rPr>
              <a:t>postgre</a:t>
            </a:r>
            <a:r>
              <a:rPr lang="en-US" sz="1100" dirty="0">
                <a:effectLst/>
                <a:latin typeface="Calibri" panose="020F0502020204030204" pitchFamily="34" charset="0"/>
                <a:ea typeface="等线" panose="02010600030101010101" pitchFamily="2" charset="-122"/>
                <a:cs typeface="Times New Roman" panose="02020603050405020304" pitchFamily="18" charset="0"/>
              </a:rPr>
              <a:t> has a lower average time and standard deviation</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17bec5748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17bec5748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等线" panose="02010600030101010101" pitchFamily="2" charset="-122"/>
                <a:cs typeface="Times New Roman" panose="02020603050405020304" pitchFamily="18" charset="0"/>
              </a:rPr>
              <a:t>We can see that the performances for different queries are quite different. It did not result in a significant better performance for one database.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Serializability"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qlite.org/index.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postgresql.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404250"/>
            <a:ext cx="8123100" cy="1351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2400">
                <a:latin typeface="Arial"/>
                <a:ea typeface="Arial"/>
                <a:cs typeface="Arial"/>
                <a:sym typeface="Arial"/>
              </a:rPr>
              <a:t>PostgreSQL &amp; SQLite Performance Analysis</a:t>
            </a:r>
            <a:endParaRPr sz="6000"/>
          </a:p>
        </p:txBody>
      </p:sp>
      <p:sp>
        <p:nvSpPr>
          <p:cNvPr id="60" name="Google Shape;60;p13"/>
          <p:cNvSpPr txBox="1">
            <a:spLocks noGrp="1"/>
          </p:cNvSpPr>
          <p:nvPr>
            <p:ph type="subTitle" idx="1"/>
          </p:nvPr>
        </p:nvSpPr>
        <p:spPr>
          <a:xfrm>
            <a:off x="510450" y="3182332"/>
            <a:ext cx="8123100" cy="97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Yilu Zhou</a:t>
            </a:r>
            <a:endParaRPr/>
          </a:p>
          <a:p>
            <a:pPr marL="0" lvl="0" indent="0" algn="l" rtl="0">
              <a:spcBef>
                <a:spcPts val="0"/>
              </a:spcBef>
              <a:spcAft>
                <a:spcPts val="0"/>
              </a:spcAft>
              <a:buNone/>
            </a:pPr>
            <a:r>
              <a:rPr lang="zh-CN"/>
              <a:t>Yutong Xie</a:t>
            </a:r>
            <a:endParaRPr/>
          </a:p>
        </p:txBody>
      </p:sp>
      <p:sp>
        <p:nvSpPr>
          <p:cNvPr id="61" name="Google Shape;61;p13"/>
          <p:cNvSpPr txBox="1"/>
          <p:nvPr/>
        </p:nvSpPr>
        <p:spPr>
          <a:xfrm>
            <a:off x="510450" y="4215725"/>
            <a:ext cx="5171100" cy="369300"/>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1800"/>
              </a:spcBef>
              <a:spcAft>
                <a:spcPts val="1200"/>
              </a:spcAft>
              <a:buNone/>
            </a:pPr>
            <a:r>
              <a:rPr lang="zh-CN" sz="1200">
                <a:solidFill>
                  <a:schemeClr val="lt1"/>
                </a:solidFill>
              </a:rPr>
              <a:t>https://github.com/ACS-Xie-Zhou/ACS_Project/tree/main/Final_Project</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16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Testing Result Analysis</a:t>
            </a:r>
            <a:endParaRPr/>
          </a:p>
        </p:txBody>
      </p:sp>
      <p:sp>
        <p:nvSpPr>
          <p:cNvPr id="121" name="Google Shape;121;p22"/>
          <p:cNvSpPr txBox="1">
            <a:spLocks noGrp="1"/>
          </p:cNvSpPr>
          <p:nvPr>
            <p:ph type="body" idx="1"/>
          </p:nvPr>
        </p:nvSpPr>
        <p:spPr>
          <a:xfrm>
            <a:off x="311700" y="955050"/>
            <a:ext cx="8520600" cy="38718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1200"/>
              </a:spcAft>
              <a:buNone/>
            </a:pPr>
            <a:r>
              <a:rPr lang="zh-CN" sz="1500" dirty="0">
                <a:solidFill>
                  <a:srgbClr val="24292E"/>
                </a:solidFill>
                <a:highlight>
                  <a:srgbClr val="FFFFFF"/>
                </a:highlight>
                <a:latin typeface="Arial"/>
                <a:ea typeface="Arial"/>
                <a:cs typeface="Arial"/>
                <a:sym typeface="Arial"/>
              </a:rPr>
              <a:t>From the testing result, we can find that on average, PostgreSQL spends 4 seconds less than that of SQLite3. Also, the standard deviation is much smaller for PostgreSQL than for SQLite3. This indicates that PostgreSQL has a better overall performance compared to SQLite3. This can be caused by the slow disk read/write performance. For Raspberry Pi, the micro-sd cards are used as the storage devices. The best micro-sd cards on the market can provide 100MB/s read and write speed. This is equivalent to the speed of HDD drives. Modern data centers can use better storage devices, such as NVMe drives and RAID to improve the speed of the storage devices. As a result, when using better storage devices, the performance for both database can be improved. In addition, when comparing results of different queries, we found that PostgreSQL has better performance than SQLite when the query consists of more joining operation. For SQL query without complex joinning operation, SQLite normally has better performance over PostgreSQL.</a:t>
            </a:r>
            <a:endParaRPr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362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Conclusion</a:t>
            </a:r>
            <a:endParaRPr/>
          </a:p>
        </p:txBody>
      </p:sp>
      <p:sp>
        <p:nvSpPr>
          <p:cNvPr id="127" name="Google Shape;127;p23"/>
          <p:cNvSpPr txBox="1">
            <a:spLocks noGrp="1"/>
          </p:cNvSpPr>
          <p:nvPr>
            <p:ph type="body" idx="1"/>
          </p:nvPr>
        </p:nvSpPr>
        <p:spPr>
          <a:xfrm>
            <a:off x="440275" y="935225"/>
            <a:ext cx="8627400" cy="3793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SzPts val="275"/>
              <a:buNone/>
            </a:pPr>
            <a:r>
              <a:rPr lang="zh-CN" sz="1400">
                <a:solidFill>
                  <a:srgbClr val="24292E"/>
                </a:solidFill>
                <a:highlight>
                  <a:srgbClr val="FFFFFF"/>
                </a:highlight>
                <a:latin typeface="Arial"/>
                <a:ea typeface="Arial"/>
                <a:cs typeface="Arial"/>
                <a:sym typeface="Arial"/>
              </a:rPr>
              <a:t>PostgreSQL forks a new process for each time client connection. As a result, for simple read-heavy operations, PostgreSQL is worse in performance than other RDMBSs. However, PostgreSQL has been full ACID-compliant since 2001 and it implements multi-version currency control to ensure that data remains consistent.</a:t>
            </a:r>
            <a:endParaRPr sz="1400">
              <a:solidFill>
                <a:srgbClr val="24292E"/>
              </a:solidFill>
              <a:highlight>
                <a:srgbClr val="FFFFFF"/>
              </a:highlight>
              <a:latin typeface="Arial"/>
              <a:ea typeface="Arial"/>
              <a:cs typeface="Arial"/>
              <a:sym typeface="Arial"/>
            </a:endParaRPr>
          </a:p>
          <a:p>
            <a:pPr marL="0" lvl="0" indent="457200" algn="l" rtl="0">
              <a:lnSpc>
                <a:spcPct val="115000"/>
              </a:lnSpc>
              <a:spcBef>
                <a:spcPts val="1200"/>
              </a:spcBef>
              <a:spcAft>
                <a:spcPts val="0"/>
              </a:spcAft>
              <a:buSzPts val="275"/>
              <a:buNone/>
            </a:pPr>
            <a:r>
              <a:rPr lang="zh-CN" sz="1400">
                <a:solidFill>
                  <a:srgbClr val="24292E"/>
                </a:solidFill>
                <a:highlight>
                  <a:srgbClr val="FFFFFF"/>
                </a:highlight>
                <a:latin typeface="Arial"/>
                <a:ea typeface="Arial"/>
                <a:cs typeface="Arial"/>
                <a:sym typeface="Arial"/>
              </a:rPr>
              <a:t>SQLite3 uses a serverless approach. Any process that accesses the database reads from and writes to the database disk file directly. As a result, there is no need to configure a server process like PostgreSQL. The whole database is stored as a separate file and can be located anywhere in the system. It can also be shared to other systems seamlessly. SQLite implements </a:t>
            </a:r>
            <a:r>
              <a:rPr lang="zh-CN" sz="1400">
                <a:solidFill>
                  <a:srgbClr val="24292E"/>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serializable</a:t>
            </a:r>
            <a:r>
              <a:rPr lang="zh-CN" sz="1400">
                <a:solidFill>
                  <a:srgbClr val="24292E"/>
                </a:solidFill>
                <a:highlight>
                  <a:srgbClr val="FFFFFF"/>
                </a:highlight>
                <a:latin typeface="Arial"/>
                <a:ea typeface="Arial"/>
                <a:cs typeface="Arial"/>
                <a:sym typeface="Arial"/>
              </a:rPr>
              <a:t> transactions that are ACID, even if the transaction is interrupted by a program crash, an operating system crash, or a power failure to the computer. However, although the concurrency performance is not evaluated in this test, it is predictable that SQLite has worth high concurrency performance comparing to PostgreSQL due to its serial handling of writes operations.</a:t>
            </a:r>
            <a:endParaRPr sz="1400">
              <a:solidFill>
                <a:srgbClr val="24292E"/>
              </a:solidFill>
              <a:highlight>
                <a:srgbClr val="FFFFFF"/>
              </a:highlight>
              <a:latin typeface="Arial"/>
              <a:ea typeface="Arial"/>
              <a:cs typeface="Arial"/>
              <a:sym typeface="Arial"/>
            </a:endParaRPr>
          </a:p>
          <a:p>
            <a:pPr marL="0" lvl="0" indent="457200" algn="l" rtl="0">
              <a:lnSpc>
                <a:spcPct val="115000"/>
              </a:lnSpc>
              <a:spcBef>
                <a:spcPts val="1200"/>
              </a:spcBef>
              <a:spcAft>
                <a:spcPts val="0"/>
              </a:spcAft>
              <a:buSzPts val="275"/>
              <a:buNone/>
            </a:pPr>
            <a:r>
              <a:rPr lang="zh-CN" sz="1400">
                <a:solidFill>
                  <a:srgbClr val="24292E"/>
                </a:solidFill>
                <a:highlight>
                  <a:srgbClr val="FFFFFF"/>
                </a:highlight>
                <a:latin typeface="Arial"/>
                <a:ea typeface="Arial"/>
                <a:cs typeface="Arial"/>
                <a:sym typeface="Arial"/>
              </a:rPr>
              <a:t>To summarize,  SQLite is a good choice for small apps that do not require expansion, while PostgreSQL is suitable for applications requiring better high concurrency performance and reliability.</a:t>
            </a:r>
            <a:endParaRPr sz="1400">
              <a:solidFill>
                <a:srgbClr val="24292E"/>
              </a:solidFill>
              <a:highlight>
                <a:srgbClr val="FFFFFF"/>
              </a:highlight>
              <a:latin typeface="Arial"/>
              <a:ea typeface="Arial"/>
              <a:cs typeface="Arial"/>
              <a:sym typeface="Arial"/>
            </a:endParaRPr>
          </a:p>
          <a:p>
            <a:pPr marL="0" lvl="0" indent="0" algn="l" rtl="0">
              <a:lnSpc>
                <a:spcPct val="115000"/>
              </a:lnSpc>
              <a:spcBef>
                <a:spcPts val="1200"/>
              </a:spcBef>
              <a:spcAft>
                <a:spcPts val="0"/>
              </a:spcAft>
              <a:buSzPts val="275"/>
              <a:buNone/>
            </a:pPr>
            <a:endParaRPr sz="1400">
              <a:solidFill>
                <a:srgbClr val="24292E"/>
              </a:solidFill>
              <a:highlight>
                <a:srgbClr val="FFFFFF"/>
              </a:highlight>
              <a:latin typeface="Arial"/>
              <a:ea typeface="Arial"/>
              <a:cs typeface="Arial"/>
              <a:sym typeface="Arial"/>
            </a:endParaRPr>
          </a:p>
          <a:p>
            <a:pPr marL="0" lvl="0" indent="0" algn="l" rtl="0">
              <a:lnSpc>
                <a:spcPct val="115000"/>
              </a:lnSpc>
              <a:spcBef>
                <a:spcPts val="1200"/>
              </a:spcBef>
              <a:spcAft>
                <a:spcPts val="0"/>
              </a:spcAft>
              <a:buSzPts val="275"/>
              <a:buNone/>
            </a:pPr>
            <a:endParaRPr sz="1400">
              <a:solidFill>
                <a:srgbClr val="24292E"/>
              </a:solidFill>
              <a:highlight>
                <a:srgbClr val="FFFFFF"/>
              </a:highlight>
              <a:latin typeface="Arial"/>
              <a:ea typeface="Arial"/>
              <a:cs typeface="Arial"/>
              <a:sym typeface="Arial"/>
            </a:endParaRPr>
          </a:p>
          <a:p>
            <a:pPr marL="0" lvl="0" indent="0" algn="l" rtl="0">
              <a:lnSpc>
                <a:spcPct val="115000"/>
              </a:lnSpc>
              <a:spcBef>
                <a:spcPts val="1200"/>
              </a:spcBef>
              <a:spcAft>
                <a:spcPts val="1200"/>
              </a:spcAft>
              <a:buSzPts val="275"/>
              <a:buNone/>
            </a:pP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D9B88-5CC6-463C-B1EF-3DDC22C4670B}"/>
              </a:ext>
            </a:extLst>
          </p:cNvPr>
          <p:cNvSpPr>
            <a:spLocks noGrp="1"/>
          </p:cNvSpPr>
          <p:nvPr>
            <p:ph type="title"/>
          </p:nvPr>
        </p:nvSpPr>
        <p:spPr/>
        <p:txBody>
          <a:bodyPr>
            <a:normAutofit fontScale="90000"/>
          </a:bodyPr>
          <a:lstStyle/>
          <a:p>
            <a:r>
              <a:rPr lang="en-US" dirty="0"/>
              <a:t>Reference</a:t>
            </a:r>
          </a:p>
        </p:txBody>
      </p:sp>
      <p:sp>
        <p:nvSpPr>
          <p:cNvPr id="3" name="文本占位符 2">
            <a:extLst>
              <a:ext uri="{FF2B5EF4-FFF2-40B4-BE49-F238E27FC236}">
                <a16:creationId xmlns:a16="http://schemas.microsoft.com/office/drawing/2014/main" id="{FA334B42-FE88-4C0F-B7E5-F020FC08CD1A}"/>
              </a:ext>
            </a:extLst>
          </p:cNvPr>
          <p:cNvSpPr>
            <a:spLocks noGrp="1"/>
          </p:cNvSpPr>
          <p:nvPr>
            <p:ph type="body" idx="1"/>
          </p:nvPr>
        </p:nvSpPr>
        <p:spPr/>
        <p:txBody>
          <a:bodyPr/>
          <a:lstStyle/>
          <a:p>
            <a:r>
              <a:rPr lang="en-US" dirty="0">
                <a:hlinkClick r:id="rId3"/>
              </a:rPr>
              <a:t>https://www.sqlite.org/index.html</a:t>
            </a:r>
            <a:endParaRPr lang="en-US" dirty="0"/>
          </a:p>
          <a:p>
            <a:r>
              <a:rPr lang="en-US" dirty="0">
                <a:hlinkClick r:id="rId4"/>
              </a:rPr>
              <a:t>https://www.postgresql.org/</a:t>
            </a:r>
            <a:endParaRPr lang="en-US" dirty="0"/>
          </a:p>
          <a:p>
            <a:r>
              <a:rPr lang="en-US" dirty="0"/>
              <a:t>http://www.tpc.org/tpc_documents_current_versions/pdf/tpc-h_v2.18.0.pdf</a:t>
            </a:r>
          </a:p>
        </p:txBody>
      </p:sp>
    </p:spTree>
    <p:extLst>
      <p:ext uri="{BB962C8B-B14F-4D97-AF65-F5344CB8AC3E}">
        <p14:creationId xmlns:p14="http://schemas.microsoft.com/office/powerpoint/2010/main" val="176837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224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latin typeface="Arial"/>
                <a:ea typeface="Arial"/>
                <a:cs typeface="Arial"/>
                <a:sym typeface="Arial"/>
              </a:rPr>
              <a:t>PostgreSQL</a:t>
            </a:r>
            <a:endParaRPr b="1">
              <a:latin typeface="Arial"/>
              <a:ea typeface="Arial"/>
              <a:cs typeface="Arial"/>
              <a:sym typeface="Arial"/>
            </a:endParaRPr>
          </a:p>
        </p:txBody>
      </p:sp>
      <p:sp>
        <p:nvSpPr>
          <p:cNvPr id="67" name="Google Shape;67;p14"/>
          <p:cNvSpPr txBox="1">
            <a:spLocks noGrp="1"/>
          </p:cNvSpPr>
          <p:nvPr>
            <p:ph type="body" idx="1"/>
          </p:nvPr>
        </p:nvSpPr>
        <p:spPr>
          <a:xfrm>
            <a:off x="311700" y="797275"/>
            <a:ext cx="8520600" cy="1888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4292E"/>
              </a:buClr>
              <a:buSzPts val="1500"/>
              <a:buFont typeface="Arial"/>
              <a:buChar char="●"/>
            </a:pPr>
            <a:r>
              <a:rPr lang="zh-CN" sz="1500">
                <a:solidFill>
                  <a:srgbClr val="24292E"/>
                </a:solidFill>
                <a:highlight>
                  <a:srgbClr val="FFFFFF"/>
                </a:highlight>
                <a:latin typeface="Arial"/>
                <a:ea typeface="Arial"/>
                <a:cs typeface="Arial"/>
                <a:sym typeface="Arial"/>
              </a:rPr>
              <a:t>A free and open-source relational database management system emphasizing extensibility and SQL compliance</a:t>
            </a:r>
            <a:endParaRPr sz="1500">
              <a:solidFill>
                <a:srgbClr val="24292E"/>
              </a:solidFill>
              <a:highlight>
                <a:srgbClr val="FFFFFF"/>
              </a:highlight>
              <a:latin typeface="Arial"/>
              <a:ea typeface="Arial"/>
              <a:cs typeface="Arial"/>
              <a:sym typeface="Arial"/>
            </a:endParaRPr>
          </a:p>
          <a:p>
            <a:pPr marL="457200" lvl="0" indent="-323850" algn="l" rtl="0">
              <a:spcBef>
                <a:spcPts val="0"/>
              </a:spcBef>
              <a:spcAft>
                <a:spcPts val="0"/>
              </a:spcAft>
              <a:buClr>
                <a:srgbClr val="24292E"/>
              </a:buClr>
              <a:buSzPts val="1500"/>
              <a:buFont typeface="Arial"/>
              <a:buChar char="●"/>
            </a:pPr>
            <a:r>
              <a:rPr lang="zh-CN" sz="1500">
                <a:solidFill>
                  <a:srgbClr val="24292E"/>
                </a:solidFill>
                <a:highlight>
                  <a:srgbClr val="FFFFFF"/>
                </a:highlight>
                <a:latin typeface="Arial"/>
                <a:ea typeface="Arial"/>
                <a:cs typeface="Arial"/>
                <a:sym typeface="Arial"/>
              </a:rPr>
              <a:t>Based on a client-server model</a:t>
            </a:r>
            <a:endParaRPr sz="1500">
              <a:solidFill>
                <a:srgbClr val="24292E"/>
              </a:solidFill>
              <a:highlight>
                <a:srgbClr val="FFFFFF"/>
              </a:highlight>
              <a:latin typeface="Arial"/>
              <a:ea typeface="Arial"/>
              <a:cs typeface="Arial"/>
              <a:sym typeface="Arial"/>
            </a:endParaRPr>
          </a:p>
          <a:p>
            <a:pPr marL="457200" lvl="0" indent="-323850" algn="l" rtl="0">
              <a:spcBef>
                <a:spcPts val="0"/>
              </a:spcBef>
              <a:spcAft>
                <a:spcPts val="0"/>
              </a:spcAft>
              <a:buClr>
                <a:srgbClr val="24292E"/>
              </a:buClr>
              <a:buSzPts val="1500"/>
              <a:buFont typeface="Arial"/>
              <a:buChar char="●"/>
            </a:pPr>
            <a:r>
              <a:rPr lang="zh-CN" sz="1500">
                <a:solidFill>
                  <a:srgbClr val="24292E"/>
                </a:solidFill>
                <a:highlight>
                  <a:srgbClr val="FFFFFF"/>
                </a:highlight>
                <a:latin typeface="Arial"/>
                <a:ea typeface="Arial"/>
                <a:cs typeface="Arial"/>
                <a:sym typeface="Arial"/>
              </a:rPr>
              <a:t>Transactions with Atomicity, Consistency, Isolation, Durability (ACID) to guarantee data validity despite errors and power failures.</a:t>
            </a:r>
            <a:endParaRPr sz="15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sz="1150">
              <a:solidFill>
                <a:srgbClr val="0D0A0B"/>
              </a:solidFill>
              <a:highlight>
                <a:srgbClr val="FFFFFF"/>
              </a:highlight>
              <a:latin typeface="Arial"/>
              <a:ea typeface="Arial"/>
              <a:cs typeface="Arial"/>
              <a:sym typeface="Arial"/>
            </a:endParaRPr>
          </a:p>
        </p:txBody>
      </p:sp>
      <p:sp>
        <p:nvSpPr>
          <p:cNvPr id="68" name="Google Shape;68;p14"/>
          <p:cNvSpPr txBox="1">
            <a:spLocks noGrp="1"/>
          </p:cNvSpPr>
          <p:nvPr>
            <p:ph type="title"/>
          </p:nvPr>
        </p:nvSpPr>
        <p:spPr>
          <a:xfrm>
            <a:off x="311700" y="2410300"/>
            <a:ext cx="8178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latin typeface="Arial"/>
                <a:ea typeface="Arial"/>
                <a:cs typeface="Arial"/>
                <a:sym typeface="Arial"/>
              </a:rPr>
              <a:t>SQLite</a:t>
            </a:r>
            <a:endParaRPr b="1">
              <a:latin typeface="Arial"/>
              <a:ea typeface="Arial"/>
              <a:cs typeface="Arial"/>
              <a:sym typeface="Arial"/>
            </a:endParaRPr>
          </a:p>
        </p:txBody>
      </p:sp>
      <p:sp>
        <p:nvSpPr>
          <p:cNvPr id="69" name="Google Shape;69;p14"/>
          <p:cNvSpPr txBox="1">
            <a:spLocks noGrp="1"/>
          </p:cNvSpPr>
          <p:nvPr>
            <p:ph type="body" idx="1"/>
          </p:nvPr>
        </p:nvSpPr>
        <p:spPr>
          <a:xfrm>
            <a:off x="311700" y="3089775"/>
            <a:ext cx="8520600" cy="2127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4292E"/>
              </a:buClr>
              <a:buSzPts val="1500"/>
              <a:buFont typeface="Arial"/>
              <a:buChar char="●"/>
            </a:pPr>
            <a:r>
              <a:rPr lang="zh-CN" sz="1500">
                <a:solidFill>
                  <a:srgbClr val="24292E"/>
                </a:solidFill>
                <a:highlight>
                  <a:srgbClr val="FFFFFF"/>
                </a:highlight>
                <a:latin typeface="Arial"/>
                <a:ea typeface="Arial"/>
                <a:cs typeface="Arial"/>
                <a:sym typeface="Arial"/>
              </a:rPr>
              <a:t>Embedded database</a:t>
            </a:r>
            <a:endParaRPr sz="1500">
              <a:solidFill>
                <a:srgbClr val="24292E"/>
              </a:solidFill>
              <a:highlight>
                <a:srgbClr val="FFFFFF"/>
              </a:highlight>
              <a:latin typeface="Arial"/>
              <a:ea typeface="Arial"/>
              <a:cs typeface="Arial"/>
              <a:sym typeface="Arial"/>
            </a:endParaRPr>
          </a:p>
          <a:p>
            <a:pPr marL="457200" lvl="0" indent="-323850" algn="l" rtl="0">
              <a:spcBef>
                <a:spcPts val="0"/>
              </a:spcBef>
              <a:spcAft>
                <a:spcPts val="0"/>
              </a:spcAft>
              <a:buClr>
                <a:srgbClr val="24292E"/>
              </a:buClr>
              <a:buSzPts val="1500"/>
              <a:buFont typeface="Arial"/>
              <a:buChar char="●"/>
            </a:pPr>
            <a:r>
              <a:rPr lang="zh-CN" sz="1500">
                <a:solidFill>
                  <a:srgbClr val="24292E"/>
                </a:solidFill>
                <a:highlight>
                  <a:srgbClr val="FFFFFF"/>
                </a:highlight>
                <a:latin typeface="Arial"/>
                <a:ea typeface="Arial"/>
                <a:cs typeface="Arial"/>
                <a:sym typeface="Arial"/>
              </a:rPr>
              <a:t>ACID-compliant and implements most of the SQL standard, generally following PostgreSQL syntax.</a:t>
            </a:r>
            <a:endParaRPr sz="1500">
              <a:solidFill>
                <a:srgbClr val="24292E"/>
              </a:solidFill>
              <a:highlight>
                <a:srgbClr val="FFFFFF"/>
              </a:highlight>
              <a:latin typeface="Arial"/>
              <a:ea typeface="Arial"/>
              <a:cs typeface="Arial"/>
              <a:sym typeface="Arial"/>
            </a:endParaRPr>
          </a:p>
          <a:p>
            <a:pPr marL="457200" lvl="0" indent="-323850" algn="l" rtl="0">
              <a:spcBef>
                <a:spcPts val="0"/>
              </a:spcBef>
              <a:spcAft>
                <a:spcPts val="0"/>
              </a:spcAft>
              <a:buClr>
                <a:srgbClr val="24292E"/>
              </a:buClr>
              <a:buSzPts val="1500"/>
              <a:buFont typeface="Arial"/>
              <a:buChar char="●"/>
            </a:pPr>
            <a:r>
              <a:rPr lang="zh-CN" sz="1500">
                <a:solidFill>
                  <a:srgbClr val="24292E"/>
                </a:solidFill>
                <a:highlight>
                  <a:srgbClr val="FFFFFF"/>
                </a:highlight>
                <a:latin typeface="Arial"/>
                <a:ea typeface="Arial"/>
                <a:cs typeface="Arial"/>
                <a:sym typeface="Arial"/>
              </a:rPr>
              <a:t>A popular choice as embedded database software for local/client storage in application software such as web browsers.</a:t>
            </a:r>
            <a:endParaRPr sz="15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sz="2000">
              <a:solidFill>
                <a:srgbClr val="000000"/>
              </a:solidFill>
              <a:latin typeface="Arial"/>
              <a:ea typeface="Arial"/>
              <a:cs typeface="Arial"/>
              <a:sym typeface="Arial"/>
            </a:endParaRPr>
          </a:p>
        </p:txBody>
      </p:sp>
      <p:pic>
        <p:nvPicPr>
          <p:cNvPr id="70" name="Google Shape;70;p14"/>
          <p:cNvPicPr preferRelativeResize="0"/>
          <p:nvPr/>
        </p:nvPicPr>
        <p:blipFill>
          <a:blip r:embed="rId3">
            <a:alphaModFix/>
          </a:blip>
          <a:stretch>
            <a:fillRect/>
          </a:stretch>
        </p:blipFill>
        <p:spPr>
          <a:xfrm>
            <a:off x="2367807" y="240928"/>
            <a:ext cx="540000" cy="540000"/>
          </a:xfrm>
          <a:prstGeom prst="rect">
            <a:avLst/>
          </a:prstGeom>
          <a:noFill/>
          <a:ln>
            <a:noFill/>
          </a:ln>
        </p:spPr>
      </p:pic>
      <p:pic>
        <p:nvPicPr>
          <p:cNvPr id="71" name="Google Shape;71;p14"/>
          <p:cNvPicPr preferRelativeResize="0"/>
          <p:nvPr/>
        </p:nvPicPr>
        <p:blipFill>
          <a:blip r:embed="rId4">
            <a:alphaModFix/>
          </a:blip>
          <a:stretch>
            <a:fillRect/>
          </a:stretch>
        </p:blipFill>
        <p:spPr>
          <a:xfrm>
            <a:off x="1572200" y="2426650"/>
            <a:ext cx="540000" cy="54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aphicFrame>
        <p:nvGraphicFramePr>
          <p:cNvPr id="76" name="Google Shape;76;p15"/>
          <p:cNvGraphicFramePr/>
          <p:nvPr/>
        </p:nvGraphicFramePr>
        <p:xfrm>
          <a:off x="952500" y="1619250"/>
          <a:ext cx="7239000" cy="2621220"/>
        </p:xfrm>
        <a:graphic>
          <a:graphicData uri="http://schemas.openxmlformats.org/drawingml/2006/table">
            <a:tbl>
              <a:tblPr>
                <a:noFill/>
                <a:tableStyleId>{24F8F451-A1B7-481B-B347-F7E8D919330D}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zh-CN" sz="1200"/>
                        <a:t>SQLite</a:t>
                      </a:r>
                      <a:endParaRPr sz="1200"/>
                    </a:p>
                  </a:txBody>
                  <a:tcPr marL="91425" marR="91425" marT="91425" marB="91425"/>
                </a:tc>
                <a:tc>
                  <a:txBody>
                    <a:bodyPr/>
                    <a:lstStyle/>
                    <a:p>
                      <a:pPr marL="0" lvl="0" indent="0" algn="l" rtl="0">
                        <a:lnSpc>
                          <a:spcPct val="115000"/>
                        </a:lnSpc>
                        <a:spcBef>
                          <a:spcPts val="0"/>
                        </a:spcBef>
                        <a:spcAft>
                          <a:spcPts val="1200"/>
                        </a:spcAft>
                        <a:buNone/>
                      </a:pPr>
                      <a:r>
                        <a:rPr lang="zh-CN" sz="1200"/>
                        <a:t>PostgreSQL</a:t>
                      </a:r>
                      <a:endParaRPr sz="12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CN" sz="1200">
                          <a:solidFill>
                            <a:srgbClr val="111111"/>
                          </a:solidFill>
                        </a:rPr>
                        <a:t>Library</a:t>
                      </a:r>
                      <a:endParaRPr sz="1200">
                        <a:solidFill>
                          <a:srgbClr val="111111"/>
                        </a:solidFill>
                      </a:endParaRPr>
                    </a:p>
                  </a:txBody>
                  <a:tcPr marL="91425" marR="91425" marT="91425" marB="91425"/>
                </a:tc>
                <a:tc>
                  <a:txBody>
                    <a:bodyPr/>
                    <a:lstStyle/>
                    <a:p>
                      <a:pPr marL="0" lvl="0" indent="0" algn="l" rtl="0">
                        <a:spcBef>
                          <a:spcPts val="0"/>
                        </a:spcBef>
                        <a:spcAft>
                          <a:spcPts val="0"/>
                        </a:spcAft>
                        <a:buNone/>
                      </a:pPr>
                      <a:r>
                        <a:rPr lang="zh-CN" sz="1200"/>
                        <a:t>&lt;600 KB</a:t>
                      </a:r>
                      <a:endParaRPr sz="1200"/>
                    </a:p>
                  </a:txBody>
                  <a:tcPr marL="91425" marR="91425" marT="91425" marB="91425"/>
                </a:tc>
                <a:tc>
                  <a:txBody>
                    <a:bodyPr/>
                    <a:lstStyle/>
                    <a:p>
                      <a:pPr marL="0" lvl="0" indent="0" algn="l" rtl="0">
                        <a:spcBef>
                          <a:spcPts val="0"/>
                        </a:spcBef>
                        <a:spcAft>
                          <a:spcPts val="0"/>
                        </a:spcAft>
                        <a:buNone/>
                      </a:pPr>
                      <a:r>
                        <a:rPr lang="zh-CN" sz="1200">
                          <a:solidFill>
                            <a:srgbClr val="202124"/>
                          </a:solidFill>
                        </a:rPr>
                        <a:t>Much larger than SQLite</a:t>
                      </a:r>
                      <a:endParaRPr sz="1200">
                        <a:solidFill>
                          <a:srgbClr val="202124"/>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CN" sz="1200">
                          <a:solidFill>
                            <a:srgbClr val="111111"/>
                          </a:solidFill>
                        </a:rPr>
                        <a:t>Architecture</a:t>
                      </a:r>
                      <a:endParaRPr sz="1200">
                        <a:solidFill>
                          <a:srgbClr val="111111"/>
                        </a:solidFill>
                      </a:endParaRPr>
                    </a:p>
                  </a:txBody>
                  <a:tcPr marL="91425" marR="91425" marT="91425" marB="91425"/>
                </a:tc>
                <a:tc>
                  <a:txBody>
                    <a:bodyPr/>
                    <a:lstStyle/>
                    <a:p>
                      <a:pPr marL="0" lvl="0" indent="0" algn="l" rtl="0">
                        <a:spcBef>
                          <a:spcPts val="0"/>
                        </a:spcBef>
                        <a:spcAft>
                          <a:spcPts val="0"/>
                        </a:spcAft>
                        <a:buNone/>
                      </a:pPr>
                      <a:r>
                        <a:rPr lang="zh-CN" sz="1200"/>
                        <a:t>File based</a:t>
                      </a:r>
                      <a:endParaRPr sz="1200"/>
                    </a:p>
                    <a:p>
                      <a:pPr marL="0" lvl="0" indent="0" algn="l" rtl="0">
                        <a:spcBef>
                          <a:spcPts val="0"/>
                        </a:spcBef>
                        <a:spcAft>
                          <a:spcPts val="0"/>
                        </a:spcAft>
                        <a:buNone/>
                      </a:pPr>
                      <a:r>
                        <a:rPr lang="zh-CN" sz="1200"/>
                        <a:t>Embedded</a:t>
                      </a:r>
                      <a:endParaRPr sz="1200"/>
                    </a:p>
                  </a:txBody>
                  <a:tcPr marL="91425" marR="91425" marT="91425" marB="91425"/>
                </a:tc>
                <a:tc>
                  <a:txBody>
                    <a:bodyPr/>
                    <a:lstStyle/>
                    <a:p>
                      <a:pPr marL="0" lvl="0" indent="0" algn="l" rtl="0">
                        <a:spcBef>
                          <a:spcPts val="0"/>
                        </a:spcBef>
                        <a:spcAft>
                          <a:spcPts val="0"/>
                        </a:spcAft>
                        <a:buNone/>
                      </a:pPr>
                      <a:r>
                        <a:rPr lang="zh-CN" sz="1200">
                          <a:solidFill>
                            <a:srgbClr val="202124"/>
                          </a:solidFill>
                        </a:rPr>
                        <a:t>Client/Server</a:t>
                      </a:r>
                      <a:endParaRPr sz="1200">
                        <a:solidFill>
                          <a:srgbClr val="202124"/>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CN" sz="1200">
                          <a:solidFill>
                            <a:srgbClr val="111111"/>
                          </a:solidFill>
                        </a:rPr>
                        <a:t>Data Size Limitation</a:t>
                      </a:r>
                      <a:endParaRPr sz="1200"/>
                    </a:p>
                  </a:txBody>
                  <a:tcPr marL="91425" marR="91425" marT="91425" marB="91425"/>
                </a:tc>
                <a:tc>
                  <a:txBody>
                    <a:bodyPr/>
                    <a:lstStyle/>
                    <a:p>
                      <a:pPr marL="0" lvl="0" indent="0" algn="l" rtl="0">
                        <a:spcBef>
                          <a:spcPts val="0"/>
                        </a:spcBef>
                        <a:spcAft>
                          <a:spcPts val="0"/>
                        </a:spcAft>
                        <a:buNone/>
                      </a:pPr>
                      <a:r>
                        <a:rPr lang="zh-CN" sz="1200"/>
                        <a:t>&lt;140 TB</a:t>
                      </a:r>
                      <a:endParaRPr sz="1200"/>
                    </a:p>
                  </a:txBody>
                  <a:tcPr marL="91425" marR="91425" marT="91425" marB="91425"/>
                </a:tc>
                <a:tc>
                  <a:txBody>
                    <a:bodyPr/>
                    <a:lstStyle/>
                    <a:p>
                      <a:pPr marL="0" lvl="0" indent="0" algn="l" rtl="0">
                        <a:spcBef>
                          <a:spcPts val="0"/>
                        </a:spcBef>
                        <a:spcAft>
                          <a:spcPts val="0"/>
                        </a:spcAft>
                        <a:buNone/>
                      </a:pPr>
                      <a:r>
                        <a:rPr lang="zh-CN" sz="1200">
                          <a:solidFill>
                            <a:srgbClr val="202124"/>
                          </a:solidFill>
                        </a:rPr>
                        <a:t>Unlimited</a:t>
                      </a:r>
                      <a:endParaRPr sz="12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CN" sz="1200">
                          <a:solidFill>
                            <a:srgbClr val="111111"/>
                          </a:solidFill>
                        </a:rPr>
                        <a:t>Security and Authentication</a:t>
                      </a:r>
                      <a:endParaRPr sz="1200"/>
                    </a:p>
                  </a:txBody>
                  <a:tcPr marL="91425" marR="91425" marT="91425" marB="91425"/>
                </a:tc>
                <a:tc>
                  <a:txBody>
                    <a:bodyPr/>
                    <a:lstStyle/>
                    <a:p>
                      <a:pPr marL="0" lvl="0" indent="0" algn="l" rtl="0">
                        <a:spcBef>
                          <a:spcPts val="0"/>
                        </a:spcBef>
                        <a:spcAft>
                          <a:spcPts val="0"/>
                        </a:spcAft>
                        <a:buNone/>
                      </a:pPr>
                      <a:r>
                        <a:rPr lang="zh-CN" sz="1200">
                          <a:solidFill>
                            <a:srgbClr val="111111"/>
                          </a:solidFill>
                        </a:rPr>
                        <a:t>No authentication system (3rd party extension exists)</a:t>
                      </a:r>
                      <a:endParaRPr sz="1200"/>
                    </a:p>
                  </a:txBody>
                  <a:tcPr marL="91425" marR="91425" marT="91425" marB="91425"/>
                </a:tc>
                <a:tc>
                  <a:txBody>
                    <a:bodyPr/>
                    <a:lstStyle/>
                    <a:p>
                      <a:pPr marL="0" lvl="0" indent="0" algn="l" rtl="0">
                        <a:spcBef>
                          <a:spcPts val="0"/>
                        </a:spcBef>
                        <a:spcAft>
                          <a:spcPts val="0"/>
                        </a:spcAft>
                        <a:buNone/>
                      </a:pPr>
                      <a:r>
                        <a:rPr lang="zh-CN" sz="1200"/>
                        <a:t>A lot of security features</a:t>
                      </a:r>
                      <a:endParaRPr sz="12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zh-CN" sz="1200"/>
                        <a:t>Transactional Consistency</a:t>
                      </a:r>
                      <a:endParaRPr sz="1200"/>
                    </a:p>
                  </a:txBody>
                  <a:tcPr marL="91425" marR="91425" marT="91425" marB="91425"/>
                </a:tc>
                <a:tc>
                  <a:txBody>
                    <a:bodyPr/>
                    <a:lstStyle/>
                    <a:p>
                      <a:pPr marL="0" lvl="0" indent="0" algn="l" rtl="0">
                        <a:spcBef>
                          <a:spcPts val="0"/>
                        </a:spcBef>
                        <a:spcAft>
                          <a:spcPts val="0"/>
                        </a:spcAft>
                        <a:buNone/>
                      </a:pPr>
                      <a:r>
                        <a:rPr lang="zh-CN" sz="1200"/>
                        <a:t>ACID</a:t>
                      </a:r>
                      <a:endParaRPr sz="1200"/>
                    </a:p>
                  </a:txBody>
                  <a:tcPr marL="91425" marR="91425" marT="91425" marB="91425"/>
                </a:tc>
                <a:tc>
                  <a:txBody>
                    <a:bodyPr/>
                    <a:lstStyle/>
                    <a:p>
                      <a:pPr marL="0" lvl="0" indent="0" algn="l" rtl="0">
                        <a:spcBef>
                          <a:spcPts val="0"/>
                        </a:spcBef>
                        <a:spcAft>
                          <a:spcPts val="0"/>
                        </a:spcAft>
                        <a:buNone/>
                      </a:pPr>
                      <a:r>
                        <a:rPr lang="zh-CN" sz="1200"/>
                        <a:t>Strong ACID</a:t>
                      </a:r>
                      <a:endParaRPr sz="1200"/>
                    </a:p>
                  </a:txBody>
                  <a:tcPr marL="91425" marR="91425" marT="91425" marB="91425"/>
                </a:tc>
                <a:extLst>
                  <a:ext uri="{0D108BD9-81ED-4DB2-BD59-A6C34878D82A}">
                    <a16:rowId xmlns:a16="http://schemas.microsoft.com/office/drawing/2014/main" val="10005"/>
                  </a:ext>
                </a:extLst>
              </a:tr>
            </a:tbl>
          </a:graphicData>
        </a:graphic>
      </p:graphicFrame>
      <p:sp>
        <p:nvSpPr>
          <p:cNvPr id="77" name="Google Shape;77;p15"/>
          <p:cNvSpPr txBox="1"/>
          <p:nvPr/>
        </p:nvSpPr>
        <p:spPr>
          <a:xfrm>
            <a:off x="946025" y="606200"/>
            <a:ext cx="384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500">
                <a:latin typeface="Proxima Nova"/>
                <a:ea typeface="Proxima Nova"/>
                <a:cs typeface="Proxima Nova"/>
                <a:sym typeface="Proxima Nova"/>
              </a:rPr>
              <a:t>SQLite vs PostgreSQL</a:t>
            </a:r>
            <a:endParaRPr sz="25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513375" y="279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2500" b="1">
                <a:latin typeface="Arial"/>
                <a:ea typeface="Arial"/>
                <a:cs typeface="Arial"/>
                <a:sym typeface="Arial"/>
              </a:rPr>
              <a:t>Testing Environment</a:t>
            </a:r>
            <a:endParaRPr sz="2500" b="1">
              <a:latin typeface="Arial"/>
              <a:ea typeface="Arial"/>
              <a:cs typeface="Arial"/>
              <a:sym typeface="Arial"/>
            </a:endParaRPr>
          </a:p>
        </p:txBody>
      </p:sp>
      <p:graphicFrame>
        <p:nvGraphicFramePr>
          <p:cNvPr id="83" name="Google Shape;83;p16"/>
          <p:cNvGraphicFramePr/>
          <p:nvPr/>
        </p:nvGraphicFramePr>
        <p:xfrm>
          <a:off x="796650" y="1017825"/>
          <a:ext cx="7748750" cy="3621290"/>
        </p:xfrm>
        <a:graphic>
          <a:graphicData uri="http://schemas.openxmlformats.org/drawingml/2006/table">
            <a:tbl>
              <a:tblPr>
                <a:noFill/>
                <a:tableStyleId>{24F8F451-A1B7-481B-B347-F7E8D919330D}</a:tableStyleId>
              </a:tblPr>
              <a:tblGrid>
                <a:gridCol w="3874375">
                  <a:extLst>
                    <a:ext uri="{9D8B030D-6E8A-4147-A177-3AD203B41FA5}">
                      <a16:colId xmlns:a16="http://schemas.microsoft.com/office/drawing/2014/main" val="20000"/>
                    </a:ext>
                  </a:extLst>
                </a:gridCol>
                <a:gridCol w="3874375">
                  <a:extLst>
                    <a:ext uri="{9D8B030D-6E8A-4147-A177-3AD203B41FA5}">
                      <a16:colId xmlns:a16="http://schemas.microsoft.com/office/drawing/2014/main" val="20001"/>
                    </a:ext>
                  </a:extLst>
                </a:gridCol>
              </a:tblGrid>
              <a:tr h="485275">
                <a:tc>
                  <a:txBody>
                    <a:bodyPr/>
                    <a:lstStyle/>
                    <a:p>
                      <a:pPr marL="0" lvl="0" indent="0" algn="l" rtl="0">
                        <a:lnSpc>
                          <a:spcPct val="125000"/>
                        </a:lnSpc>
                        <a:spcBef>
                          <a:spcPts val="1800"/>
                        </a:spcBef>
                        <a:spcAft>
                          <a:spcPts val="1200"/>
                        </a:spcAft>
                        <a:buNone/>
                      </a:pPr>
                      <a:r>
                        <a:rPr lang="zh-CN" sz="1500" b="1">
                          <a:solidFill>
                            <a:srgbClr val="24292E"/>
                          </a:solidFill>
                          <a:highlight>
                            <a:srgbClr val="FFFFFF"/>
                          </a:highlight>
                        </a:rPr>
                        <a:t>Database Benchmark Tool</a:t>
                      </a:r>
                      <a:endParaRPr sz="1500"/>
                    </a:p>
                  </a:txBody>
                  <a:tcPr marL="91425" marR="91425" marT="91425" marB="91425"/>
                </a:tc>
                <a:tc>
                  <a:txBody>
                    <a:bodyPr/>
                    <a:lstStyle/>
                    <a:p>
                      <a:pPr marL="0" lvl="0" indent="0" algn="l" rtl="0">
                        <a:lnSpc>
                          <a:spcPct val="125000"/>
                        </a:lnSpc>
                        <a:spcBef>
                          <a:spcPts val="1800"/>
                        </a:spcBef>
                        <a:spcAft>
                          <a:spcPts val="1200"/>
                        </a:spcAft>
                        <a:buNone/>
                      </a:pPr>
                      <a:r>
                        <a:rPr lang="zh-CN" sz="1500" b="1">
                          <a:solidFill>
                            <a:srgbClr val="24292E"/>
                          </a:solidFill>
                          <a:highlight>
                            <a:srgbClr val="FFFFFF"/>
                          </a:highlight>
                        </a:rPr>
                        <a:t>TPC-H v2.18.0</a:t>
                      </a:r>
                      <a:endParaRPr sz="15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25000"/>
                        </a:lnSpc>
                        <a:spcBef>
                          <a:spcPts val="1800"/>
                        </a:spcBef>
                        <a:spcAft>
                          <a:spcPts val="1200"/>
                        </a:spcAft>
                        <a:buNone/>
                      </a:pPr>
                      <a:r>
                        <a:rPr lang="zh-CN" sz="1500" b="1">
                          <a:solidFill>
                            <a:srgbClr val="24292E"/>
                          </a:solidFill>
                          <a:highlight>
                            <a:srgbClr val="FFFFFF"/>
                          </a:highlight>
                        </a:rPr>
                        <a:t>Testing Device</a:t>
                      </a:r>
                      <a:endParaRPr sz="1500"/>
                    </a:p>
                  </a:txBody>
                  <a:tcPr marL="91425" marR="91425" marT="91425" marB="91425"/>
                </a:tc>
                <a:tc>
                  <a:txBody>
                    <a:bodyPr/>
                    <a:lstStyle/>
                    <a:p>
                      <a:pPr marL="0" lvl="0" indent="0" algn="l" rtl="0">
                        <a:lnSpc>
                          <a:spcPct val="125000"/>
                        </a:lnSpc>
                        <a:spcBef>
                          <a:spcPts val="1800"/>
                        </a:spcBef>
                        <a:spcAft>
                          <a:spcPts val="0"/>
                        </a:spcAft>
                        <a:buNone/>
                      </a:pPr>
                      <a:r>
                        <a:rPr lang="zh-CN" sz="1500" b="1">
                          <a:solidFill>
                            <a:srgbClr val="24292E"/>
                          </a:solidFill>
                          <a:highlight>
                            <a:srgbClr val="FFFFFF"/>
                          </a:highlight>
                        </a:rPr>
                        <a:t>Raspberry Pi 4B with 2GB RAM</a:t>
                      </a:r>
                      <a:endParaRPr sz="1500" b="1">
                        <a:solidFill>
                          <a:srgbClr val="24292E"/>
                        </a:solidFill>
                        <a:highlight>
                          <a:srgbClr val="FFFFFF"/>
                        </a:highlight>
                      </a:endParaRPr>
                    </a:p>
                    <a:p>
                      <a:pPr marL="457200" lvl="0" indent="-304800" algn="l" rtl="0">
                        <a:lnSpc>
                          <a:spcPct val="115000"/>
                        </a:lnSpc>
                        <a:spcBef>
                          <a:spcPts val="1200"/>
                        </a:spcBef>
                        <a:spcAft>
                          <a:spcPts val="0"/>
                        </a:spcAft>
                        <a:buClr>
                          <a:srgbClr val="24292E"/>
                        </a:buClr>
                        <a:buSzPts val="1200"/>
                        <a:buChar char="●"/>
                      </a:pPr>
                      <a:r>
                        <a:rPr lang="zh-CN" sz="1200">
                          <a:solidFill>
                            <a:srgbClr val="24292E"/>
                          </a:solidFill>
                          <a:highlight>
                            <a:srgbClr val="FFFFFF"/>
                          </a:highlight>
                        </a:rPr>
                        <a:t>Broadcom BCM2711, Quad core Cortex-A72 (ARM v8) 64-bit SoC @ 1.5GHz.</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zh-CN" sz="1200">
                          <a:solidFill>
                            <a:srgbClr val="24292E"/>
                          </a:solidFill>
                          <a:highlight>
                            <a:srgbClr val="FFFFFF"/>
                          </a:highlight>
                        </a:rPr>
                        <a:t>2GB LPDDR4-3200 SDRAM.</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zh-CN" sz="1200">
                          <a:solidFill>
                            <a:srgbClr val="24292E"/>
                          </a:solidFill>
                          <a:highlight>
                            <a:srgbClr val="FFFFFF"/>
                          </a:highlight>
                        </a:rPr>
                        <a:t>Sandisk 32GB U1, A1, class10 TF card SDSQUNC-032G-ZN3MN. Read: 120MB/s Write: 10MB/s.</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zh-CN" sz="1200">
                          <a:solidFill>
                            <a:srgbClr val="24292E"/>
                          </a:solidFill>
                          <a:highlight>
                            <a:srgbClr val="FFFFFF"/>
                          </a:highlight>
                        </a:rPr>
                        <a:t>Heat sink and fan to prevent thermal throttling.</a:t>
                      </a:r>
                      <a:endParaRPr sz="1200">
                        <a:solidFill>
                          <a:srgbClr val="24292E"/>
                        </a:solidFill>
                        <a:highlight>
                          <a:srgbClr val="FFFFFF"/>
                        </a:highlight>
                      </a:endParaRPr>
                    </a:p>
                    <a:p>
                      <a:pPr marL="457200" lvl="0" indent="-304800" algn="l" rtl="0">
                        <a:lnSpc>
                          <a:spcPct val="115000"/>
                        </a:lnSpc>
                        <a:spcBef>
                          <a:spcPts val="0"/>
                        </a:spcBef>
                        <a:spcAft>
                          <a:spcPts val="0"/>
                        </a:spcAft>
                        <a:buClr>
                          <a:srgbClr val="24292E"/>
                        </a:buClr>
                        <a:buSzPts val="1200"/>
                        <a:buChar char="●"/>
                      </a:pPr>
                      <a:r>
                        <a:rPr lang="zh-CN" sz="1200">
                          <a:solidFill>
                            <a:srgbClr val="24292E"/>
                          </a:solidFill>
                          <a:highlight>
                            <a:srgbClr val="FFFFFF"/>
                          </a:highlight>
                        </a:rPr>
                        <a:t>Raspberry Pi OS with desktop 32-bit. Kernel version: 5.10.</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CN" sz="1500" b="1"/>
                        <a:t>Version</a:t>
                      </a:r>
                      <a:endParaRPr sz="1500" b="1"/>
                    </a:p>
                  </a:txBody>
                  <a:tcPr marL="91425" marR="91425" marT="91425" marB="91425"/>
                </a:tc>
                <a:tc>
                  <a:txBody>
                    <a:bodyPr/>
                    <a:lstStyle/>
                    <a:p>
                      <a:pPr marL="0" lvl="0" indent="0" algn="l" rtl="0">
                        <a:spcBef>
                          <a:spcPts val="0"/>
                        </a:spcBef>
                        <a:spcAft>
                          <a:spcPts val="0"/>
                        </a:spcAft>
                        <a:buNone/>
                      </a:pPr>
                      <a:r>
                        <a:rPr lang="zh-CN" sz="1500" b="1"/>
                        <a:t>SQLite3: </a:t>
                      </a:r>
                      <a:r>
                        <a:rPr lang="zh-CN" sz="1500" b="1">
                          <a:solidFill>
                            <a:srgbClr val="24292E"/>
                          </a:solidFill>
                          <a:highlight>
                            <a:srgbClr val="FFFFFF"/>
                          </a:highlight>
                        </a:rPr>
                        <a:t>3.35.5</a:t>
                      </a:r>
                      <a:endParaRPr sz="1500" b="1">
                        <a:solidFill>
                          <a:srgbClr val="24292E"/>
                        </a:solidFill>
                        <a:highlight>
                          <a:srgbClr val="FFFFFF"/>
                        </a:highlight>
                      </a:endParaRPr>
                    </a:p>
                    <a:p>
                      <a:pPr marL="0" lvl="0" indent="0" algn="l" rtl="0">
                        <a:spcBef>
                          <a:spcPts val="0"/>
                        </a:spcBef>
                        <a:spcAft>
                          <a:spcPts val="0"/>
                        </a:spcAft>
                        <a:buNone/>
                      </a:pPr>
                      <a:r>
                        <a:rPr lang="zh-CN" sz="1500" b="1">
                          <a:solidFill>
                            <a:schemeClr val="dk1"/>
                          </a:solidFill>
                        </a:rPr>
                        <a:t>PostgreSQL: </a:t>
                      </a:r>
                      <a:r>
                        <a:rPr lang="zh-CN" sz="1500" b="1">
                          <a:solidFill>
                            <a:srgbClr val="24292E"/>
                          </a:solidFill>
                          <a:highlight>
                            <a:srgbClr val="FFFFFF"/>
                          </a:highlight>
                        </a:rPr>
                        <a:t>13.2.</a:t>
                      </a:r>
                      <a:endParaRPr sz="1500" b="1">
                        <a:solidFill>
                          <a:srgbClr val="24292E"/>
                        </a:solidFill>
                        <a:highlight>
                          <a:srgbClr val="FFFFFF"/>
                        </a:highlight>
                      </a:endParaRPr>
                    </a:p>
                  </a:txBody>
                  <a:tcPr marL="91425" marR="91425" marT="91425" marB="91425"/>
                </a:tc>
                <a:extLst>
                  <a:ext uri="{0D108BD9-81ED-4DB2-BD59-A6C34878D82A}">
                    <a16:rowId xmlns:a16="http://schemas.microsoft.com/office/drawing/2014/main" val="10002"/>
                  </a:ext>
                </a:extLst>
              </a:tr>
            </a:tbl>
          </a:graphicData>
        </a:graphic>
      </p:graphicFrame>
      <p:pic>
        <p:nvPicPr>
          <p:cNvPr id="84" name="Google Shape;84;p16"/>
          <p:cNvPicPr preferRelativeResize="0"/>
          <p:nvPr/>
        </p:nvPicPr>
        <p:blipFill>
          <a:blip r:embed="rId3">
            <a:alphaModFix/>
          </a:blip>
          <a:stretch>
            <a:fillRect/>
          </a:stretch>
        </p:blipFill>
        <p:spPr>
          <a:xfrm>
            <a:off x="7639375" y="1503100"/>
            <a:ext cx="432000" cy="43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224975"/>
            <a:ext cx="8520600" cy="5727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1200"/>
              </a:spcAft>
              <a:buNone/>
            </a:pPr>
            <a:r>
              <a:rPr lang="zh-CN" sz="2500" b="1">
                <a:solidFill>
                  <a:srgbClr val="24292E"/>
                </a:solidFill>
                <a:highlight>
                  <a:srgbClr val="FFFFFF"/>
                </a:highlight>
                <a:latin typeface="Arial"/>
                <a:ea typeface="Arial"/>
                <a:cs typeface="Arial"/>
                <a:sym typeface="Arial"/>
              </a:rPr>
              <a:t>TPC-H</a:t>
            </a:r>
            <a:endParaRPr sz="3511"/>
          </a:p>
        </p:txBody>
      </p:sp>
      <p:sp>
        <p:nvSpPr>
          <p:cNvPr id="90" name="Google Shape;90;p17"/>
          <p:cNvSpPr txBox="1">
            <a:spLocks noGrp="1"/>
          </p:cNvSpPr>
          <p:nvPr>
            <p:ph type="body" idx="1"/>
          </p:nvPr>
        </p:nvSpPr>
        <p:spPr>
          <a:xfrm>
            <a:off x="265850" y="812625"/>
            <a:ext cx="8129100" cy="2099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CN" sz="1100">
                <a:solidFill>
                  <a:srgbClr val="24292E"/>
                </a:solidFill>
                <a:highlight>
                  <a:srgbClr val="FFFFFF"/>
                </a:highlight>
                <a:latin typeface="Arial"/>
                <a:ea typeface="Arial"/>
                <a:cs typeface="Arial"/>
                <a:sym typeface="Arial"/>
              </a:rPr>
              <a:t>The TPC Benchmark™H (TPC-H) is a decision support benchmark. It consists of a suite of business oriented ad-hoc queries and concurrent data modifications. The queries and the data populating the database have been chosen to have broad industry-wide relevance while maintaining a sufficient degree of ease of implementation. This benchmark illustrates decision support systems that </a:t>
            </a:r>
            <a:endParaRPr sz="110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zh-CN" sz="1100">
                <a:solidFill>
                  <a:srgbClr val="24292E"/>
                </a:solidFill>
                <a:highlight>
                  <a:srgbClr val="FFFFFF"/>
                </a:highlight>
                <a:latin typeface="Arial"/>
                <a:ea typeface="Arial"/>
                <a:cs typeface="Arial"/>
                <a:sym typeface="Arial"/>
              </a:rPr>
              <a:t>• Examine large volumes of data;</a:t>
            </a:r>
            <a:endParaRPr sz="110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zh-CN" sz="1100">
                <a:solidFill>
                  <a:srgbClr val="24292E"/>
                </a:solidFill>
                <a:highlight>
                  <a:srgbClr val="FFFFFF"/>
                </a:highlight>
                <a:latin typeface="Arial"/>
                <a:ea typeface="Arial"/>
                <a:cs typeface="Arial"/>
                <a:sym typeface="Arial"/>
              </a:rPr>
              <a:t>• Execute queries with a high degree of complexity;</a:t>
            </a:r>
            <a:endParaRPr sz="11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r>
              <a:rPr lang="zh-CN" sz="1100">
                <a:solidFill>
                  <a:srgbClr val="24292E"/>
                </a:solidFill>
                <a:highlight>
                  <a:srgbClr val="FFFFFF"/>
                </a:highlight>
                <a:latin typeface="Arial"/>
                <a:ea typeface="Arial"/>
                <a:cs typeface="Arial"/>
                <a:sym typeface="Arial"/>
              </a:rPr>
              <a:t>• Give answers to critical business questions.</a:t>
            </a:r>
            <a:endParaRPr sz="1700"/>
          </a:p>
        </p:txBody>
      </p:sp>
      <p:pic>
        <p:nvPicPr>
          <p:cNvPr id="91" name="Google Shape;91;p17"/>
          <p:cNvPicPr preferRelativeResize="0"/>
          <p:nvPr/>
        </p:nvPicPr>
        <p:blipFill rotWithShape="1">
          <a:blip r:embed="rId3">
            <a:alphaModFix/>
          </a:blip>
          <a:srcRect b="16205"/>
          <a:stretch/>
        </p:blipFill>
        <p:spPr>
          <a:xfrm>
            <a:off x="4471150" y="1484950"/>
            <a:ext cx="3577400" cy="3377800"/>
          </a:xfrm>
          <a:prstGeom prst="rect">
            <a:avLst/>
          </a:prstGeom>
          <a:noFill/>
          <a:ln>
            <a:noFill/>
          </a:ln>
        </p:spPr>
      </p:pic>
      <p:graphicFrame>
        <p:nvGraphicFramePr>
          <p:cNvPr id="92" name="Google Shape;92;p17"/>
          <p:cNvGraphicFramePr/>
          <p:nvPr/>
        </p:nvGraphicFramePr>
        <p:xfrm>
          <a:off x="448025" y="2838325"/>
          <a:ext cx="3057200" cy="2024425"/>
        </p:xfrm>
        <a:graphic>
          <a:graphicData uri="http://schemas.openxmlformats.org/drawingml/2006/table">
            <a:tbl>
              <a:tblPr>
                <a:noFill/>
                <a:tableStyleId>{24F8F451-A1B7-481B-B347-F7E8D919330D}</a:tableStyleId>
              </a:tblPr>
              <a:tblGrid>
                <a:gridCol w="1528600">
                  <a:extLst>
                    <a:ext uri="{9D8B030D-6E8A-4147-A177-3AD203B41FA5}">
                      <a16:colId xmlns:a16="http://schemas.microsoft.com/office/drawing/2014/main" val="20000"/>
                    </a:ext>
                  </a:extLst>
                </a:gridCol>
                <a:gridCol w="1528600">
                  <a:extLst>
                    <a:ext uri="{9D8B030D-6E8A-4147-A177-3AD203B41FA5}">
                      <a16:colId xmlns:a16="http://schemas.microsoft.com/office/drawing/2014/main" val="20001"/>
                    </a:ext>
                  </a:extLst>
                </a:gridCol>
              </a:tblGrid>
              <a:tr h="254825">
                <a:tc>
                  <a:txBody>
                    <a:bodyPr/>
                    <a:lstStyle/>
                    <a:p>
                      <a:pPr marL="107999" lvl="0" indent="0" algn="ctr" rtl="0">
                        <a:lnSpc>
                          <a:spcPct val="115000"/>
                        </a:lnSpc>
                        <a:spcBef>
                          <a:spcPts val="0"/>
                        </a:spcBef>
                        <a:spcAft>
                          <a:spcPts val="1200"/>
                        </a:spcAft>
                        <a:buNone/>
                      </a:pPr>
                      <a:r>
                        <a:rPr lang="zh-CN" sz="900" b="1">
                          <a:solidFill>
                            <a:srgbClr val="24292E"/>
                          </a:solidFill>
                          <a:highlight>
                            <a:srgbClr val="FFFFFF"/>
                          </a:highlight>
                        </a:rPr>
                        <a:t>Table Name</a:t>
                      </a:r>
                      <a:endParaRPr sz="900" b="1">
                        <a:solidFill>
                          <a:srgbClr val="24292E"/>
                        </a:solidFill>
                        <a:highlight>
                          <a:srgbClr val="FFFFFF"/>
                        </a:highlight>
                      </a:endParaRPr>
                    </a:p>
                  </a:txBody>
                  <a:tcPr marL="0" marR="0" marT="36000" marB="36000"/>
                </a:tc>
                <a:tc>
                  <a:txBody>
                    <a:bodyPr/>
                    <a:lstStyle/>
                    <a:p>
                      <a:pPr marL="107999" lvl="0" indent="0" algn="ctr" rtl="0">
                        <a:lnSpc>
                          <a:spcPct val="115000"/>
                        </a:lnSpc>
                        <a:spcBef>
                          <a:spcPts val="0"/>
                        </a:spcBef>
                        <a:spcAft>
                          <a:spcPts val="1200"/>
                        </a:spcAft>
                        <a:buNone/>
                      </a:pPr>
                      <a:r>
                        <a:rPr lang="zh-CN" sz="900" b="1">
                          <a:solidFill>
                            <a:srgbClr val="24292E"/>
                          </a:solidFill>
                          <a:highlight>
                            <a:srgbClr val="FFFFFF"/>
                          </a:highlight>
                        </a:rPr>
                        <a:t>Number of Tuples</a:t>
                      </a:r>
                      <a:endParaRPr sz="900" b="1">
                        <a:solidFill>
                          <a:srgbClr val="24292E"/>
                        </a:solidFill>
                        <a:highlight>
                          <a:srgbClr val="FFFFFF"/>
                        </a:highlight>
                      </a:endParaRPr>
                    </a:p>
                  </a:txBody>
                  <a:tcPr marL="0" marR="0" marT="36000" marB="36000"/>
                </a:tc>
                <a:extLst>
                  <a:ext uri="{0D108BD9-81ED-4DB2-BD59-A6C34878D82A}">
                    <a16:rowId xmlns:a16="http://schemas.microsoft.com/office/drawing/2014/main" val="10000"/>
                  </a:ext>
                </a:extLst>
              </a:tr>
              <a:tr h="221200">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region</a:t>
                      </a:r>
                      <a:endParaRPr sz="900">
                        <a:solidFill>
                          <a:srgbClr val="24292E"/>
                        </a:solidFill>
                        <a:highlight>
                          <a:srgbClr val="FFFFFF"/>
                        </a:highlight>
                      </a:endParaRPr>
                    </a:p>
                  </a:txBody>
                  <a:tcPr marL="0" marR="0" marT="36000" marB="36000"/>
                </a:tc>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5</a:t>
                      </a:r>
                      <a:endParaRPr sz="900">
                        <a:solidFill>
                          <a:srgbClr val="24292E"/>
                        </a:solidFill>
                        <a:highlight>
                          <a:srgbClr val="FFFFFF"/>
                        </a:highlight>
                      </a:endParaRPr>
                    </a:p>
                  </a:txBody>
                  <a:tcPr marL="0" marR="0" marT="36000" marB="36000"/>
                </a:tc>
                <a:extLst>
                  <a:ext uri="{0D108BD9-81ED-4DB2-BD59-A6C34878D82A}">
                    <a16:rowId xmlns:a16="http://schemas.microsoft.com/office/drawing/2014/main" val="10001"/>
                  </a:ext>
                </a:extLst>
              </a:tr>
              <a:tr h="221200">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nation</a:t>
                      </a:r>
                      <a:endParaRPr sz="900">
                        <a:solidFill>
                          <a:srgbClr val="24292E"/>
                        </a:solidFill>
                        <a:highlight>
                          <a:srgbClr val="FFFFFF"/>
                        </a:highlight>
                      </a:endParaRPr>
                    </a:p>
                  </a:txBody>
                  <a:tcPr marL="0" marR="0" marT="36000" marB="36000"/>
                </a:tc>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25</a:t>
                      </a:r>
                      <a:endParaRPr sz="900">
                        <a:solidFill>
                          <a:srgbClr val="24292E"/>
                        </a:solidFill>
                        <a:highlight>
                          <a:srgbClr val="FFFFFF"/>
                        </a:highlight>
                      </a:endParaRPr>
                    </a:p>
                  </a:txBody>
                  <a:tcPr marL="0" marR="0" marT="36000" marB="36000"/>
                </a:tc>
                <a:extLst>
                  <a:ext uri="{0D108BD9-81ED-4DB2-BD59-A6C34878D82A}">
                    <a16:rowId xmlns:a16="http://schemas.microsoft.com/office/drawing/2014/main" val="10002"/>
                  </a:ext>
                </a:extLst>
              </a:tr>
              <a:tr h="221200">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partsupp</a:t>
                      </a:r>
                      <a:endParaRPr sz="900">
                        <a:solidFill>
                          <a:srgbClr val="24292E"/>
                        </a:solidFill>
                        <a:highlight>
                          <a:srgbClr val="FFFFFF"/>
                        </a:highlight>
                      </a:endParaRPr>
                    </a:p>
                  </a:txBody>
                  <a:tcPr marL="0" marR="0" marT="36000" marB="36000"/>
                </a:tc>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800,000</a:t>
                      </a:r>
                      <a:endParaRPr sz="900">
                        <a:solidFill>
                          <a:srgbClr val="24292E"/>
                        </a:solidFill>
                        <a:highlight>
                          <a:srgbClr val="FFFFFF"/>
                        </a:highlight>
                      </a:endParaRPr>
                    </a:p>
                  </a:txBody>
                  <a:tcPr marL="0" marR="0" marT="36000" marB="36000"/>
                </a:tc>
                <a:extLst>
                  <a:ext uri="{0D108BD9-81ED-4DB2-BD59-A6C34878D82A}">
                    <a16:rowId xmlns:a16="http://schemas.microsoft.com/office/drawing/2014/main" val="10003"/>
                  </a:ext>
                </a:extLst>
              </a:tr>
              <a:tr h="221200">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customer</a:t>
                      </a:r>
                      <a:endParaRPr sz="900">
                        <a:solidFill>
                          <a:srgbClr val="24292E"/>
                        </a:solidFill>
                        <a:highlight>
                          <a:srgbClr val="FFFFFF"/>
                        </a:highlight>
                      </a:endParaRPr>
                    </a:p>
                  </a:txBody>
                  <a:tcPr marL="0" marR="0" marT="36000" marB="36000"/>
                </a:tc>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150,000</a:t>
                      </a:r>
                      <a:endParaRPr sz="900">
                        <a:solidFill>
                          <a:srgbClr val="24292E"/>
                        </a:solidFill>
                        <a:highlight>
                          <a:srgbClr val="FFFFFF"/>
                        </a:highlight>
                      </a:endParaRPr>
                    </a:p>
                  </a:txBody>
                  <a:tcPr marL="0" marR="0" marT="36000" marB="36000"/>
                </a:tc>
                <a:extLst>
                  <a:ext uri="{0D108BD9-81ED-4DB2-BD59-A6C34878D82A}">
                    <a16:rowId xmlns:a16="http://schemas.microsoft.com/office/drawing/2014/main" val="10004"/>
                  </a:ext>
                </a:extLst>
              </a:tr>
              <a:tr h="221200">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lineitem</a:t>
                      </a:r>
                      <a:endParaRPr sz="900">
                        <a:solidFill>
                          <a:srgbClr val="24292E"/>
                        </a:solidFill>
                        <a:highlight>
                          <a:srgbClr val="FFFFFF"/>
                        </a:highlight>
                      </a:endParaRPr>
                    </a:p>
                  </a:txBody>
                  <a:tcPr marL="0" marR="0" marT="36000" marB="36000"/>
                </a:tc>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6,001,215</a:t>
                      </a:r>
                      <a:endParaRPr sz="900">
                        <a:solidFill>
                          <a:srgbClr val="24292E"/>
                        </a:solidFill>
                        <a:highlight>
                          <a:srgbClr val="FFFFFF"/>
                        </a:highlight>
                      </a:endParaRPr>
                    </a:p>
                  </a:txBody>
                  <a:tcPr marL="0" marR="0" marT="36000" marB="36000"/>
                </a:tc>
                <a:extLst>
                  <a:ext uri="{0D108BD9-81ED-4DB2-BD59-A6C34878D82A}">
                    <a16:rowId xmlns:a16="http://schemas.microsoft.com/office/drawing/2014/main" val="10005"/>
                  </a:ext>
                </a:extLst>
              </a:tr>
              <a:tr h="221200">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orders</a:t>
                      </a:r>
                      <a:endParaRPr sz="900">
                        <a:solidFill>
                          <a:srgbClr val="24292E"/>
                        </a:solidFill>
                        <a:highlight>
                          <a:srgbClr val="FFFFFF"/>
                        </a:highlight>
                      </a:endParaRPr>
                    </a:p>
                  </a:txBody>
                  <a:tcPr marL="0" marR="0" marT="36000" marB="36000"/>
                </a:tc>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1,500,000</a:t>
                      </a:r>
                      <a:endParaRPr sz="900">
                        <a:solidFill>
                          <a:srgbClr val="24292E"/>
                        </a:solidFill>
                        <a:highlight>
                          <a:srgbClr val="FFFFFF"/>
                        </a:highlight>
                      </a:endParaRPr>
                    </a:p>
                  </a:txBody>
                  <a:tcPr marL="0" marR="0" marT="36000" marB="36000"/>
                </a:tc>
                <a:extLst>
                  <a:ext uri="{0D108BD9-81ED-4DB2-BD59-A6C34878D82A}">
                    <a16:rowId xmlns:a16="http://schemas.microsoft.com/office/drawing/2014/main" val="10006"/>
                  </a:ext>
                </a:extLst>
              </a:tr>
              <a:tr h="221200">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part</a:t>
                      </a:r>
                      <a:endParaRPr sz="900">
                        <a:solidFill>
                          <a:srgbClr val="24292E"/>
                        </a:solidFill>
                        <a:highlight>
                          <a:srgbClr val="FFFFFF"/>
                        </a:highlight>
                      </a:endParaRPr>
                    </a:p>
                  </a:txBody>
                  <a:tcPr marL="0" marR="0" marT="36000" marB="36000"/>
                </a:tc>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200,000</a:t>
                      </a:r>
                      <a:endParaRPr sz="900">
                        <a:solidFill>
                          <a:srgbClr val="24292E"/>
                        </a:solidFill>
                        <a:highlight>
                          <a:srgbClr val="FFFFFF"/>
                        </a:highlight>
                      </a:endParaRPr>
                    </a:p>
                  </a:txBody>
                  <a:tcPr marL="0" marR="0" marT="36000" marB="36000"/>
                </a:tc>
                <a:extLst>
                  <a:ext uri="{0D108BD9-81ED-4DB2-BD59-A6C34878D82A}">
                    <a16:rowId xmlns:a16="http://schemas.microsoft.com/office/drawing/2014/main" val="10007"/>
                  </a:ext>
                </a:extLst>
              </a:tr>
              <a:tr h="221200">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supplier</a:t>
                      </a:r>
                      <a:endParaRPr sz="900">
                        <a:solidFill>
                          <a:srgbClr val="24292E"/>
                        </a:solidFill>
                        <a:highlight>
                          <a:srgbClr val="FFFFFF"/>
                        </a:highlight>
                      </a:endParaRPr>
                    </a:p>
                  </a:txBody>
                  <a:tcPr marL="0" marR="0" marT="36000" marB="36000"/>
                </a:tc>
                <a:tc>
                  <a:txBody>
                    <a:bodyPr/>
                    <a:lstStyle/>
                    <a:p>
                      <a:pPr marL="107999" lvl="0" indent="0" algn="l" rtl="0">
                        <a:lnSpc>
                          <a:spcPct val="115000"/>
                        </a:lnSpc>
                        <a:spcBef>
                          <a:spcPts val="0"/>
                        </a:spcBef>
                        <a:spcAft>
                          <a:spcPts val="1200"/>
                        </a:spcAft>
                        <a:buNone/>
                      </a:pPr>
                      <a:r>
                        <a:rPr lang="zh-CN" sz="900">
                          <a:solidFill>
                            <a:srgbClr val="24292E"/>
                          </a:solidFill>
                          <a:highlight>
                            <a:srgbClr val="FFFFFF"/>
                          </a:highlight>
                        </a:rPr>
                        <a:t>10,000</a:t>
                      </a:r>
                      <a:endParaRPr sz="900">
                        <a:solidFill>
                          <a:srgbClr val="24292E"/>
                        </a:solidFill>
                        <a:highlight>
                          <a:srgbClr val="FFFFFF"/>
                        </a:highlight>
                      </a:endParaRPr>
                    </a:p>
                  </a:txBody>
                  <a:tcPr marL="0" marR="0" marT="36000" marB="36000"/>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1200"/>
              </a:spcAft>
              <a:buNone/>
            </a:pPr>
            <a:r>
              <a:rPr lang="zh-CN" sz="2500" b="1">
                <a:solidFill>
                  <a:srgbClr val="24292E"/>
                </a:solidFill>
                <a:highlight>
                  <a:srgbClr val="FFFFFF"/>
                </a:highlight>
                <a:latin typeface="Arial"/>
                <a:ea typeface="Arial"/>
                <a:cs typeface="Arial"/>
                <a:sym typeface="Arial"/>
              </a:rPr>
              <a:t>Testing Approach</a:t>
            </a:r>
            <a:endParaRPr/>
          </a:p>
        </p:txBody>
      </p:sp>
      <p:sp>
        <p:nvSpPr>
          <p:cNvPr id="98" name="Google Shape;98;p18"/>
          <p:cNvSpPr txBox="1">
            <a:spLocks noGrp="1"/>
          </p:cNvSpPr>
          <p:nvPr>
            <p:ph type="body" idx="1"/>
          </p:nvPr>
        </p:nvSpPr>
        <p:spPr>
          <a:xfrm>
            <a:off x="311700" y="1554350"/>
            <a:ext cx="8520600" cy="3159000"/>
          </a:xfrm>
          <a:prstGeom prst="rect">
            <a:avLst/>
          </a:prstGeom>
        </p:spPr>
        <p:txBody>
          <a:bodyPr spcFirstLastPara="1" wrap="square" lIns="91425" tIns="91425" rIns="91425" bIns="91425" anchor="t" anchorCtr="0">
            <a:normAutofit/>
          </a:bodyPr>
          <a:lstStyle/>
          <a:p>
            <a:pPr marL="0" lvl="0" indent="457200" algn="l" rtl="0">
              <a:lnSpc>
                <a:spcPct val="150000"/>
              </a:lnSpc>
              <a:spcBef>
                <a:spcPts val="1800"/>
              </a:spcBef>
              <a:spcAft>
                <a:spcPts val="0"/>
              </a:spcAft>
              <a:buNone/>
            </a:pPr>
            <a:r>
              <a:rPr lang="zh-CN" sz="1400">
                <a:solidFill>
                  <a:srgbClr val="24292E"/>
                </a:solidFill>
                <a:highlight>
                  <a:srgbClr val="FFFFFF"/>
                </a:highlight>
                <a:latin typeface="Arial"/>
                <a:ea typeface="Arial"/>
                <a:cs typeface="Arial"/>
                <a:sym typeface="Arial"/>
              </a:rPr>
              <a:t>There are 22 queries provided by TPC-H applied to test the performance of the databases. Due to several differences in querying between PostgreSQL and SQLite, two different versions of queries are generated by TPC-H for compatibility. The queries can be found in the PGSQL_Queries and SQLITE_Queries in the github repository. A general definitions of the queries are listed in the repository. The running time of each SQL query are recorded.</a:t>
            </a:r>
            <a:endParaRPr sz="1400">
              <a:solidFill>
                <a:srgbClr val="24292E"/>
              </a:solidFill>
              <a:highlight>
                <a:srgbClr val="FFFFFF"/>
              </a:highlight>
              <a:latin typeface="Arial"/>
              <a:ea typeface="Arial"/>
              <a:cs typeface="Arial"/>
              <a:sym typeface="Arial"/>
            </a:endParaRPr>
          </a:p>
          <a:p>
            <a:pPr marL="0" lvl="0" indent="0" algn="l" rtl="0">
              <a:lnSpc>
                <a:spcPct val="125000"/>
              </a:lnSpc>
              <a:spcBef>
                <a:spcPts val="18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242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latin typeface="Arial"/>
                <a:ea typeface="Arial"/>
                <a:cs typeface="Arial"/>
                <a:sym typeface="Arial"/>
              </a:rPr>
              <a:t>Testing Results</a:t>
            </a:r>
            <a:endParaRPr b="1">
              <a:latin typeface="Arial"/>
              <a:ea typeface="Arial"/>
              <a:cs typeface="Arial"/>
              <a:sym typeface="Arial"/>
            </a:endParaRPr>
          </a:p>
        </p:txBody>
      </p:sp>
      <p:graphicFrame>
        <p:nvGraphicFramePr>
          <p:cNvPr id="104" name="Google Shape;104;p19"/>
          <p:cNvGraphicFramePr/>
          <p:nvPr/>
        </p:nvGraphicFramePr>
        <p:xfrm>
          <a:off x="649950" y="1017200"/>
          <a:ext cx="7239000" cy="3868092"/>
        </p:xfrm>
        <a:graphic>
          <a:graphicData uri="http://schemas.openxmlformats.org/drawingml/2006/table">
            <a:tbl>
              <a:tblPr>
                <a:noFill/>
                <a:tableStyleId>{24F8F451-A1B7-481B-B347-F7E8D919330D}</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275675">
                <a:tc>
                  <a:txBody>
                    <a:bodyPr/>
                    <a:lstStyle/>
                    <a:p>
                      <a:pPr marL="0" lvl="0" indent="0" algn="ctr" rtl="0">
                        <a:lnSpc>
                          <a:spcPct val="115000"/>
                        </a:lnSpc>
                        <a:spcBef>
                          <a:spcPts val="0"/>
                        </a:spcBef>
                        <a:spcAft>
                          <a:spcPts val="1200"/>
                        </a:spcAft>
                        <a:buNone/>
                      </a:pPr>
                      <a:r>
                        <a:rPr lang="zh-CN" sz="1100" b="1">
                          <a:solidFill>
                            <a:srgbClr val="24292E"/>
                          </a:solidFill>
                          <a:highlight>
                            <a:srgbClr val="FFFFFF"/>
                          </a:highlight>
                        </a:rPr>
                        <a:t>Query Number</a:t>
                      </a:r>
                      <a:endParaRPr sz="1100" b="1">
                        <a:solidFill>
                          <a:srgbClr val="24292E"/>
                        </a:solidFill>
                        <a:highlight>
                          <a:srgbClr val="FFFFFF"/>
                        </a:highlight>
                      </a:endParaRPr>
                    </a:p>
                  </a:txBody>
                  <a:tcPr marL="123825" marR="123825" marT="57150" marB="36000"/>
                </a:tc>
                <a:tc>
                  <a:txBody>
                    <a:bodyPr/>
                    <a:lstStyle/>
                    <a:p>
                      <a:pPr marL="0" lvl="0" indent="0" algn="ctr" rtl="0">
                        <a:lnSpc>
                          <a:spcPct val="115000"/>
                        </a:lnSpc>
                        <a:spcBef>
                          <a:spcPts val="0"/>
                        </a:spcBef>
                        <a:spcAft>
                          <a:spcPts val="1200"/>
                        </a:spcAft>
                        <a:buNone/>
                      </a:pPr>
                      <a:r>
                        <a:rPr lang="zh-CN" sz="1100" b="1">
                          <a:solidFill>
                            <a:srgbClr val="24292E"/>
                          </a:solidFill>
                          <a:highlight>
                            <a:srgbClr val="FFFFFF"/>
                          </a:highlight>
                        </a:rPr>
                        <a:t>Type</a:t>
                      </a:r>
                      <a:endParaRPr sz="1100" b="1">
                        <a:solidFill>
                          <a:srgbClr val="24292E"/>
                        </a:solidFill>
                        <a:highlight>
                          <a:srgbClr val="FFFFFF"/>
                        </a:highlight>
                      </a:endParaRPr>
                    </a:p>
                  </a:txBody>
                  <a:tcPr marL="123825" marR="123825" marT="57150" marB="36000"/>
                </a:tc>
                <a:tc>
                  <a:txBody>
                    <a:bodyPr/>
                    <a:lstStyle/>
                    <a:p>
                      <a:pPr marL="0" lvl="0" indent="0" algn="ctr" rtl="0">
                        <a:lnSpc>
                          <a:spcPct val="115000"/>
                        </a:lnSpc>
                        <a:spcBef>
                          <a:spcPts val="0"/>
                        </a:spcBef>
                        <a:spcAft>
                          <a:spcPts val="1200"/>
                        </a:spcAft>
                        <a:buNone/>
                      </a:pPr>
                      <a:r>
                        <a:rPr lang="zh-CN" sz="1100" b="1">
                          <a:solidFill>
                            <a:srgbClr val="24292E"/>
                          </a:solidFill>
                          <a:highlight>
                            <a:srgbClr val="FFFFFF"/>
                          </a:highlight>
                        </a:rPr>
                        <a:t>PostgreSQL Time(s)</a:t>
                      </a:r>
                      <a:endParaRPr sz="1100" b="1">
                        <a:solidFill>
                          <a:srgbClr val="24292E"/>
                        </a:solidFill>
                        <a:highlight>
                          <a:srgbClr val="FFFFFF"/>
                        </a:highlight>
                      </a:endParaRPr>
                    </a:p>
                  </a:txBody>
                  <a:tcPr marL="123825" marR="123825" marT="57150" marB="36000"/>
                </a:tc>
                <a:tc>
                  <a:txBody>
                    <a:bodyPr/>
                    <a:lstStyle/>
                    <a:p>
                      <a:pPr marL="0" lvl="0" indent="0" algn="ctr" rtl="0">
                        <a:lnSpc>
                          <a:spcPct val="115000"/>
                        </a:lnSpc>
                        <a:spcBef>
                          <a:spcPts val="0"/>
                        </a:spcBef>
                        <a:spcAft>
                          <a:spcPts val="1200"/>
                        </a:spcAft>
                        <a:buNone/>
                      </a:pPr>
                      <a:r>
                        <a:rPr lang="zh-CN" sz="1100" b="1">
                          <a:solidFill>
                            <a:srgbClr val="24292E"/>
                          </a:solidFill>
                          <a:highlight>
                            <a:srgbClr val="FFFFFF"/>
                          </a:highlight>
                        </a:rPr>
                        <a:t>SQLite Time(s)</a:t>
                      </a:r>
                      <a:endParaRPr sz="1100" b="1">
                        <a:solidFill>
                          <a:srgbClr val="24292E"/>
                        </a:solidFill>
                        <a:highlight>
                          <a:srgbClr val="FFFFFF"/>
                        </a:highlight>
                      </a:endParaRPr>
                    </a:p>
                  </a:txBody>
                  <a:tcPr marL="123825" marR="123825" marT="57150" marB="36000"/>
                </a:tc>
                <a:extLst>
                  <a:ext uri="{0D108BD9-81ED-4DB2-BD59-A6C34878D82A}">
                    <a16:rowId xmlns:a16="http://schemas.microsoft.com/office/drawing/2014/main" val="10000"/>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Pricing Summary Report</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0.21</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37.551</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1"/>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Minimum Cost Supplier</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41.816</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1.487</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2"/>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3</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Shipping Priority</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42.969</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11.024</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3"/>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4</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Order Priority Checking</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23.594</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1.213</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4"/>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5</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Local Supplier Volume</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22.624</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6.351</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5"/>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6</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Forecasting Revenue Change</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17.366</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5.234</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6"/>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7</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Volume Shipping</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15.578</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22.046</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7"/>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8</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National Market Share</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5.188</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35.84</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8"/>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9</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Product Type Profit Measure</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27.861</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94.626</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09"/>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10</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Returned Item Reporting</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10.791</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5.337</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10"/>
                  </a:ext>
                </a:extLst>
              </a:tr>
              <a:tr h="27567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11</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Important Stock Identification</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4.346</a:t>
                      </a:r>
                      <a:endParaRPr sz="1100">
                        <a:solidFill>
                          <a:srgbClr val="24292E"/>
                        </a:solidFill>
                        <a:highlight>
                          <a:srgbClr val="FFFFFF"/>
                        </a:highlight>
                      </a:endParaRPr>
                    </a:p>
                  </a:txBody>
                  <a:tcPr marL="123825" marR="123825" marT="57150" marB="360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3.109</a:t>
                      </a:r>
                      <a:endParaRPr sz="1100">
                        <a:solidFill>
                          <a:srgbClr val="24292E"/>
                        </a:solidFill>
                        <a:highlight>
                          <a:srgbClr val="FFFFFF"/>
                        </a:highlight>
                      </a:endParaRPr>
                    </a:p>
                  </a:txBody>
                  <a:tcPr marL="123825" marR="123825" marT="57150" marB="36000"/>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75975" y="86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latin typeface="Arial"/>
                <a:ea typeface="Arial"/>
                <a:cs typeface="Arial"/>
                <a:sym typeface="Arial"/>
              </a:rPr>
              <a:t>Testing Results</a:t>
            </a:r>
            <a:endParaRPr b="1">
              <a:latin typeface="Arial"/>
              <a:ea typeface="Arial"/>
              <a:cs typeface="Arial"/>
              <a:sym typeface="Arial"/>
            </a:endParaRPr>
          </a:p>
        </p:txBody>
      </p:sp>
      <p:graphicFrame>
        <p:nvGraphicFramePr>
          <p:cNvPr id="110" name="Google Shape;110;p20"/>
          <p:cNvGraphicFramePr/>
          <p:nvPr/>
        </p:nvGraphicFramePr>
        <p:xfrm>
          <a:off x="1117825" y="705430"/>
          <a:ext cx="7239000" cy="4378836"/>
        </p:xfrm>
        <a:graphic>
          <a:graphicData uri="http://schemas.openxmlformats.org/drawingml/2006/table">
            <a:tbl>
              <a:tblPr>
                <a:noFill/>
                <a:tableStyleId>{24F8F451-A1B7-481B-B347-F7E8D919330D}</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208700">
                <a:tc>
                  <a:txBody>
                    <a:bodyPr/>
                    <a:lstStyle/>
                    <a:p>
                      <a:pPr marL="0" lvl="0" indent="0" algn="ctr" rtl="0">
                        <a:lnSpc>
                          <a:spcPct val="115000"/>
                        </a:lnSpc>
                        <a:spcBef>
                          <a:spcPts val="0"/>
                        </a:spcBef>
                        <a:spcAft>
                          <a:spcPts val="1200"/>
                        </a:spcAft>
                        <a:buNone/>
                      </a:pPr>
                      <a:r>
                        <a:rPr lang="zh-CN" sz="1100" b="1">
                          <a:solidFill>
                            <a:srgbClr val="24292E"/>
                          </a:solidFill>
                          <a:highlight>
                            <a:srgbClr val="FFFFFF"/>
                          </a:highlight>
                        </a:rPr>
                        <a:t>Query Number</a:t>
                      </a:r>
                      <a:endParaRPr sz="1100" b="1">
                        <a:solidFill>
                          <a:srgbClr val="24292E"/>
                        </a:solidFill>
                        <a:highlight>
                          <a:srgbClr val="FFFFFF"/>
                        </a:highlight>
                      </a:endParaRPr>
                    </a:p>
                  </a:txBody>
                  <a:tcPr marL="123825" marR="122400" marT="57150" marB="21600"/>
                </a:tc>
                <a:tc>
                  <a:txBody>
                    <a:bodyPr/>
                    <a:lstStyle/>
                    <a:p>
                      <a:pPr marL="0" lvl="0" indent="0" algn="ctr" rtl="0">
                        <a:lnSpc>
                          <a:spcPct val="115000"/>
                        </a:lnSpc>
                        <a:spcBef>
                          <a:spcPts val="0"/>
                        </a:spcBef>
                        <a:spcAft>
                          <a:spcPts val="1200"/>
                        </a:spcAft>
                        <a:buNone/>
                      </a:pPr>
                      <a:r>
                        <a:rPr lang="zh-CN" sz="1100" b="1">
                          <a:solidFill>
                            <a:srgbClr val="24292E"/>
                          </a:solidFill>
                          <a:highlight>
                            <a:srgbClr val="FFFFFF"/>
                          </a:highlight>
                        </a:rPr>
                        <a:t>Type</a:t>
                      </a:r>
                      <a:endParaRPr sz="1100" b="1">
                        <a:solidFill>
                          <a:srgbClr val="24292E"/>
                        </a:solidFill>
                        <a:highlight>
                          <a:srgbClr val="FFFFFF"/>
                        </a:highlight>
                      </a:endParaRPr>
                    </a:p>
                  </a:txBody>
                  <a:tcPr marL="123825" marR="122400" marT="57150" marB="21600"/>
                </a:tc>
                <a:tc>
                  <a:txBody>
                    <a:bodyPr/>
                    <a:lstStyle/>
                    <a:p>
                      <a:pPr marL="0" lvl="0" indent="0" algn="ctr" rtl="0">
                        <a:lnSpc>
                          <a:spcPct val="115000"/>
                        </a:lnSpc>
                        <a:spcBef>
                          <a:spcPts val="0"/>
                        </a:spcBef>
                        <a:spcAft>
                          <a:spcPts val="1200"/>
                        </a:spcAft>
                        <a:buNone/>
                      </a:pPr>
                      <a:r>
                        <a:rPr lang="zh-CN" sz="1100" b="1">
                          <a:solidFill>
                            <a:srgbClr val="24292E"/>
                          </a:solidFill>
                          <a:highlight>
                            <a:srgbClr val="FFFFFF"/>
                          </a:highlight>
                        </a:rPr>
                        <a:t>PostgreSQL Time(s)</a:t>
                      </a:r>
                      <a:endParaRPr sz="1100" b="1">
                        <a:solidFill>
                          <a:srgbClr val="24292E"/>
                        </a:solidFill>
                        <a:highlight>
                          <a:srgbClr val="FFFFFF"/>
                        </a:highlight>
                      </a:endParaRPr>
                    </a:p>
                  </a:txBody>
                  <a:tcPr marL="123825" marR="122400" marT="57150" marB="21600"/>
                </a:tc>
                <a:tc>
                  <a:txBody>
                    <a:bodyPr/>
                    <a:lstStyle/>
                    <a:p>
                      <a:pPr marL="0" lvl="0" indent="0" algn="ctr" rtl="0">
                        <a:lnSpc>
                          <a:spcPct val="115000"/>
                        </a:lnSpc>
                        <a:spcBef>
                          <a:spcPts val="0"/>
                        </a:spcBef>
                        <a:spcAft>
                          <a:spcPts val="1200"/>
                        </a:spcAft>
                        <a:buNone/>
                      </a:pPr>
                      <a:r>
                        <a:rPr lang="zh-CN" sz="1100" b="1">
                          <a:solidFill>
                            <a:srgbClr val="24292E"/>
                          </a:solidFill>
                          <a:highlight>
                            <a:srgbClr val="FFFFFF"/>
                          </a:highlight>
                        </a:rPr>
                        <a:t>SQLite Time(s)</a:t>
                      </a:r>
                      <a:endParaRPr sz="1100" b="1">
                        <a:solidFill>
                          <a:srgbClr val="24292E"/>
                        </a:solidFill>
                        <a:highlight>
                          <a:srgbClr val="FFFFFF"/>
                        </a:highlight>
                      </a:endParaRPr>
                    </a:p>
                  </a:txBody>
                  <a:tcPr marL="123825" marR="122400" marT="57150" marB="21600"/>
                </a:tc>
                <a:extLst>
                  <a:ext uri="{0D108BD9-81ED-4DB2-BD59-A6C34878D82A}">
                    <a16:rowId xmlns:a16="http://schemas.microsoft.com/office/drawing/2014/main" val="10000"/>
                  </a:ext>
                </a:extLst>
              </a:tr>
              <a:tr h="22262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12</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Shipping Modes and Order Priority</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2.811</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5.461</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1"/>
                  </a:ext>
                </a:extLst>
              </a:tr>
              <a:tr h="208700">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13</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Customer Distribution</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5.651</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78.3999</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2"/>
                  </a:ext>
                </a:extLst>
              </a:tr>
              <a:tr h="208700">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14</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Promotion Effect</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27.018</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7.241</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3"/>
                  </a:ext>
                </a:extLst>
              </a:tr>
              <a:tr h="208700">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15</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Top Supplier</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8.102</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5.486</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4"/>
                  </a:ext>
                </a:extLst>
              </a:tr>
              <a:tr h="208700">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16</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Parts/Supplier Relationship</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13.233</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2.008</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5"/>
                  </a:ext>
                </a:extLst>
              </a:tr>
              <a:tr h="22262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17</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Small-Quantity-Order Revenue</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N/A</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N/A</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6"/>
                  </a:ext>
                </a:extLst>
              </a:tr>
              <a:tr h="208700">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18</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Large Volume Customer</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14.61</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6.101</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7"/>
                  </a:ext>
                </a:extLst>
              </a:tr>
              <a:tr h="208700">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19</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Discounted Revenue</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2.249</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7.265</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8"/>
                  </a:ext>
                </a:extLst>
              </a:tr>
              <a:tr h="208700">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20</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Potential Part Promotion</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N/A</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N/A</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09"/>
                  </a:ext>
                </a:extLst>
              </a:tr>
              <a:tr h="222625">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21</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Supplier Who Kept Orders Waiting</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4.761</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30.657</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10"/>
                  </a:ext>
                </a:extLst>
              </a:tr>
              <a:tr h="208700">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22</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Global Sales Opportunity</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1.629</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N/A</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11"/>
                  </a:ext>
                </a:extLst>
              </a:tr>
              <a:tr h="208700">
                <a:tc>
                  <a:txBody>
                    <a:bodyPr/>
                    <a:lstStyle/>
                    <a:p>
                      <a:pPr marL="0" lvl="0" indent="0" algn="l" rtl="0">
                        <a:spcBef>
                          <a:spcPts val="0"/>
                        </a:spcBef>
                        <a:spcAft>
                          <a:spcPts val="0"/>
                        </a:spcAft>
                        <a:buNone/>
                      </a:pPr>
                      <a:endParaRPr sz="1100"/>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Average</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15.30410526</a:t>
                      </a:r>
                      <a:endParaRPr sz="1100">
                        <a:solidFill>
                          <a:srgbClr val="24292E"/>
                        </a:solidFill>
                        <a:highlight>
                          <a:srgbClr val="FFFFFF"/>
                        </a:highlight>
                      </a:endParaRPr>
                    </a:p>
                  </a:txBody>
                  <a:tcPr marL="123825" marR="122400" marT="57150" marB="2160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19.28615263</a:t>
                      </a:r>
                      <a:endParaRPr sz="1100">
                        <a:solidFill>
                          <a:srgbClr val="24292E"/>
                        </a:solidFill>
                        <a:highlight>
                          <a:srgbClr val="FFFFFF"/>
                        </a:highlight>
                      </a:endParaRPr>
                    </a:p>
                  </a:txBody>
                  <a:tcPr marL="123825" marR="122400" marT="57150" marB="21600"/>
                </a:tc>
                <a:extLst>
                  <a:ext uri="{0D108BD9-81ED-4DB2-BD59-A6C34878D82A}">
                    <a16:rowId xmlns:a16="http://schemas.microsoft.com/office/drawing/2014/main" val="10012"/>
                  </a:ext>
                </a:extLst>
              </a:tr>
              <a:tr h="208700">
                <a:tc>
                  <a:txBody>
                    <a:bodyPr/>
                    <a:lstStyle/>
                    <a:p>
                      <a:pPr marL="0" lvl="0" indent="0" algn="l" rtl="0">
                        <a:spcBef>
                          <a:spcPts val="0"/>
                        </a:spcBef>
                        <a:spcAft>
                          <a:spcPts val="0"/>
                        </a:spcAft>
                        <a:buNone/>
                      </a:pPr>
                      <a:endParaRPr sz="1100"/>
                    </a:p>
                  </a:txBody>
                  <a:tcPr marL="123825" marR="123825" marT="57150" marB="5715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Standard Deviation</a:t>
                      </a:r>
                      <a:endParaRPr sz="1100">
                        <a:solidFill>
                          <a:srgbClr val="24292E"/>
                        </a:solidFill>
                        <a:highlight>
                          <a:srgbClr val="FFFFFF"/>
                        </a:highlight>
                      </a:endParaRPr>
                    </a:p>
                  </a:txBody>
                  <a:tcPr marL="123825" marR="123825" marT="57150" marB="5715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12.45593892</a:t>
                      </a:r>
                      <a:endParaRPr sz="1100">
                        <a:solidFill>
                          <a:srgbClr val="24292E"/>
                        </a:solidFill>
                        <a:highlight>
                          <a:srgbClr val="FFFFFF"/>
                        </a:highlight>
                      </a:endParaRPr>
                    </a:p>
                  </a:txBody>
                  <a:tcPr marL="123825" marR="123825" marT="57150" marB="57150"/>
                </a:tc>
                <a:tc>
                  <a:txBody>
                    <a:bodyPr/>
                    <a:lstStyle/>
                    <a:p>
                      <a:pPr marL="0" lvl="0" indent="0" algn="l" rtl="0">
                        <a:lnSpc>
                          <a:spcPct val="115000"/>
                        </a:lnSpc>
                        <a:spcBef>
                          <a:spcPts val="0"/>
                        </a:spcBef>
                        <a:spcAft>
                          <a:spcPts val="1200"/>
                        </a:spcAft>
                        <a:buNone/>
                      </a:pPr>
                      <a:r>
                        <a:rPr lang="zh-CN" sz="1100">
                          <a:solidFill>
                            <a:srgbClr val="24292E"/>
                          </a:solidFill>
                          <a:highlight>
                            <a:srgbClr val="FFFFFF"/>
                          </a:highlight>
                        </a:rPr>
                        <a:t>25.74306548</a:t>
                      </a:r>
                      <a:endParaRPr sz="1100">
                        <a:solidFill>
                          <a:srgbClr val="24292E"/>
                        </a:solidFill>
                        <a:highlight>
                          <a:srgbClr val="FFFFFF"/>
                        </a:highlight>
                      </a:endParaRPr>
                    </a:p>
                  </a:txBody>
                  <a:tcPr marL="123825" marR="123825" marT="57150" marB="57150"/>
                </a:tc>
                <a:extLst>
                  <a:ext uri="{0D108BD9-81ED-4DB2-BD59-A6C34878D82A}">
                    <a16:rowId xmlns:a16="http://schemas.microsoft.com/office/drawing/2014/main" val="100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152400" y="152400"/>
            <a:ext cx="8654725" cy="4838701"/>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1545</Words>
  <Application>Microsoft Office PowerPoint</Application>
  <PresentationFormat>全屏显示(16:9)</PresentationFormat>
  <Paragraphs>190</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Proxima Nova</vt:lpstr>
      <vt:lpstr>Calibri</vt:lpstr>
      <vt:lpstr>Spearmint</vt:lpstr>
      <vt:lpstr>PostgreSQL &amp; SQLite Performance Analysis</vt:lpstr>
      <vt:lpstr>PostgreSQL</vt:lpstr>
      <vt:lpstr>PowerPoint 演示文稿</vt:lpstr>
      <vt:lpstr>Testing Environment</vt:lpstr>
      <vt:lpstr>TPC-H</vt:lpstr>
      <vt:lpstr>Testing Approach</vt:lpstr>
      <vt:lpstr>Testing Results</vt:lpstr>
      <vt:lpstr>Testing Results</vt:lpstr>
      <vt:lpstr>PowerPoint 演示文稿</vt:lpstr>
      <vt:lpstr>Testing Result Analysis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 &amp; SQLite Performance Analysis</dc:title>
  <cp:lastModifiedBy>雨桐</cp:lastModifiedBy>
  <cp:revision>3</cp:revision>
  <dcterms:modified xsi:type="dcterms:W3CDTF">2021-05-03T22:04:17Z</dcterms:modified>
</cp:coreProperties>
</file>