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0" r:id="rId4"/>
    <p:sldId id="257" r:id="rId5"/>
    <p:sldId id="258" r:id="rId6"/>
    <p:sldId id="263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7"/>
    <a:srgbClr val="22B1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9FE2F-4D4F-4CE1-AEC6-C4377169BBBE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61A29-6102-4DED-BC13-2491700CC0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2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61A29-6102-4DED-BC13-2491700CC0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17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750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1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9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074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51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6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46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4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564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985ED8-CCF4-43EE-A44A-58759E67149A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9A74E3-3CD8-45D0-B396-8338FCDC8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7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nonogram.jl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nonogram.jl" TargetMode="Externa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checker.jl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hyperlink" Target="../constant.j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nonogram_input.txt" TargetMode="Externa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encode.jl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nonogram.jl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A05F-332F-4959-A93F-EF08E0F3E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5296"/>
            <a:ext cx="9144000" cy="2387600"/>
          </a:xfrm>
        </p:spPr>
        <p:txBody>
          <a:bodyPr/>
          <a:lstStyle/>
          <a:p>
            <a:r>
              <a:rPr lang="zh-TW" altLang="en-US" dirty="0"/>
              <a:t>人工智慧 第四組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E04297-3B01-4F12-AFE0-613C8797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6942"/>
            <a:ext cx="9144000" cy="1655762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林宸毅、陳奕豪、陳漱瑜、張哲銘、朱俊霖、郭威、雷明憲</a:t>
            </a:r>
          </a:p>
        </p:txBody>
      </p:sp>
    </p:spTree>
    <p:extLst>
      <p:ext uri="{BB962C8B-B14F-4D97-AF65-F5344CB8AC3E}">
        <p14:creationId xmlns:p14="http://schemas.microsoft.com/office/powerpoint/2010/main" val="1828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CROSSOVER</a:t>
            </a:r>
            <a:r>
              <a:rPr lang="zh-TW" altLang="en-US" sz="6000" dirty="0"/>
              <a:t> </a:t>
            </a:r>
            <a:r>
              <a:rPr lang="en-US" altLang="zh-TW" sz="6000" dirty="0"/>
              <a:t>Method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隨機選</a:t>
            </a:r>
            <a:r>
              <a:rPr lang="en-US" altLang="zh-TW" sz="2600" dirty="0"/>
              <a:t>row</a:t>
            </a:r>
            <a:r>
              <a:rPr lang="zh-TW" altLang="en-US" sz="2600" dirty="0"/>
              <a:t>數量進行</a:t>
            </a:r>
            <a:r>
              <a:rPr lang="en-US" altLang="zh-TW" sz="2600" dirty="0"/>
              <a:t>children</a:t>
            </a:r>
            <a:r>
              <a:rPr lang="zh-TW" altLang="en-US" sz="2600" dirty="0"/>
              <a:t>的</a:t>
            </a:r>
            <a:r>
              <a:rPr lang="en-US" altLang="zh-TW" sz="2600" dirty="0"/>
              <a:t>crossover</a:t>
            </a:r>
            <a:r>
              <a:rPr lang="zh-TW" altLang="en-US" sz="2600" dirty="0"/>
              <a:t>產生新的</a:t>
            </a:r>
            <a:r>
              <a:rPr lang="en-US" altLang="zh-TW" sz="2600" dirty="0"/>
              <a:t>child</a:t>
            </a:r>
          </a:p>
          <a:p>
            <a:r>
              <a:rPr lang="zh-TW" altLang="en-US" sz="2600" dirty="0"/>
              <a:t>抽選</a:t>
            </a:r>
            <a:r>
              <a:rPr lang="en-US" altLang="zh-TW" sz="2600" dirty="0"/>
              <a:t>:</a:t>
            </a:r>
            <a:r>
              <a:rPr lang="zh-TW" altLang="en-US" sz="2600" dirty="0"/>
              <a:t> 為了避免</a:t>
            </a:r>
            <a:r>
              <a:rPr lang="en-US" altLang="zh-TW" sz="2600" dirty="0"/>
              <a:t>crossover</a:t>
            </a:r>
            <a:r>
              <a:rPr lang="zh-TW" altLang="en-US" sz="2600" dirty="0"/>
              <a:t>沒有成功，選定的</a:t>
            </a:r>
            <a:r>
              <a:rPr lang="en-US" altLang="zh-TW" sz="2600" dirty="0"/>
              <a:t>rows</a:t>
            </a:r>
            <a:r>
              <a:rPr lang="zh-TW" altLang="en-US" sz="2600" dirty="0"/>
              <a:t>從</a:t>
            </a:r>
            <a:r>
              <a:rPr lang="en-US" altLang="zh-TW" sz="2600" dirty="0"/>
              <a:t>2~(N-1)</a:t>
            </a:r>
            <a:r>
              <a:rPr lang="zh-TW" altLang="en-US" sz="2600" dirty="0"/>
              <a:t>中進行範圍選取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rows</a:t>
            </a:r>
            <a:r>
              <a:rPr lang="zh-TW" altLang="en-US" dirty="0"/>
              <a:t>為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r>
              <a:rPr lang="en-US" altLang="zh-TW" dirty="0"/>
              <a:t>leftsidechild	</a:t>
            </a:r>
            <a:r>
              <a:rPr lang="zh-TW" altLang="en-US" dirty="0"/>
              <a:t>           </a:t>
            </a:r>
            <a:r>
              <a:rPr lang="en-US" altLang="zh-TW" dirty="0"/>
              <a:t>+ </a:t>
            </a:r>
            <a:r>
              <a:rPr lang="zh-TW" altLang="en-US" dirty="0"/>
              <a:t>   </a:t>
            </a:r>
            <a:r>
              <a:rPr lang="en-US" altLang="zh-TW" dirty="0"/>
              <a:t>rightsidechild		=            crossoveredchild(</a:t>
            </a:r>
            <a:r>
              <a:rPr lang="zh-TW" altLang="en-US" dirty="0">
                <a:solidFill>
                  <a:srgbClr val="FF0000"/>
                </a:solidFill>
              </a:rPr>
              <a:t>左邊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rgbClr val="00B050"/>
                </a:solidFill>
              </a:rPr>
              <a:t>右邊</a:t>
            </a:r>
            <a:r>
              <a:rPr lang="en-US" altLang="zh-TW" dirty="0"/>
              <a:t>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2019C0-29DD-4734-B33E-F860E8D3E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4118084"/>
            <a:ext cx="2457752" cy="24480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29E1F04-8548-45F0-9ED3-0A29B40FF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3040" y="4105922"/>
            <a:ext cx="2452951" cy="247238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B0DA73F-DF9A-44F7-9F22-0004BE1B1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103" y="4105922"/>
            <a:ext cx="2178869" cy="21617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3C09411-61C2-4121-A967-71E826199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680" y="4101001"/>
            <a:ext cx="2178869" cy="21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0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CROSSOVER</a:t>
            </a:r>
            <a:r>
              <a:rPr lang="zh-TW" altLang="en-US" sz="6000" dirty="0"/>
              <a:t> </a:t>
            </a:r>
            <a:r>
              <a:rPr lang="en-US" altLang="zh-TW" sz="6000" dirty="0"/>
              <a:t>Method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/>
              <a:t>crossover</a:t>
            </a:r>
            <a:r>
              <a:rPr lang="zh-TW" altLang="en-US" sz="2600" dirty="0"/>
              <a:t>方法</a:t>
            </a:r>
            <a:r>
              <a:rPr lang="en-US" altLang="zh-TW" sz="2600" dirty="0"/>
              <a:t>:</a:t>
            </a:r>
            <a:r>
              <a:rPr lang="zh-TW" altLang="en-US" sz="2600" dirty="0"/>
              <a:t> </a:t>
            </a:r>
            <a:endParaRPr lang="en-US" altLang="zh-TW" sz="2600" dirty="0"/>
          </a:p>
          <a:p>
            <a:r>
              <a:rPr lang="en-US" altLang="zh-TW" dirty="0">
                <a:hlinkClick r:id="rId2" action="ppaction://hlinksldjump"/>
              </a:rPr>
              <a:t>crossover_children!</a:t>
            </a:r>
            <a:r>
              <a:rPr lang="en-US" altLang="zh-TW" dirty="0"/>
              <a:t>: </a:t>
            </a:r>
            <a:r>
              <a:rPr lang="zh-TW" altLang="en-US" dirty="0"/>
              <a:t>左右二邊</a:t>
            </a:r>
            <a:r>
              <a:rPr lang="en-US" altLang="zh-TW" dirty="0"/>
              <a:t>child</a:t>
            </a:r>
            <a:r>
              <a:rPr lang="zh-TW" altLang="en-US" dirty="0"/>
              <a:t>隨機決定分割比例，進行</a:t>
            </a:r>
            <a:r>
              <a:rPr lang="en-US" altLang="zh-TW" dirty="0"/>
              <a:t>crossover(</a:t>
            </a:r>
            <a:r>
              <a:rPr lang="en-US" altLang="zh-TW" i="1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nonogram.jl#59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sz="2600" dirty="0"/>
              <a:t>child</a:t>
            </a:r>
            <a:r>
              <a:rPr lang="zh-TW" altLang="en-US" sz="2600" dirty="0"/>
              <a:t>隨機抽</a:t>
            </a:r>
            <a:r>
              <a:rPr lang="en-US" altLang="zh-TW" sz="2600" dirty="0"/>
              <a:t>row index</a:t>
            </a:r>
            <a:r>
              <a:rPr lang="zh-TW" altLang="en-US" sz="2600" dirty="0"/>
              <a:t>的方法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zh-TW" altLang="en-US" sz="2600" dirty="0"/>
              <a:t>因為實測結果沒有造成不同的影響所以從</a:t>
            </a:r>
            <a:r>
              <a:rPr lang="en-US" altLang="zh-TW" sz="2600" dirty="0"/>
              <a:t>crossover method</a:t>
            </a:r>
            <a:r>
              <a:rPr lang="zh-TW" altLang="en-US" sz="2600" dirty="0"/>
              <a:t>拿掉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127232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crossover_children!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隨機決定分割</a:t>
            </a:r>
            <a:r>
              <a:rPr lang="en-US" altLang="zh-TW" sz="2600" dirty="0"/>
              <a:t>row</a:t>
            </a:r>
            <a:r>
              <a:rPr lang="zh-TW" altLang="en-US" sz="2600" dirty="0"/>
              <a:t>的數量進行</a:t>
            </a:r>
            <a:r>
              <a:rPr lang="en-US" altLang="zh-TW" sz="2600" dirty="0"/>
              <a:t>crossover</a:t>
            </a:r>
            <a:r>
              <a:rPr lang="zh-TW" altLang="en-US" sz="2600" dirty="0"/>
              <a:t>產生新的</a:t>
            </a:r>
            <a:r>
              <a:rPr lang="en-US" altLang="zh-TW" sz="2600" dirty="0"/>
              <a:t>child</a:t>
            </a:r>
            <a:endParaRPr lang="en-US" altLang="zh-TW" dirty="0"/>
          </a:p>
          <a:p>
            <a:r>
              <a:rPr lang="zh-TW" altLang="en-US" sz="2600" dirty="0"/>
              <a:t>參數介紹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cols: </a:t>
            </a:r>
            <a:r>
              <a:rPr lang="zh-TW" altLang="en-US" dirty="0"/>
              <a:t>讀進來</a:t>
            </a:r>
            <a:r>
              <a:rPr lang="en-US" altLang="zh-TW" dirty="0"/>
              <a:t>column</a:t>
            </a:r>
            <a:r>
              <a:rPr lang="zh-TW" altLang="en-US" dirty="0"/>
              <a:t>的</a:t>
            </a:r>
            <a:r>
              <a:rPr lang="en-US" altLang="zh-TW" i="1" dirty="0"/>
              <a:t>array</a:t>
            </a:r>
            <a:r>
              <a:rPr lang="zh-TW" altLang="en-US" dirty="0"/>
              <a:t>線索，用來計算</a:t>
            </a:r>
            <a:r>
              <a:rPr lang="en-US" altLang="zh-TW" dirty="0"/>
              <a:t>fitness</a:t>
            </a:r>
            <a:r>
              <a:rPr lang="zh-TW" altLang="en-US" dirty="0"/>
              <a:t>用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dirty="0"/>
              <a:t>children: </a:t>
            </a:r>
            <a:r>
              <a:rPr lang="zh-TW" altLang="en-US" dirty="0"/>
              <a:t>所有</a:t>
            </a:r>
            <a:r>
              <a:rPr lang="en-US" altLang="zh-TW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SELECT_BEST</a:t>
            </a:r>
            <a:r>
              <a:rPr lang="zh-TW" altLang="en-US" dirty="0"/>
              <a:t>完的</a:t>
            </a:r>
            <a:r>
              <a:rPr lang="en-US" altLang="zh-TW" dirty="0"/>
              <a:t>child</a:t>
            </a:r>
            <a:r>
              <a:rPr lang="zh-TW" altLang="en-US" dirty="0"/>
              <a:t>進行</a:t>
            </a:r>
            <a:r>
              <a:rPr lang="en-US" altLang="zh-TW" dirty="0"/>
              <a:t>crossover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8ECB9C-6EB3-4DF0-806A-4E735B10D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9" y="1550965"/>
            <a:ext cx="11106682" cy="2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2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MUTATION Method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將</a:t>
            </a:r>
            <a:r>
              <a:rPr lang="en-US" altLang="zh-TW" sz="2600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CROSSOVER</a:t>
            </a:r>
            <a:r>
              <a:rPr lang="zh-TW" altLang="en-US" sz="2600" dirty="0"/>
              <a:t>後產生的每個</a:t>
            </a:r>
            <a:r>
              <a:rPr lang="en-US" altLang="zh-TW" sz="2600" dirty="0"/>
              <a:t>child</a:t>
            </a:r>
            <a:r>
              <a:rPr lang="zh-TW" altLang="en-US" sz="2600" dirty="0"/>
              <a:t>進行</a:t>
            </a:r>
            <a:r>
              <a:rPr lang="en-US" altLang="zh-TW" sz="2600" dirty="0"/>
              <a:t>mutate</a:t>
            </a:r>
            <a:r>
              <a:rPr lang="zh-TW" altLang="en-US" sz="2600" dirty="0"/>
              <a:t>，生成最後的</a:t>
            </a:r>
            <a:r>
              <a:rPr lang="en-US" altLang="zh-TW" sz="2600" dirty="0"/>
              <a:t>child</a:t>
            </a:r>
            <a:r>
              <a:rPr lang="zh-TW" altLang="en-US" sz="2600" dirty="0"/>
              <a:t>結果</a:t>
            </a:r>
            <a:endParaRPr lang="en-US" altLang="zh-TW" sz="2600" dirty="0"/>
          </a:p>
          <a:p>
            <a:r>
              <a:rPr lang="zh-TW" altLang="en-US" sz="2600" dirty="0"/>
              <a:t>選擇</a:t>
            </a:r>
            <a:r>
              <a:rPr lang="en-US" altLang="zh-TW" sz="2600" dirty="0"/>
              <a:t>: </a:t>
            </a:r>
            <a:r>
              <a:rPr lang="zh-TW" altLang="en-US" sz="2600" dirty="0"/>
              <a:t>隨機挑選</a:t>
            </a:r>
            <a:r>
              <a:rPr lang="en-US" altLang="zh-TW" sz="2600" dirty="0"/>
              <a:t>child</a:t>
            </a:r>
            <a:r>
              <a:rPr lang="zh-TW" altLang="en-US" sz="2600" dirty="0"/>
              <a:t>內的</a:t>
            </a:r>
            <a:r>
              <a:rPr lang="en-US" altLang="zh-TW" sz="2600" dirty="0"/>
              <a:t>1</a:t>
            </a:r>
            <a:r>
              <a:rPr lang="zh-TW" altLang="en-US" sz="2600" dirty="0"/>
              <a:t>個</a:t>
            </a:r>
            <a:r>
              <a:rPr lang="en-US" altLang="zh-TW" sz="2600" dirty="0"/>
              <a:t>row</a:t>
            </a:r>
            <a:r>
              <a:rPr lang="zh-TW" altLang="en-US" sz="2600" dirty="0"/>
              <a:t>進行</a:t>
            </a:r>
            <a:r>
              <a:rPr lang="en-US" altLang="zh-TW" sz="2600" dirty="0"/>
              <a:t>mutate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62E2CF-87BE-4E4A-A51E-C23539D4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82" y="3213717"/>
            <a:ext cx="3531731" cy="35111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3984B6-AC96-475E-8E64-6A617C0F3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29" y="3213717"/>
            <a:ext cx="3546019" cy="3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MUTATION Method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/>
              <a:t>mutation</a:t>
            </a:r>
            <a:r>
              <a:rPr lang="zh-TW" altLang="en-US" sz="2600" dirty="0"/>
              <a:t>方法</a:t>
            </a:r>
            <a:r>
              <a:rPr lang="en-US" altLang="zh-TW" sz="2600" dirty="0"/>
              <a:t>:</a:t>
            </a:r>
          </a:p>
          <a:p>
            <a:r>
              <a:rPr lang="en-US" altLang="zh-TW" dirty="0">
                <a:hlinkClick r:id="rId2" action="ppaction://hlinksldjump"/>
              </a:rPr>
              <a:t>mutate_children!</a:t>
            </a:r>
            <a:r>
              <a:rPr lang="en-US" altLang="zh-TW" dirty="0"/>
              <a:t>:</a:t>
            </a:r>
            <a:r>
              <a:rPr lang="zh-TW" altLang="en-US" dirty="0"/>
              <a:t> 每個</a:t>
            </a:r>
            <a:r>
              <a:rPr lang="en-US" altLang="zh-TW" dirty="0"/>
              <a:t>child</a:t>
            </a:r>
            <a:r>
              <a:rPr lang="zh-TW" altLang="en-US" dirty="0"/>
              <a:t>抽出</a:t>
            </a:r>
            <a:r>
              <a:rPr lang="en-US" altLang="zh-TW" dirty="0"/>
              <a:t>1 row</a:t>
            </a:r>
            <a:r>
              <a:rPr lang="zh-TW" altLang="en-US" dirty="0"/>
              <a:t>按照</a:t>
            </a:r>
            <a:r>
              <a:rPr lang="en-US" altLang="zh-TW" dirty="0"/>
              <a:t>random</a:t>
            </a:r>
            <a:r>
              <a:rPr lang="zh-TW" altLang="en-US" dirty="0"/>
              <a:t>的方式重新排列位置</a:t>
            </a:r>
            <a:r>
              <a:rPr lang="en-US" altLang="zh-TW" dirty="0"/>
              <a:t>(</a:t>
            </a:r>
            <a:r>
              <a:rPr lang="en-US" altLang="zh-TW" i="1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nonogram.jl#82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sz="2600" dirty="0"/>
              <a:t>mutate child</a:t>
            </a:r>
            <a:r>
              <a:rPr lang="zh-TW" altLang="en-US" sz="2600" dirty="0"/>
              <a:t>的</a:t>
            </a:r>
            <a:r>
              <a:rPr lang="en-US" altLang="zh-TW" sz="2600" dirty="0"/>
              <a:t>row</a:t>
            </a:r>
            <a:r>
              <a:rPr lang="zh-TW" altLang="en-US" sz="2600" dirty="0"/>
              <a:t>數量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zh-TW" altLang="en-US" sz="2600" dirty="0"/>
              <a:t>因為實測結果發現若</a:t>
            </a:r>
            <a:r>
              <a:rPr lang="en-US" altLang="zh-TW" sz="2600" dirty="0"/>
              <a:t>row&gt;1</a:t>
            </a:r>
            <a:r>
              <a:rPr lang="zh-TW" altLang="en-US" sz="2600" dirty="0"/>
              <a:t>來</a:t>
            </a:r>
            <a:r>
              <a:rPr lang="en-US" altLang="zh-TW" sz="2600" dirty="0"/>
              <a:t>mutate</a:t>
            </a:r>
            <a:r>
              <a:rPr lang="zh-TW" altLang="en-US" sz="2600" dirty="0"/>
              <a:t>會造成</a:t>
            </a:r>
            <a:r>
              <a:rPr lang="en-US" altLang="zh-TW" sz="2600" dirty="0"/>
              <a:t>fitness</a:t>
            </a:r>
            <a:r>
              <a:rPr lang="zh-TW" altLang="en-US" sz="2600" dirty="0"/>
              <a:t>浮動過大，容易使</a:t>
            </a:r>
            <a:r>
              <a:rPr lang="en-US" altLang="zh-TW" sz="2600" dirty="0"/>
              <a:t>fitness</a:t>
            </a:r>
            <a:r>
              <a:rPr lang="zh-TW" altLang="en-US" sz="2600" dirty="0"/>
              <a:t>回滾到之前的值</a:t>
            </a:r>
            <a:r>
              <a:rPr lang="en-US" altLang="zh-TW" sz="2600" dirty="0"/>
              <a:t>(</a:t>
            </a:r>
            <a:r>
              <a:rPr lang="zh-TW" altLang="en-US" sz="2600" dirty="0"/>
              <a:t>也有可能避開</a:t>
            </a:r>
            <a:r>
              <a:rPr lang="en-US" altLang="zh-TW" sz="2600" i="1" dirty="0"/>
              <a:t>local optimum</a:t>
            </a:r>
            <a:r>
              <a:rPr lang="en-US" altLang="zh-TW" sz="2600" dirty="0"/>
              <a:t>)</a:t>
            </a:r>
            <a:r>
              <a:rPr lang="zh-TW" altLang="en-US" sz="2600" dirty="0"/>
              <a:t>，不過多次</a:t>
            </a:r>
            <a:r>
              <a:rPr lang="en-US" altLang="zh-TW" sz="2600" dirty="0"/>
              <a:t>child</a:t>
            </a:r>
            <a:r>
              <a:rPr lang="zh-TW" altLang="en-US" sz="2600" dirty="0"/>
              <a:t>生成都沒有提升，所以拿掉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154622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mutate_children!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隨機決定</a:t>
            </a:r>
            <a:r>
              <a:rPr lang="en-US" altLang="zh-TW" sz="2600" dirty="0"/>
              <a:t>row</a:t>
            </a:r>
            <a:r>
              <a:rPr lang="zh-TW" altLang="en-US" sz="2600" dirty="0"/>
              <a:t>的位置</a:t>
            </a:r>
            <a:r>
              <a:rPr lang="en-US" altLang="zh-TW" sz="2600" dirty="0"/>
              <a:t>mutate</a:t>
            </a:r>
            <a:r>
              <a:rPr lang="zh-TW" altLang="en-US" sz="2600" dirty="0"/>
              <a:t>生成最終的</a:t>
            </a:r>
            <a:r>
              <a:rPr lang="en-US" altLang="zh-TW" sz="2600" dirty="0"/>
              <a:t>child</a:t>
            </a:r>
            <a:endParaRPr lang="en-US" altLang="zh-TW" dirty="0"/>
          </a:p>
          <a:p>
            <a:r>
              <a:rPr lang="zh-TW" altLang="en-US" sz="2600" dirty="0"/>
              <a:t>參數介紹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rows: </a:t>
            </a:r>
            <a:r>
              <a:rPr lang="zh-TW" altLang="en-US" dirty="0"/>
              <a:t>讀進來</a:t>
            </a:r>
            <a:r>
              <a:rPr lang="en-US" altLang="zh-TW" dirty="0"/>
              <a:t>row</a:t>
            </a:r>
            <a:r>
              <a:rPr lang="zh-TW" altLang="en-US" dirty="0"/>
              <a:t>的</a:t>
            </a:r>
            <a:r>
              <a:rPr lang="en-US" altLang="zh-TW" i="1" dirty="0"/>
              <a:t>array</a:t>
            </a:r>
            <a:r>
              <a:rPr lang="zh-TW" altLang="en-US" dirty="0"/>
              <a:t>線索，用來重新</a:t>
            </a:r>
            <a:r>
              <a:rPr lang="en-US" altLang="zh-TW" dirty="0"/>
              <a:t>random</a:t>
            </a:r>
            <a:r>
              <a:rPr lang="zh-TW" altLang="en-US" dirty="0"/>
              <a:t>排列</a:t>
            </a:r>
            <a:r>
              <a:rPr lang="en-US" altLang="zh-TW" dirty="0"/>
              <a:t>row</a:t>
            </a:r>
            <a:r>
              <a:rPr lang="zh-TW" altLang="en-US" dirty="0"/>
              <a:t>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cols: </a:t>
            </a:r>
            <a:r>
              <a:rPr lang="zh-TW" altLang="en-US" dirty="0"/>
              <a:t>讀進來</a:t>
            </a:r>
            <a:r>
              <a:rPr lang="en-US" altLang="zh-TW" dirty="0"/>
              <a:t>column</a:t>
            </a:r>
            <a:r>
              <a:rPr lang="zh-TW" altLang="en-US" dirty="0"/>
              <a:t>的</a:t>
            </a:r>
            <a:r>
              <a:rPr lang="en-US" altLang="zh-TW" i="1" dirty="0"/>
              <a:t>array</a:t>
            </a:r>
            <a:r>
              <a:rPr lang="zh-TW" altLang="en-US" dirty="0"/>
              <a:t>線索，用來計算</a:t>
            </a:r>
            <a:r>
              <a:rPr lang="en-US" altLang="zh-TW" dirty="0"/>
              <a:t>fitness</a:t>
            </a:r>
            <a:r>
              <a:rPr lang="zh-TW" altLang="en-US" dirty="0"/>
              <a:t>用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dirty="0"/>
              <a:t>children: </a:t>
            </a:r>
            <a:r>
              <a:rPr lang="zh-TW" altLang="en-US" dirty="0"/>
              <a:t>所有</a:t>
            </a:r>
            <a:r>
              <a:rPr lang="en-US" altLang="zh-TW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CROSSOVER</a:t>
            </a:r>
            <a:r>
              <a:rPr lang="zh-TW" altLang="en-US" dirty="0"/>
              <a:t>完的</a:t>
            </a:r>
            <a:r>
              <a:rPr lang="en-US" altLang="zh-TW" dirty="0"/>
              <a:t>child</a:t>
            </a:r>
            <a:r>
              <a:rPr lang="zh-TW" altLang="en-US" dirty="0"/>
              <a:t>進行</a:t>
            </a:r>
            <a:r>
              <a:rPr lang="en-US" altLang="zh-TW" dirty="0"/>
              <a:t>mutation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14DA02-335A-4D81-B6FB-EDFAA70A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7" y="1559526"/>
            <a:ext cx="11265763" cy="2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3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Fitness Calculate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以</a:t>
            </a:r>
            <a:r>
              <a:rPr lang="en-US" altLang="zh-TW" sz="2600" dirty="0"/>
              <a:t>0</a:t>
            </a:r>
            <a:r>
              <a:rPr lang="zh-TW" altLang="en-US" sz="2600" dirty="0"/>
              <a:t>為找到正確答案為基準，越負代表偏差值越大</a:t>
            </a:r>
            <a:endParaRPr lang="en-US" altLang="zh-TW" sz="2600" dirty="0"/>
          </a:p>
          <a:p>
            <a:r>
              <a:rPr lang="zh-TW" altLang="en-US" sz="2600" dirty="0"/>
              <a:t>計算方式</a:t>
            </a:r>
            <a:r>
              <a:rPr lang="en-US" altLang="zh-TW" sz="2600" dirty="0"/>
              <a:t>:</a:t>
            </a:r>
            <a:r>
              <a:rPr lang="zh-TW" altLang="en-US" sz="2600" dirty="0"/>
              <a:t> 在滿足</a:t>
            </a:r>
            <a:r>
              <a:rPr lang="en-US" altLang="zh-TW" sz="2600" dirty="0"/>
              <a:t>row</a:t>
            </a:r>
            <a:r>
              <a:rPr lang="zh-TW" altLang="en-US" sz="2600" dirty="0"/>
              <a:t>線索並產生完子代的情況下，用原本答案的</a:t>
            </a:r>
            <a:r>
              <a:rPr lang="en-US" altLang="zh-TW" sz="2600" dirty="0"/>
              <a:t>col</a:t>
            </a:r>
            <a:r>
              <a:rPr lang="zh-TW" altLang="en-US" sz="2600" dirty="0"/>
              <a:t>線索值計算出子代的</a:t>
            </a:r>
            <a:r>
              <a:rPr lang="en-US" altLang="zh-TW" sz="2600" dirty="0"/>
              <a:t>col</a:t>
            </a:r>
            <a:r>
              <a:rPr lang="zh-TW" altLang="en-US" sz="2600" dirty="0"/>
              <a:t>線索值的偏差值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22B14C"/>
                </a:solidFill>
              </a:rPr>
              <a:t>綠色部分</a:t>
            </a:r>
            <a:r>
              <a:rPr lang="zh-TW" altLang="en-US" dirty="0"/>
              <a:t>應為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，子代為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-&gt; fitness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-(|3-4|+|4-4|+|1-3|+|1-1|+|1-2|)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-(1+0+2+0+1) = -4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7F27"/>
                </a:solidFill>
              </a:rPr>
              <a:t>橘色部分</a:t>
            </a:r>
            <a:r>
              <a:rPr lang="zh-TW" altLang="en-US" dirty="0"/>
              <a:t>應為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，子代為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TW" dirty="0"/>
              <a:t>-&gt; fitness = -(|15-2|+|1-1|+|1-2|+|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-1|)	</a:t>
            </a:r>
          </a:p>
          <a:p>
            <a:pPr marL="0" indent="0">
              <a:buNone/>
            </a:pPr>
            <a:r>
              <a:rPr lang="en-US" altLang="zh-TW" dirty="0"/>
              <a:t>	  = -(13+0+1+1) = -15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506329-9E67-463A-9CD0-01ED089AD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61" y="3190038"/>
            <a:ext cx="3488739" cy="34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Fitness Calculate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方法</a:t>
            </a:r>
            <a:r>
              <a:rPr lang="en-US" altLang="zh-TW" sz="2600" dirty="0"/>
              <a:t>:</a:t>
            </a:r>
          </a:p>
          <a:p>
            <a:r>
              <a:rPr lang="en-US" altLang="zh-TW" dirty="0">
                <a:hlinkClick r:id="rId2" action="ppaction://hlinksldjump"/>
              </a:rPr>
              <a:t>get_fitness</a:t>
            </a:r>
            <a:r>
              <a:rPr lang="en-US" altLang="zh-TW" dirty="0"/>
              <a:t>: </a:t>
            </a:r>
            <a:r>
              <a:rPr lang="zh-TW" altLang="en-US" dirty="0"/>
              <a:t>簡易計算出子代的</a:t>
            </a:r>
            <a:r>
              <a:rPr lang="en-US" altLang="zh-TW" dirty="0"/>
              <a:t>fitness(</a:t>
            </a:r>
            <a:r>
              <a:rPr lang="en-US" altLang="zh-TW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checker.jl#7</a:t>
            </a:r>
            <a:r>
              <a:rPr lang="en-US" altLang="zh-TW" dirty="0"/>
              <a:t>)</a:t>
            </a:r>
          </a:p>
          <a:p>
            <a:endParaRPr lang="en-US" altLang="zh-TW" sz="2600" dirty="0"/>
          </a:p>
          <a:p>
            <a:r>
              <a:rPr lang="zh-TW" altLang="en-US" sz="2600" dirty="0"/>
              <a:t>產生流程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zh-TW" altLang="en-US" sz="2600" dirty="0"/>
              <a:t>由於在產生子代的過程中有可能就</a:t>
            </a:r>
            <a:r>
              <a:rPr lang="en-US" altLang="zh-TW" sz="2600" dirty="0"/>
              <a:t>fitness = 0</a:t>
            </a:r>
            <a:r>
              <a:rPr lang="zh-TW" altLang="en-US" sz="2600" dirty="0"/>
              <a:t>，所以在</a:t>
            </a:r>
            <a:r>
              <a:rPr lang="en-US" altLang="zh-TW" sz="2600" dirty="0">
                <a:solidFill>
                  <a:srgbClr val="00B0F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SELECT_BEST</a:t>
            </a:r>
            <a:r>
              <a:rPr lang="zh-TW" altLang="en-US" sz="2600" dirty="0"/>
              <a:t>、</a:t>
            </a:r>
            <a:r>
              <a:rPr lang="en-US" altLang="zh-TW" sz="2600" dirty="0">
                <a:solidFill>
                  <a:srgbClr val="00B0F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CROSSOVER</a:t>
            </a:r>
            <a:r>
              <a:rPr lang="zh-TW" altLang="en-US" sz="2600" dirty="0"/>
              <a:t>、</a:t>
            </a:r>
            <a:r>
              <a:rPr lang="en-US" altLang="zh-TW" sz="2600" dirty="0">
                <a:solidFill>
                  <a:srgbClr val="00B0F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MUTATION</a:t>
            </a:r>
            <a:r>
              <a:rPr lang="zh-TW" altLang="en-US" sz="2600" dirty="0"/>
              <a:t>的都有檢測是否完成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403079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get_fitness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利用原本答案的</a:t>
            </a:r>
            <a:r>
              <a:rPr lang="en-US" altLang="zh-TW" sz="2600" dirty="0"/>
              <a:t>col</a:t>
            </a:r>
            <a:r>
              <a:rPr lang="zh-TW" altLang="en-US" sz="2600" dirty="0"/>
              <a:t>與產生的</a:t>
            </a:r>
            <a:r>
              <a:rPr lang="en-US" altLang="zh-TW" sz="2600" dirty="0"/>
              <a:t>col</a:t>
            </a:r>
            <a:r>
              <a:rPr lang="zh-TW" altLang="en-US" sz="2600" dirty="0"/>
              <a:t>算出</a:t>
            </a:r>
            <a:r>
              <a:rPr lang="en-US" altLang="zh-TW" sz="2600" dirty="0"/>
              <a:t>fitness</a:t>
            </a:r>
            <a:endParaRPr lang="en-US" altLang="zh-TW" i="1" dirty="0"/>
          </a:p>
          <a:p>
            <a:r>
              <a:rPr lang="zh-TW" altLang="en-US" sz="2600" dirty="0"/>
              <a:t>參數介紹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controlCols: </a:t>
            </a:r>
            <a:r>
              <a:rPr lang="zh-TW" altLang="en-US" dirty="0"/>
              <a:t>原本答案的</a:t>
            </a:r>
            <a:r>
              <a:rPr lang="en-US" altLang="zh-TW" dirty="0"/>
              <a:t>cols </a:t>
            </a:r>
            <a:r>
              <a:rPr lang="en-US" altLang="zh-TW" i="1" dirty="0"/>
              <a:t>array</a:t>
            </a:r>
            <a:r>
              <a:rPr lang="zh-TW" altLang="en-US" dirty="0"/>
              <a:t>，相當於對照組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testCols: </a:t>
            </a:r>
            <a:r>
              <a:rPr lang="zh-TW" altLang="en-US" dirty="0"/>
              <a:t>子代產生出的</a:t>
            </a:r>
            <a:r>
              <a:rPr lang="en-US" altLang="zh-TW" dirty="0"/>
              <a:t>cols </a:t>
            </a:r>
            <a:r>
              <a:rPr lang="en-US" altLang="zh-TW" i="1" dirty="0"/>
              <a:t>array</a:t>
            </a:r>
            <a:r>
              <a:rPr lang="zh-TW" altLang="en-US" dirty="0"/>
              <a:t>，相當於實驗組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E396E0-ADFB-4981-B65B-7F3FE2C5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55" y="1535837"/>
            <a:ext cx="9982045" cy="3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9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10542234" cy="4900474"/>
          </a:xfrm>
        </p:spPr>
        <p:txBody>
          <a:bodyPr>
            <a:normAutofit/>
          </a:bodyPr>
          <a:lstStyle/>
          <a:p>
            <a:r>
              <a:rPr lang="zh-TW" altLang="en-US" sz="2600" dirty="0"/>
              <a:t>經由可調整的</a:t>
            </a:r>
            <a:r>
              <a:rPr lang="en-US" altLang="zh-TW" sz="2600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lang="zh-TW" altLang="en-US" sz="2600" dirty="0"/>
              <a:t>數，</a:t>
            </a:r>
            <a:r>
              <a:rPr lang="en-US" altLang="zh-TW" sz="2600" dirty="0">
                <a:solidFill>
                  <a:srgbClr val="00B0F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zh-TW" altLang="en-US" sz="2600" dirty="0"/>
              <a:t>數，</a:t>
            </a:r>
            <a:r>
              <a:rPr lang="en-US" altLang="zh-TW" sz="2600" u="sng" dirty="0"/>
              <a:t>1000</a:t>
            </a:r>
            <a:r>
              <a:rPr lang="zh-TW" altLang="en-US" sz="2600" dirty="0"/>
              <a:t>次的演化下</a:t>
            </a:r>
            <a:r>
              <a:rPr lang="en-US" altLang="zh-TW" sz="2600" dirty="0"/>
              <a:t>(</a:t>
            </a:r>
            <a:r>
              <a:rPr lang="en-US" altLang="zh-TW" sz="2600" dirty="0">
                <a:solidFill>
                  <a:srgbClr val="0070C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constant.jl</a:t>
            </a:r>
            <a:r>
              <a:rPr lang="en-US" altLang="zh-TW" sz="2600" dirty="0"/>
              <a:t>):</a:t>
            </a:r>
          </a:p>
          <a:p>
            <a:r>
              <a:rPr lang="zh-TW" altLang="en-US" sz="2600" dirty="0"/>
              <a:t>使用</a:t>
            </a:r>
            <a:r>
              <a:rPr lang="en-US" altLang="zh-TW" sz="2600" dirty="0"/>
              <a:t>new function</a:t>
            </a:r>
            <a:r>
              <a:rPr lang="zh-TW" altLang="en-US" sz="2600" dirty="0"/>
              <a:t>項目</a:t>
            </a:r>
            <a:r>
              <a:rPr lang="en-US" altLang="zh-TW" sz="2600" dirty="0"/>
              <a:t>:		  </a:t>
            </a:r>
            <a:r>
              <a:rPr lang="zh-TW" altLang="en-US" sz="2600" dirty="0"/>
              <a:t>                  </a:t>
            </a:r>
            <a:r>
              <a:rPr lang="en-US" altLang="zh-TW" sz="1500" dirty="0"/>
              <a:t>1</a:t>
            </a:r>
            <a:r>
              <a:rPr lang="zh-TW" altLang="en-US" sz="1500" dirty="0"/>
              <a:t>萬次</a:t>
            </a:r>
            <a:r>
              <a:rPr lang="en-US" altLang="zh-TW" sz="1500" dirty="0"/>
              <a:t>fitness</a:t>
            </a:r>
            <a:r>
              <a:rPr lang="zh-TW" altLang="en-US" sz="1500" dirty="0"/>
              <a:t>中</a:t>
            </a:r>
            <a:r>
              <a:rPr lang="en-US" altLang="zh-TW" sz="1500" dirty="0"/>
              <a:t>: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dirty="0">
                <a:hlinkClick r:id="rId5" action="ppaction://hlinksldjump"/>
              </a:rPr>
              <a:t>dist_random_encode</a:t>
            </a:r>
            <a:r>
              <a:rPr lang="en-US" altLang="zh-TW" sz="2600" dirty="0">
                <a:hlinkClick r:id="rId5" action="ppaction://hlinksldjump"/>
              </a:rPr>
              <a:t>!</a:t>
            </a:r>
            <a:r>
              <a:rPr lang="en-US" altLang="zh-TW" dirty="0"/>
              <a:t> </a:t>
            </a:r>
            <a:r>
              <a:rPr lang="en-US" altLang="zh-TW" sz="1500" dirty="0"/>
              <a:t>1. preserves=0, denominatorExtends=0, isReversed=</a:t>
            </a:r>
            <a:r>
              <a:rPr lang="en-US" altLang="zh-TW" sz="1500" i="1" dirty="0"/>
              <a:t>false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	            2. preserves=0, denominatorExtends=0, isReversed=</a:t>
            </a:r>
            <a:r>
              <a:rPr lang="en-US" altLang="zh-TW" sz="1500" i="1" dirty="0"/>
              <a:t>true</a:t>
            </a:r>
          </a:p>
          <a:p>
            <a:pPr marL="0" indent="0">
              <a:buNone/>
            </a:pPr>
            <a:r>
              <a:rPr lang="en-US" altLang="zh-TW" sz="1500" dirty="0"/>
              <a:t>		            3. preserves=1, denominatorExtends=0, isReversed=</a:t>
            </a:r>
            <a:r>
              <a:rPr lang="en-US" altLang="zh-TW" sz="1500" i="1" dirty="0"/>
              <a:t>false</a:t>
            </a:r>
          </a:p>
          <a:p>
            <a:pPr marL="0" indent="0">
              <a:buNone/>
            </a:pPr>
            <a:r>
              <a:rPr lang="en-US" altLang="zh-TW" sz="1500" dirty="0"/>
              <a:t>		            4. preserves=1, denominatorExtends=0, isReversed=</a:t>
            </a:r>
            <a:r>
              <a:rPr lang="en-US" altLang="zh-TW" sz="1500" i="1" dirty="0"/>
              <a:t>true</a:t>
            </a:r>
          </a:p>
          <a:p>
            <a:pPr marL="0" indent="0">
              <a:buNone/>
            </a:pPr>
            <a:r>
              <a:rPr lang="en-US" altLang="zh-TW" sz="1500" dirty="0"/>
              <a:t>		            5. preserves=0, denominatorExtends=1, isReversed=</a:t>
            </a:r>
            <a:r>
              <a:rPr lang="en-US" altLang="zh-TW" sz="1500" i="1" dirty="0"/>
              <a:t>false</a:t>
            </a:r>
          </a:p>
          <a:p>
            <a:pPr marL="0" indent="0">
              <a:buNone/>
            </a:pPr>
            <a:r>
              <a:rPr lang="en-US" altLang="zh-TW" sz="1500" dirty="0"/>
              <a:t>		            6. preserves=0, denominatorExtends=1, isReversed=</a:t>
            </a:r>
            <a:r>
              <a:rPr lang="en-US" altLang="zh-TW" sz="1500" i="1" dirty="0"/>
              <a:t>true</a:t>
            </a:r>
          </a:p>
          <a:p>
            <a:pPr marL="0" indent="0">
              <a:buNone/>
            </a:pPr>
            <a:r>
              <a:rPr lang="en-US" altLang="zh-TW" sz="1500" dirty="0"/>
              <a:t>		            7. preserves=1, denominatorExtends=1, isReversed=</a:t>
            </a:r>
            <a:r>
              <a:rPr lang="en-US" altLang="zh-TW" sz="1500" i="1" dirty="0"/>
              <a:t>false</a:t>
            </a:r>
          </a:p>
          <a:p>
            <a:pPr marL="0" indent="0">
              <a:buNone/>
            </a:pPr>
            <a:r>
              <a:rPr lang="en-US" altLang="zh-TW" sz="1500" dirty="0"/>
              <a:t>		            8. preserves=1, denominatorExtends=1, isReversed=</a:t>
            </a:r>
            <a:r>
              <a:rPr lang="en-US" altLang="zh-TW" sz="1500" i="1" dirty="0"/>
              <a:t>true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31A645F-C11D-4EC6-AADB-0EC59957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7159"/>
              </p:ext>
            </p:extLst>
          </p:nvPr>
        </p:nvGraphicFramePr>
        <p:xfrm>
          <a:off x="9030070" y="2476870"/>
          <a:ext cx="1880586" cy="3470947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40293">
                  <a:extLst>
                    <a:ext uri="{9D8B030D-6E8A-4147-A177-3AD203B41FA5}">
                      <a16:colId xmlns:a16="http://schemas.microsoft.com/office/drawing/2014/main" val="3237417935"/>
                    </a:ext>
                  </a:extLst>
                </a:gridCol>
                <a:gridCol w="940293">
                  <a:extLst>
                    <a:ext uri="{9D8B030D-6E8A-4147-A177-3AD203B41FA5}">
                      <a16:colId xmlns:a16="http://schemas.microsoft.com/office/drawing/2014/main" val="2849962933"/>
                    </a:ext>
                  </a:extLst>
                </a:gridCol>
              </a:tblGrid>
              <a:tr h="50422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最高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06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-194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-246.9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66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-202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-251.8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73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-183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-223.3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59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-258.7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13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-176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-231.3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17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-174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-231.4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8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-175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-222.9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99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-186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-233.0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36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1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Nonogram GA </a:t>
            </a:r>
            <a:r>
              <a:rPr lang="zh-TW" altLang="en-US" sz="60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660777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hlinkClick r:id="rId2" action="ppaction://hlinksldjump"/>
              </a:rPr>
              <a:t>玩法介紹</a:t>
            </a:r>
            <a:r>
              <a:rPr lang="en-US" altLang="zh-TW" sz="2600" dirty="0"/>
              <a:t>(P.3)</a:t>
            </a:r>
            <a:endParaRPr lang="en-US" altLang="zh-TW" sz="2600" dirty="0">
              <a:hlinkClick r:id="rId3" action="ppaction://hlinksldjump"/>
            </a:endParaRPr>
          </a:p>
          <a:p>
            <a:r>
              <a:rPr lang="zh-TW" altLang="en-US" sz="2600" dirty="0">
                <a:hlinkClick r:id="rId3" action="ppaction://hlinksldjump"/>
              </a:rPr>
              <a:t>前置準備</a:t>
            </a:r>
            <a:r>
              <a:rPr lang="en-US" altLang="zh-TW" sz="2600" dirty="0"/>
              <a:t>(P.4)</a:t>
            </a:r>
          </a:p>
          <a:p>
            <a:r>
              <a:rPr lang="en-US" altLang="zh-TW" sz="2600" dirty="0">
                <a:hlinkClick r:id="rId4" action="ppaction://hlinksldjump"/>
              </a:rPr>
              <a:t>NEW</a:t>
            </a:r>
            <a:r>
              <a:rPr lang="zh-TW" altLang="en-US" sz="2600" dirty="0">
                <a:hlinkClick r:id="rId4" action="ppaction://hlinksldjump"/>
              </a:rPr>
              <a:t> </a:t>
            </a:r>
            <a:r>
              <a:rPr lang="en-US" altLang="zh-TW" sz="2600" dirty="0">
                <a:hlinkClick r:id="rId4" action="ppaction://hlinksldjump"/>
              </a:rPr>
              <a:t>Method</a:t>
            </a:r>
            <a:r>
              <a:rPr lang="en-US" altLang="zh-TW" sz="2600" dirty="0"/>
              <a:t>(P.5-8)</a:t>
            </a:r>
          </a:p>
          <a:p>
            <a:r>
              <a:rPr lang="en-US" altLang="zh-TW" sz="2600" dirty="0">
                <a:hlinkClick r:id="rId5" action="ppaction://hlinksldjump"/>
              </a:rPr>
              <a:t>SELECT_BEST</a:t>
            </a:r>
            <a:r>
              <a:rPr lang="zh-TW" altLang="en-US" sz="2600" dirty="0">
                <a:hlinkClick r:id="rId5" action="ppaction://hlinksldjump"/>
              </a:rPr>
              <a:t> </a:t>
            </a:r>
            <a:r>
              <a:rPr lang="en-US" altLang="zh-TW" sz="2600" dirty="0">
                <a:hlinkClick r:id="rId5" action="ppaction://hlinksldjump"/>
              </a:rPr>
              <a:t>Method</a:t>
            </a:r>
            <a:r>
              <a:rPr lang="en-US" altLang="zh-TW" sz="2600" dirty="0"/>
              <a:t>(P.9)</a:t>
            </a:r>
          </a:p>
          <a:p>
            <a:r>
              <a:rPr lang="en-US" altLang="zh-TW" sz="2600" dirty="0">
                <a:hlinkClick r:id="rId6" action="ppaction://hlinksldjump"/>
              </a:rPr>
              <a:t>CROSSOVER Method</a:t>
            </a:r>
            <a:r>
              <a:rPr lang="en-US" altLang="zh-TW" sz="2600" dirty="0"/>
              <a:t>(P.10-12)</a:t>
            </a:r>
          </a:p>
          <a:p>
            <a:r>
              <a:rPr lang="en-US" altLang="zh-TW" sz="2600" dirty="0">
                <a:hlinkClick r:id="rId7" action="ppaction://hlinksldjump"/>
              </a:rPr>
              <a:t>MUTATION</a:t>
            </a:r>
            <a:r>
              <a:rPr lang="zh-TW" altLang="en-US" sz="2600" dirty="0">
                <a:hlinkClick r:id="rId7" action="ppaction://hlinksldjump"/>
              </a:rPr>
              <a:t> </a:t>
            </a:r>
            <a:r>
              <a:rPr lang="en-US" altLang="zh-TW" sz="2600" dirty="0">
                <a:hlinkClick r:id="rId7" action="ppaction://hlinksldjump"/>
              </a:rPr>
              <a:t>Method</a:t>
            </a:r>
            <a:r>
              <a:rPr lang="en-US" altLang="zh-TW" sz="2600" dirty="0"/>
              <a:t>(P.13-15)</a:t>
            </a:r>
          </a:p>
          <a:p>
            <a:r>
              <a:rPr lang="en-US" altLang="zh-TW" sz="2600" dirty="0">
                <a:hlinkClick r:id="rId8" action="ppaction://hlinksldjump"/>
              </a:rPr>
              <a:t>Fitness Calculate</a:t>
            </a:r>
            <a:r>
              <a:rPr lang="en-US" altLang="zh-TW" sz="2600" dirty="0"/>
              <a:t>(P.16-18)</a:t>
            </a:r>
          </a:p>
          <a:p>
            <a:r>
              <a:rPr lang="zh-TW" altLang="en-US" sz="2600" dirty="0">
                <a:hlinkClick r:id="rId9" action="ppaction://hlinksldjump"/>
              </a:rPr>
              <a:t>測試結果</a:t>
            </a:r>
            <a:r>
              <a:rPr lang="en-US" altLang="zh-TW" sz="2600" dirty="0"/>
              <a:t>(P.19-24)</a:t>
            </a:r>
          </a:p>
          <a:p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391550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10542234" cy="4900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/>
              <a:t>						  </a:t>
            </a:r>
            <a:r>
              <a:rPr lang="zh-TW" altLang="en-US" sz="2600" dirty="0"/>
              <a:t>       </a:t>
            </a:r>
            <a:r>
              <a:rPr lang="en-US" altLang="zh-TW" sz="1500" dirty="0"/>
              <a:t>1</a:t>
            </a:r>
            <a:r>
              <a:rPr lang="zh-TW" altLang="en-US" sz="1500" dirty="0"/>
              <a:t>萬次</a:t>
            </a:r>
            <a:r>
              <a:rPr lang="en-US" altLang="zh-TW" sz="1500" dirty="0"/>
              <a:t>fitness</a:t>
            </a:r>
            <a:r>
              <a:rPr lang="zh-TW" altLang="en-US" sz="1500" dirty="0"/>
              <a:t>中</a:t>
            </a:r>
            <a:r>
              <a:rPr lang="en-US" altLang="zh-TW" sz="1500" dirty="0"/>
              <a:t>: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dirty="0">
                <a:hlinkClick r:id="rId2" action="ppaction://hlinksldjump"/>
              </a:rPr>
              <a:t>step_random_encode</a:t>
            </a:r>
            <a:r>
              <a:rPr lang="en-US" altLang="zh-TW" sz="2600" dirty="0">
                <a:hlinkClick r:id="rId2" action="ppaction://hlinksldjump"/>
              </a:rPr>
              <a:t>!</a:t>
            </a:r>
            <a:r>
              <a:rPr lang="en-US" altLang="zh-TW" dirty="0"/>
              <a:t> </a:t>
            </a:r>
            <a:r>
              <a:rPr lang="en-US" altLang="zh-TW" sz="1500" dirty="0"/>
              <a:t>9. preserves=0, isLastTakenRemains=</a:t>
            </a:r>
            <a:r>
              <a:rPr lang="en-US" altLang="zh-TW" sz="1500" i="1" dirty="0"/>
              <a:t>false</a:t>
            </a:r>
            <a:r>
              <a:rPr lang="en-US" altLang="zh-TW" sz="1500" dirty="0"/>
              <a:t>, isReversed=</a:t>
            </a:r>
            <a:r>
              <a:rPr lang="en-US" altLang="zh-TW" sz="1500" i="1" dirty="0"/>
              <a:t>false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	              10. preserves=0, isLastTakenRemains=</a:t>
            </a:r>
            <a:r>
              <a:rPr lang="en-US" altLang="zh-TW" sz="1500" i="1" dirty="0"/>
              <a:t>false</a:t>
            </a:r>
            <a:r>
              <a:rPr lang="en-US" altLang="zh-TW" sz="1500" dirty="0"/>
              <a:t>, isReversed=</a:t>
            </a:r>
            <a:r>
              <a:rPr lang="en-US" altLang="zh-TW" sz="1500" i="1" dirty="0"/>
              <a:t>true</a:t>
            </a:r>
          </a:p>
          <a:p>
            <a:pPr marL="0" indent="0">
              <a:buNone/>
            </a:pPr>
            <a:r>
              <a:rPr lang="en-US" altLang="zh-TW" sz="1500" dirty="0"/>
              <a:t>		              11. preserves=1, isLastTakenRemains=</a:t>
            </a:r>
            <a:r>
              <a:rPr lang="en-US" altLang="zh-TW" sz="1500" i="1" dirty="0"/>
              <a:t>false</a:t>
            </a:r>
            <a:r>
              <a:rPr lang="en-US" altLang="zh-TW" sz="1500" dirty="0"/>
              <a:t>, isReversed=</a:t>
            </a:r>
            <a:r>
              <a:rPr lang="en-US" altLang="zh-TW" sz="1500" i="1" dirty="0"/>
              <a:t>false</a:t>
            </a:r>
          </a:p>
          <a:p>
            <a:pPr marL="0" indent="0">
              <a:buNone/>
            </a:pPr>
            <a:r>
              <a:rPr lang="en-US" altLang="zh-TW" sz="1500" dirty="0"/>
              <a:t>		              12. preserves=1, isLastTakenRemains=</a:t>
            </a:r>
            <a:r>
              <a:rPr lang="en-US" altLang="zh-TW" sz="1500" i="1" dirty="0"/>
              <a:t>false</a:t>
            </a:r>
            <a:r>
              <a:rPr lang="en-US" altLang="zh-TW" sz="1500" dirty="0"/>
              <a:t>, isReversed=</a:t>
            </a:r>
            <a:r>
              <a:rPr lang="en-US" altLang="zh-TW" sz="1500" i="1" dirty="0"/>
              <a:t>true</a:t>
            </a:r>
          </a:p>
          <a:p>
            <a:pPr marL="0" indent="0">
              <a:buNone/>
            </a:pPr>
            <a:r>
              <a:rPr lang="en-US" altLang="zh-TW" sz="1500" dirty="0"/>
              <a:t>		              13. preserves=0, isLastTakenRemains=</a:t>
            </a:r>
            <a:r>
              <a:rPr lang="en-US" altLang="zh-TW" sz="1500" i="1" dirty="0"/>
              <a:t>false</a:t>
            </a:r>
            <a:r>
              <a:rPr lang="en-US" altLang="zh-TW" sz="1500" dirty="0"/>
              <a:t>, isReversed=</a:t>
            </a:r>
            <a:r>
              <a:rPr lang="en-US" altLang="zh-TW" sz="1500" i="1" dirty="0"/>
              <a:t>false</a:t>
            </a:r>
          </a:p>
          <a:p>
            <a:pPr marL="0" indent="0">
              <a:buNone/>
            </a:pPr>
            <a:r>
              <a:rPr lang="en-US" altLang="zh-TW" sz="1500" dirty="0"/>
              <a:t>		              14. preserves=0, isLastTakenRemains=</a:t>
            </a:r>
            <a:r>
              <a:rPr lang="en-US" altLang="zh-TW" sz="1500" i="1" dirty="0"/>
              <a:t>false</a:t>
            </a:r>
            <a:r>
              <a:rPr lang="en-US" altLang="zh-TW" sz="1500" dirty="0"/>
              <a:t>, isReversed=</a:t>
            </a:r>
            <a:r>
              <a:rPr lang="en-US" altLang="zh-TW" sz="1500" i="1" dirty="0"/>
              <a:t>true</a:t>
            </a:r>
          </a:p>
          <a:p>
            <a:pPr marL="0" indent="0">
              <a:buNone/>
            </a:pPr>
            <a:r>
              <a:rPr lang="en-US" altLang="zh-TW" sz="1500" dirty="0"/>
              <a:t>		              15. preserves=1, isLastTakenRemains=</a:t>
            </a:r>
            <a:r>
              <a:rPr lang="en-US" altLang="zh-TW" sz="1500" i="1" dirty="0"/>
              <a:t>false</a:t>
            </a:r>
            <a:r>
              <a:rPr lang="en-US" altLang="zh-TW" sz="1500" dirty="0"/>
              <a:t>, isReversed=</a:t>
            </a:r>
            <a:r>
              <a:rPr lang="en-US" altLang="zh-TW" sz="1500" i="1" dirty="0"/>
              <a:t>false</a:t>
            </a:r>
          </a:p>
          <a:p>
            <a:pPr marL="0" indent="0">
              <a:buNone/>
            </a:pPr>
            <a:r>
              <a:rPr lang="en-US" altLang="zh-TW" sz="1500" dirty="0"/>
              <a:t>		              16. preserves=1, isLastTakenRemains=</a:t>
            </a:r>
            <a:r>
              <a:rPr lang="en-US" altLang="zh-TW" sz="1500" i="1" dirty="0"/>
              <a:t>false</a:t>
            </a:r>
            <a:r>
              <a:rPr lang="en-US" altLang="zh-TW" sz="1500" dirty="0"/>
              <a:t>, isReversed=</a:t>
            </a:r>
            <a:r>
              <a:rPr lang="en-US" altLang="zh-TW" sz="1500" i="1" dirty="0"/>
              <a:t>true</a:t>
            </a:r>
          </a:p>
          <a:p>
            <a:r>
              <a:rPr lang="zh-TW" altLang="en-US" sz="2600" dirty="0"/>
              <a:t>小結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zh-TW" altLang="en-US" sz="2600" dirty="0"/>
              <a:t>由於</a:t>
            </a:r>
            <a:r>
              <a:rPr lang="en-US" altLang="zh-TW" sz="2600" dirty="0"/>
              <a:t>step</a:t>
            </a:r>
            <a:r>
              <a:rPr lang="zh-TW" altLang="en-US" sz="2600" dirty="0"/>
              <a:t>分配比較不均，造成</a:t>
            </a:r>
            <a:r>
              <a:rPr lang="en-US" altLang="zh-TW" sz="2600" dirty="0"/>
              <a:t>fitness</a:t>
            </a:r>
            <a:r>
              <a:rPr lang="zh-TW" altLang="en-US" sz="2600" dirty="0"/>
              <a:t>較</a:t>
            </a:r>
            <a:r>
              <a:rPr lang="en-US" altLang="zh-TW" sz="2600" dirty="0"/>
              <a:t>dist</a:t>
            </a:r>
            <a:r>
              <a:rPr lang="zh-TW" altLang="en-US" sz="2600" dirty="0"/>
              <a:t>差，在對照中</a:t>
            </a:r>
            <a:r>
              <a:rPr lang="en-US" altLang="zh-TW" sz="2600" dirty="0"/>
              <a:t>[3,5,6,7]</a:t>
            </a:r>
            <a:r>
              <a:rPr lang="zh-TW" altLang="en-US" sz="2600" dirty="0"/>
              <a:t>較佳</a:t>
            </a:r>
            <a:endParaRPr lang="en-US" altLang="zh-TW" sz="26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31A645F-C11D-4EC6-AADB-0EC59957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74649"/>
              </p:ext>
            </p:extLst>
          </p:nvPr>
        </p:nvGraphicFramePr>
        <p:xfrm>
          <a:off x="9092214" y="1855433"/>
          <a:ext cx="1880586" cy="3470947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40293">
                  <a:extLst>
                    <a:ext uri="{9D8B030D-6E8A-4147-A177-3AD203B41FA5}">
                      <a16:colId xmlns:a16="http://schemas.microsoft.com/office/drawing/2014/main" val="3237417935"/>
                    </a:ext>
                  </a:extLst>
                </a:gridCol>
                <a:gridCol w="940293">
                  <a:extLst>
                    <a:ext uri="{9D8B030D-6E8A-4147-A177-3AD203B41FA5}">
                      <a16:colId xmlns:a16="http://schemas.microsoft.com/office/drawing/2014/main" val="2849962933"/>
                    </a:ext>
                  </a:extLst>
                </a:gridCol>
              </a:tblGrid>
              <a:tr h="50422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最高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06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-204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-268.2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66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-202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-268.1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73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-208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-260.4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59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-260.2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13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-274.0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17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-274.2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8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-264.0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99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-264.3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36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10542234" cy="4900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測試</a:t>
            </a:r>
            <a:r>
              <a:rPr lang="en-US" altLang="zh-TW" sz="2600" dirty="0"/>
              <a:t>1:</a:t>
            </a:r>
            <a:r>
              <a:rPr lang="zh-TW" altLang="en-US" sz="2600" dirty="0"/>
              <a:t> 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sz="2600" dirty="0"/>
              <a:t>所使用的</a:t>
            </a:r>
            <a:r>
              <a:rPr lang="en-US" altLang="zh-TW" sz="2600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lang="zh-TW" altLang="en-US" sz="2600" dirty="0"/>
              <a:t>數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[1~16]</a:t>
            </a:r>
            <a:r>
              <a:rPr lang="zh-TW" altLang="en-US" sz="2600" dirty="0"/>
              <a:t>各</a:t>
            </a:r>
            <a:r>
              <a:rPr lang="en-US" altLang="zh-TW" sz="2600" dirty="0"/>
              <a:t>20</a:t>
            </a:r>
            <a:r>
              <a:rPr lang="zh-TW" altLang="en-US" sz="2600" dirty="0"/>
              <a:t>個</a:t>
            </a:r>
            <a:r>
              <a:rPr lang="en-US" altLang="zh-TW" sz="2600" dirty="0"/>
              <a:t>(320</a:t>
            </a:r>
            <a:r>
              <a:rPr lang="zh-TW" altLang="en-US" sz="2600" dirty="0"/>
              <a:t> </a:t>
            </a:r>
            <a:r>
              <a:rPr lang="en-US" altLang="zh-TW" sz="2600" dirty="0"/>
              <a:t>children)</a:t>
            </a:r>
          </a:p>
          <a:p>
            <a:pPr marL="0" indent="0">
              <a:buNone/>
            </a:pPr>
            <a:r>
              <a:rPr lang="zh-TW" altLang="en-US" sz="2600" dirty="0"/>
              <a:t>所使用的</a:t>
            </a:r>
            <a:r>
              <a:rPr lang="en-US" altLang="zh-TW" sz="2600" dirty="0">
                <a:solidFill>
                  <a:srgbClr val="00B0F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zh-TW" altLang="en-US" sz="2600" dirty="0"/>
              <a:t>數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20</a:t>
            </a:r>
            <a:r>
              <a:rPr lang="zh-TW" altLang="en-US" sz="2600" dirty="0"/>
              <a:t> </a:t>
            </a:r>
            <a:r>
              <a:rPr lang="en-US" altLang="zh-TW" sz="2600" dirty="0"/>
              <a:t>pairs(40 children)</a:t>
            </a:r>
          </a:p>
          <a:p>
            <a:pPr marL="0" indent="0">
              <a:buNone/>
            </a:pPr>
            <a:r>
              <a:rPr lang="zh-TW" altLang="en-US" sz="2600" dirty="0"/>
              <a:t>結果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sz="2600" dirty="0"/>
              <a:t>Fitness</a:t>
            </a:r>
            <a:r>
              <a:rPr lang="zh-TW" altLang="en-US" sz="2600" dirty="0"/>
              <a:t>在</a:t>
            </a:r>
            <a:r>
              <a:rPr lang="en-US" altLang="zh-TW" sz="2600" dirty="0"/>
              <a:t>-60</a:t>
            </a:r>
            <a:r>
              <a:rPr lang="zh-TW" altLang="en-US" sz="2600" dirty="0"/>
              <a:t>左右停住</a:t>
            </a:r>
            <a:endParaRPr lang="en-US" altLang="zh-TW" sz="2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C59E80-24D2-49DF-A281-E1B9337B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60" y="2379216"/>
            <a:ext cx="6602690" cy="3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10542234" cy="4900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測試</a:t>
            </a:r>
            <a:r>
              <a:rPr lang="en-US" altLang="zh-TW" sz="2600" dirty="0"/>
              <a:t>2:</a:t>
            </a:r>
            <a:r>
              <a:rPr lang="zh-TW" altLang="en-US" sz="2600" dirty="0"/>
              <a:t> 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sz="2600" dirty="0"/>
              <a:t>所使用的</a:t>
            </a:r>
            <a:r>
              <a:rPr lang="en-US" altLang="zh-TW" sz="2600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lang="zh-TW" altLang="en-US" sz="2600" dirty="0"/>
              <a:t>數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[1~16]</a:t>
            </a:r>
            <a:r>
              <a:rPr lang="zh-TW" altLang="en-US" sz="2600" dirty="0"/>
              <a:t>各</a:t>
            </a:r>
            <a:r>
              <a:rPr lang="en-US" altLang="zh-TW" sz="2600" dirty="0"/>
              <a:t>40</a:t>
            </a:r>
            <a:r>
              <a:rPr lang="zh-TW" altLang="en-US" sz="2600" dirty="0"/>
              <a:t>個</a:t>
            </a:r>
            <a:r>
              <a:rPr lang="en-US" altLang="zh-TW" sz="2600" dirty="0"/>
              <a:t>(640</a:t>
            </a:r>
            <a:r>
              <a:rPr lang="zh-TW" altLang="en-US" sz="2600" dirty="0"/>
              <a:t> </a:t>
            </a:r>
            <a:r>
              <a:rPr lang="en-US" altLang="zh-TW" sz="2600" dirty="0"/>
              <a:t>children)</a:t>
            </a:r>
          </a:p>
          <a:p>
            <a:pPr marL="0" indent="0">
              <a:buNone/>
            </a:pPr>
            <a:r>
              <a:rPr lang="zh-TW" altLang="en-US" sz="2600" dirty="0"/>
              <a:t>所使用的</a:t>
            </a:r>
            <a:r>
              <a:rPr lang="en-US" altLang="zh-TW" sz="2600" dirty="0">
                <a:solidFill>
                  <a:srgbClr val="00B0F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zh-TW" altLang="en-US" sz="2600" dirty="0"/>
              <a:t>數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20</a:t>
            </a:r>
            <a:r>
              <a:rPr lang="zh-TW" altLang="en-US" sz="2600" dirty="0"/>
              <a:t> </a:t>
            </a:r>
            <a:r>
              <a:rPr lang="en-US" altLang="zh-TW" sz="2600" dirty="0"/>
              <a:t>pairs(40 children)</a:t>
            </a:r>
          </a:p>
          <a:p>
            <a:pPr marL="0" indent="0">
              <a:buNone/>
            </a:pPr>
            <a:r>
              <a:rPr lang="zh-TW" altLang="en-US" sz="2600" dirty="0"/>
              <a:t>結果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sz="2600" dirty="0"/>
              <a:t>Fitness</a:t>
            </a:r>
            <a:r>
              <a:rPr lang="zh-TW" altLang="en-US" sz="2600" dirty="0"/>
              <a:t>在</a:t>
            </a:r>
            <a:r>
              <a:rPr lang="en-US" altLang="zh-TW" sz="2600" dirty="0"/>
              <a:t>-48</a:t>
            </a:r>
            <a:r>
              <a:rPr lang="zh-TW" altLang="en-US" sz="2600" dirty="0"/>
              <a:t>左右停住</a:t>
            </a:r>
            <a:endParaRPr lang="en-US" altLang="zh-TW" sz="2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C59E80-24D2-49DF-A281-E1B9337BE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6860" y="2379216"/>
            <a:ext cx="6602689" cy="3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2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10542234" cy="4900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測試</a:t>
            </a:r>
            <a:r>
              <a:rPr lang="en-US" altLang="zh-TW" sz="2600" dirty="0"/>
              <a:t>3:</a:t>
            </a:r>
            <a:r>
              <a:rPr lang="zh-TW" altLang="en-US" sz="2600" dirty="0"/>
              <a:t> 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sz="2600" dirty="0"/>
              <a:t>所使用的</a:t>
            </a:r>
            <a:r>
              <a:rPr lang="en-US" altLang="zh-TW" sz="2600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lang="zh-TW" altLang="en-US" sz="2600" dirty="0"/>
              <a:t>數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[1~16]</a:t>
            </a:r>
            <a:r>
              <a:rPr lang="zh-TW" altLang="en-US" sz="2600" dirty="0"/>
              <a:t>各</a:t>
            </a:r>
            <a:r>
              <a:rPr lang="en-US" altLang="zh-TW" sz="2600" dirty="0"/>
              <a:t>40</a:t>
            </a:r>
            <a:r>
              <a:rPr lang="zh-TW" altLang="en-US" sz="2600" dirty="0"/>
              <a:t>個</a:t>
            </a:r>
            <a:r>
              <a:rPr lang="en-US" altLang="zh-TW" sz="2600" dirty="0"/>
              <a:t>(640 children)</a:t>
            </a:r>
          </a:p>
          <a:p>
            <a:pPr marL="0" indent="0">
              <a:buNone/>
            </a:pPr>
            <a:r>
              <a:rPr lang="zh-TW" altLang="en-US" sz="2600" dirty="0"/>
              <a:t>所使用的</a:t>
            </a:r>
            <a:r>
              <a:rPr lang="en-US" altLang="zh-TW" sz="2600" dirty="0">
                <a:solidFill>
                  <a:srgbClr val="00B0F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zh-TW" altLang="en-US" sz="2600" dirty="0"/>
              <a:t>數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40</a:t>
            </a:r>
            <a:r>
              <a:rPr lang="zh-TW" altLang="en-US" sz="2600" dirty="0"/>
              <a:t> </a:t>
            </a:r>
            <a:r>
              <a:rPr lang="en-US" altLang="zh-TW" sz="2600" dirty="0"/>
              <a:t>pairs(80 children)</a:t>
            </a:r>
          </a:p>
          <a:p>
            <a:pPr marL="0" indent="0">
              <a:buNone/>
            </a:pPr>
            <a:r>
              <a:rPr lang="zh-TW" altLang="en-US" sz="2600" dirty="0"/>
              <a:t>結果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sz="2600" dirty="0"/>
              <a:t>Fitness</a:t>
            </a:r>
            <a:r>
              <a:rPr lang="zh-TW" altLang="en-US" sz="2600" dirty="0"/>
              <a:t>在</a:t>
            </a:r>
            <a:r>
              <a:rPr lang="en-US" altLang="zh-TW" sz="2600" dirty="0"/>
              <a:t>-65</a:t>
            </a:r>
            <a:r>
              <a:rPr lang="zh-TW" altLang="en-US" sz="2600" dirty="0"/>
              <a:t>左右停住</a:t>
            </a:r>
            <a:endParaRPr lang="en-US" altLang="zh-TW" sz="2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C59E80-24D2-49DF-A281-E1B9337BE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6860" y="2379216"/>
            <a:ext cx="6602689" cy="36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6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10542234" cy="4900474"/>
          </a:xfrm>
        </p:spPr>
        <p:txBody>
          <a:bodyPr>
            <a:normAutofit/>
          </a:bodyPr>
          <a:lstStyle/>
          <a:p>
            <a:r>
              <a:rPr lang="zh-TW" altLang="en-US" sz="2600" dirty="0"/>
              <a:t>總結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zh-TW" altLang="en-US" sz="2600" dirty="0"/>
              <a:t>由以上三種測試，沒有找到正確解答</a:t>
            </a:r>
            <a:r>
              <a:rPr lang="en-US" altLang="zh-TW" sz="2600" dirty="0"/>
              <a:t>(fitness = 0)</a:t>
            </a:r>
          </a:p>
          <a:p>
            <a:pPr marL="0" indent="0">
              <a:buNone/>
            </a:pPr>
            <a:endParaRPr lang="en-US" altLang="zh-TW" sz="2600" dirty="0"/>
          </a:p>
          <a:p>
            <a:r>
              <a:rPr lang="zh-TW" altLang="en-US" sz="2600" dirty="0"/>
              <a:t>可能原因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sz="2600" dirty="0"/>
              <a:t>1.</a:t>
            </a:r>
            <a:r>
              <a:rPr lang="zh-TW" altLang="en-US" sz="2600" dirty="0"/>
              <a:t> </a:t>
            </a:r>
            <a:r>
              <a:rPr lang="en-US" altLang="zh-TW" sz="2600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lang="zh-TW" altLang="en-US" sz="2600" dirty="0"/>
              <a:t>方法產生的</a:t>
            </a:r>
            <a:r>
              <a:rPr lang="en-US" altLang="zh-TW" sz="2600" dirty="0"/>
              <a:t>fitness</a:t>
            </a:r>
            <a:r>
              <a:rPr lang="zh-TW" altLang="en-US" sz="2600" dirty="0"/>
              <a:t>偏差太大，無法被</a:t>
            </a:r>
            <a:r>
              <a:rPr lang="en-US" altLang="zh-TW" sz="2600" dirty="0">
                <a:solidFill>
                  <a:srgbClr val="00B0F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zh-TW" altLang="en-US" sz="2600" dirty="0"/>
              <a:t>到，導致拿的都只有前一代的子代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=&gt;</a:t>
            </a:r>
            <a:r>
              <a:rPr lang="zh-TW" altLang="en-US" sz="2600" dirty="0"/>
              <a:t> 嘗試過更改</a:t>
            </a:r>
            <a:r>
              <a:rPr lang="en-US" altLang="zh-TW" sz="2600" dirty="0">
                <a:solidFill>
                  <a:srgbClr val="00B0F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CROSSOVER</a:t>
            </a:r>
            <a:r>
              <a:rPr lang="zh-TW" altLang="en-US" sz="2600" dirty="0"/>
              <a:t>時只產生</a:t>
            </a:r>
            <a:r>
              <a:rPr lang="zh-TW" altLang="en-US" sz="2600" dirty="0">
                <a:solidFill>
                  <a:srgbClr val="FF0000"/>
                </a:solidFill>
              </a:rPr>
              <a:t>左邊</a:t>
            </a:r>
            <a:r>
              <a:rPr lang="zh-TW" altLang="en-US" sz="2600" dirty="0"/>
              <a:t>子代，變成</a:t>
            </a:r>
            <a:r>
              <a:rPr lang="en-US" altLang="zh-TW" sz="2600" dirty="0"/>
              <a:t>fitness</a:t>
            </a:r>
            <a:r>
              <a:rPr lang="zh-TW" altLang="en-US" sz="2600" dirty="0"/>
              <a:t>無法提升</a:t>
            </a:r>
            <a:r>
              <a:rPr lang="en-US" altLang="zh-TW" sz="2600" dirty="0"/>
              <a:t>(</a:t>
            </a:r>
            <a:r>
              <a:rPr lang="zh-TW" altLang="en-US" sz="2600" dirty="0"/>
              <a:t>徘徊在</a:t>
            </a:r>
            <a:r>
              <a:rPr lang="en-US" altLang="zh-TW" sz="2600" dirty="0"/>
              <a:t>-170</a:t>
            </a:r>
            <a:r>
              <a:rPr lang="zh-TW" altLang="en-US" sz="2600" dirty="0"/>
              <a:t> </a:t>
            </a:r>
            <a:r>
              <a:rPr lang="en-US" altLang="zh-TW" sz="2600" dirty="0"/>
              <a:t>~</a:t>
            </a:r>
            <a:r>
              <a:rPr lang="zh-TW" altLang="en-US" sz="2600" dirty="0"/>
              <a:t> </a:t>
            </a:r>
            <a:r>
              <a:rPr lang="en-US" altLang="zh-TW" sz="2600" dirty="0"/>
              <a:t>-200)</a:t>
            </a:r>
            <a:endParaRPr lang="en-US" altLang="zh-TW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600" dirty="0"/>
              <a:t>2.</a:t>
            </a:r>
            <a:r>
              <a:rPr lang="zh-TW" altLang="en-US" sz="2600" dirty="0"/>
              <a:t> </a:t>
            </a:r>
            <a:r>
              <a:rPr lang="en-US" altLang="zh-TW" sz="2600" dirty="0">
                <a:solidFill>
                  <a:srgbClr val="00B0F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Fitness Calculate</a:t>
            </a:r>
            <a:r>
              <a:rPr lang="zh-TW" altLang="en-US" sz="2600" dirty="0"/>
              <a:t>可能可以更加完善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61909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玩法介紹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4488356" cy="4011967"/>
          </a:xfrm>
        </p:spPr>
        <p:txBody>
          <a:bodyPr>
            <a:normAutofit/>
          </a:bodyPr>
          <a:lstStyle/>
          <a:p>
            <a:r>
              <a:rPr lang="zh-TW" altLang="en-US" sz="2600" dirty="0"/>
              <a:t>在一個網格中，每一行和列都有一組數</a:t>
            </a:r>
            <a:r>
              <a:rPr lang="en-US" altLang="zh-TW" sz="2600" dirty="0"/>
              <a:t>(</a:t>
            </a:r>
            <a:r>
              <a:rPr lang="zh-TW" altLang="en-US" sz="2600" dirty="0"/>
              <a:t>又稱線索</a:t>
            </a:r>
            <a:r>
              <a:rPr lang="en-US" altLang="zh-TW" sz="2600" dirty="0"/>
              <a:t>)</a:t>
            </a:r>
            <a:r>
              <a:rPr lang="zh-TW" altLang="en-US" sz="2600" dirty="0"/>
              <a:t>，玩家需根據它們來填滿或留空格子</a:t>
            </a:r>
            <a:endParaRPr lang="en-US" altLang="zh-TW" sz="2600" dirty="0"/>
          </a:p>
          <a:p>
            <a:r>
              <a:rPr lang="zh-TW" altLang="en-US" sz="2600" dirty="0"/>
              <a:t>每個線索之間必須空一格以上的空間</a:t>
            </a:r>
            <a:endParaRPr lang="en-US" altLang="zh-TW" sz="2600" dirty="0"/>
          </a:p>
          <a:p>
            <a:r>
              <a:rPr lang="zh-TW" altLang="en-US" sz="2600" dirty="0"/>
              <a:t>反覆填寫直到每行每列都符合要求</a:t>
            </a:r>
            <a:endParaRPr lang="en-US" altLang="zh-TW" sz="2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1CBB92-2EDB-42A6-B21B-0ADDAB96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97" y="1748900"/>
            <a:ext cx="4551978" cy="45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51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前置準備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011967"/>
          </a:xfrm>
        </p:spPr>
        <p:txBody>
          <a:bodyPr>
            <a:normAutofit/>
          </a:bodyPr>
          <a:lstStyle/>
          <a:p>
            <a:r>
              <a:rPr lang="zh-TW" altLang="en-US" sz="2600" dirty="0"/>
              <a:t>使用</a:t>
            </a:r>
            <a:r>
              <a:rPr lang="en-US" altLang="zh-TW" sz="2600" dirty="0"/>
              <a:t>Julia</a:t>
            </a:r>
            <a:r>
              <a:rPr lang="zh-TW" altLang="en-US" sz="2600" dirty="0"/>
              <a:t>程式語言</a:t>
            </a:r>
            <a:endParaRPr lang="en-US" altLang="zh-TW" sz="2600" dirty="0"/>
          </a:p>
          <a:p>
            <a:r>
              <a:rPr lang="zh-TW" altLang="en-US" sz="2600" dirty="0"/>
              <a:t>在每次產生下一代的過程中都會有</a:t>
            </a:r>
            <a:r>
              <a:rPr lang="en-US" altLang="zh-TW" sz="2600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lang="zh-TW" altLang="en-US" sz="2600" dirty="0"/>
              <a:t>、</a:t>
            </a:r>
            <a:r>
              <a:rPr lang="en-US" altLang="zh-TW" sz="2600" dirty="0">
                <a:solidFill>
                  <a:srgbClr val="00B0F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SELECT_BEST</a:t>
            </a:r>
            <a:r>
              <a:rPr lang="zh-TW" altLang="en-US" sz="2600" dirty="0"/>
              <a:t>、</a:t>
            </a:r>
            <a:r>
              <a:rPr lang="en-US" altLang="zh-TW" sz="2600" dirty="0">
                <a:solidFill>
                  <a:srgbClr val="00B0F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CROSSOVER</a:t>
            </a:r>
            <a:r>
              <a:rPr lang="zh-TW" altLang="en-US" sz="2600" dirty="0"/>
              <a:t>以及</a:t>
            </a:r>
            <a:r>
              <a:rPr lang="en-US" altLang="zh-TW" sz="2600" dirty="0">
                <a:solidFill>
                  <a:srgbClr val="00B0F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MUTATION</a:t>
            </a:r>
            <a:endParaRPr lang="en-US" altLang="zh-TW" sz="2600" dirty="0">
              <a:solidFill>
                <a:srgbClr val="00B0F0"/>
              </a:solidFill>
            </a:endParaRPr>
          </a:p>
          <a:p>
            <a:r>
              <a:rPr lang="zh-TW" altLang="en-US" sz="2600" dirty="0"/>
              <a:t>測試的資料為</a:t>
            </a:r>
            <a:r>
              <a:rPr lang="en-US" altLang="zh-TW" sz="2600" dirty="0">
                <a:solidFill>
                  <a:srgbClr val="0070C0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</a:t>
            </a:r>
            <a:r>
              <a:rPr lang="zh-TW" altLang="en-US" sz="2600" dirty="0">
                <a:solidFill>
                  <a:srgbClr val="0070C0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en-US" altLang="zh-TW" sz="2600" dirty="0">
                <a:solidFill>
                  <a:srgbClr val="0070C0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 nonogram</a:t>
            </a:r>
            <a:endParaRPr lang="en-US" altLang="zh-TW" sz="2600" dirty="0">
              <a:solidFill>
                <a:srgbClr val="0070C0"/>
              </a:solidFill>
            </a:endParaRPr>
          </a:p>
          <a:p>
            <a:r>
              <a:rPr lang="zh-TW" altLang="en-US" sz="2600" dirty="0"/>
              <a:t>以排序</a:t>
            </a:r>
            <a:r>
              <a:rPr lang="en-US" altLang="zh-TW" sz="2600" dirty="0"/>
              <a:t>row</a:t>
            </a:r>
            <a:r>
              <a:rPr lang="zh-TW" altLang="en-US" sz="2600" dirty="0"/>
              <a:t>的填入法、</a:t>
            </a:r>
            <a:r>
              <a:rPr lang="en-US" altLang="zh-TW" sz="2600" dirty="0"/>
              <a:t>column</a:t>
            </a:r>
            <a:r>
              <a:rPr lang="zh-TW" altLang="en-US" sz="2600" dirty="0"/>
              <a:t>為應變值的目標進行測試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42853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NEW Method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2"/>
            <a:ext cx="9601200" cy="4696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產生新的</a:t>
            </a:r>
            <a:r>
              <a:rPr lang="en-US" altLang="zh-TW" sz="2600" dirty="0"/>
              <a:t>child</a:t>
            </a:r>
            <a:r>
              <a:rPr lang="zh-TW" altLang="en-US" sz="2600" dirty="0"/>
              <a:t>，針對</a:t>
            </a:r>
            <a:r>
              <a:rPr lang="en-US" altLang="zh-TW" sz="2600" dirty="0"/>
              <a:t>row</a:t>
            </a:r>
            <a:r>
              <a:rPr lang="zh-TW" altLang="en-US" sz="2600" dirty="0"/>
              <a:t>的線索進行排列</a:t>
            </a:r>
            <a:endParaRPr lang="en-US" altLang="zh-TW" sz="2600" dirty="0"/>
          </a:p>
          <a:p>
            <a:r>
              <a:rPr lang="zh-TW" altLang="en-US" sz="2600" dirty="0"/>
              <a:t>空格</a:t>
            </a:r>
            <a:r>
              <a:rPr lang="en-US" altLang="zh-TW" sz="2600" dirty="0"/>
              <a:t>:</a:t>
            </a:r>
            <a:r>
              <a:rPr lang="zh-TW" altLang="en-US" sz="2600" dirty="0"/>
              <a:t> 每個線索都持有</a:t>
            </a:r>
            <a:r>
              <a:rPr lang="zh-TW" altLang="en-US" sz="2600" dirty="0">
                <a:solidFill>
                  <a:srgbClr val="22B14C"/>
                </a:solidFill>
              </a:rPr>
              <a:t>自由空格位</a:t>
            </a:r>
            <a:r>
              <a:rPr lang="zh-TW" altLang="en-US" sz="2600" dirty="0"/>
              <a:t>作為分配對象，</a:t>
            </a:r>
            <a:r>
              <a:rPr lang="zh-TW" altLang="en-US" sz="2600" dirty="0">
                <a:solidFill>
                  <a:srgbClr val="FF7F27"/>
                </a:solidFill>
              </a:rPr>
              <a:t>最尾端空格位</a:t>
            </a:r>
            <a:r>
              <a:rPr lang="zh-TW" altLang="en-US" sz="2600" dirty="0"/>
              <a:t>不被任何線索持有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 綠色部分為剩餘的自由空格分配，橘色部分為最尾端的剩餘空格，打叉記號為彼此空一個的最低滿足條件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en-US" altLang="zh-TW" dirty="0">
                <a:solidFill>
                  <a:srgbClr val="22B14C"/>
                </a:solidFill>
              </a:rPr>
              <a:t>1</a:t>
            </a:r>
            <a:r>
              <a:rPr lang="zh-TW" altLang="en-US" dirty="0">
                <a:solidFill>
                  <a:srgbClr val="22B14C"/>
                </a:solidFill>
              </a:rPr>
              <a:t>個</a:t>
            </a:r>
            <a:r>
              <a:rPr lang="en-US" altLang="zh-TW" dirty="0"/>
              <a:t>; 4 -&gt; </a:t>
            </a:r>
            <a:r>
              <a:rPr lang="en-US" altLang="zh-TW" dirty="0">
                <a:solidFill>
                  <a:srgbClr val="22B14C"/>
                </a:solidFill>
              </a:rPr>
              <a:t>1</a:t>
            </a:r>
            <a:r>
              <a:rPr lang="zh-TW" altLang="en-US" dirty="0">
                <a:solidFill>
                  <a:srgbClr val="22B14C"/>
                </a:solidFill>
              </a:rPr>
              <a:t>個</a:t>
            </a:r>
            <a:r>
              <a:rPr lang="en-US" altLang="zh-TW" dirty="0"/>
              <a:t>; 8 -&gt; </a:t>
            </a:r>
            <a:r>
              <a:rPr lang="en-US" altLang="zh-TW" dirty="0">
                <a:solidFill>
                  <a:srgbClr val="22B14C"/>
                </a:solidFill>
              </a:rPr>
              <a:t>1</a:t>
            </a:r>
            <a:r>
              <a:rPr lang="zh-TW" altLang="en-US" dirty="0">
                <a:solidFill>
                  <a:srgbClr val="22B14C"/>
                </a:solidFill>
              </a:rPr>
              <a:t>個</a:t>
            </a:r>
            <a:r>
              <a:rPr lang="en-US" altLang="zh-TW" dirty="0"/>
              <a:t>; 3 -&gt; </a:t>
            </a:r>
            <a:r>
              <a:rPr lang="en-US" altLang="zh-TW" dirty="0">
                <a:solidFill>
                  <a:srgbClr val="22B14C"/>
                </a:solidFill>
              </a:rPr>
              <a:t>2</a:t>
            </a:r>
            <a:r>
              <a:rPr lang="zh-TW" altLang="en-US" dirty="0">
                <a:solidFill>
                  <a:srgbClr val="22B14C"/>
                </a:solidFill>
              </a:rPr>
              <a:t>個</a:t>
            </a:r>
            <a:r>
              <a:rPr lang="en-US" altLang="zh-TW" dirty="0"/>
              <a:t>; </a:t>
            </a:r>
            <a:r>
              <a:rPr lang="zh-TW" altLang="en-US" dirty="0"/>
              <a:t>最尾端剩餘</a:t>
            </a:r>
            <a:r>
              <a:rPr lang="en-US" altLang="zh-TW" dirty="0">
                <a:solidFill>
                  <a:srgbClr val="FF7F27"/>
                </a:solidFill>
              </a:rPr>
              <a:t>1</a:t>
            </a:r>
            <a:r>
              <a:rPr lang="zh-TW" altLang="en-US" dirty="0">
                <a:solidFill>
                  <a:srgbClr val="FF7F27"/>
                </a:solidFill>
              </a:rPr>
              <a:t>個</a:t>
            </a:r>
            <a:endParaRPr lang="en-US" altLang="zh-TW" dirty="0">
              <a:solidFill>
                <a:srgbClr val="FF7F27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7F27"/>
                </a:solidFill>
              </a:rPr>
              <a:t>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2 -&gt; </a:t>
            </a:r>
            <a:r>
              <a:rPr lang="en-US" altLang="zh-TW" dirty="0">
                <a:solidFill>
                  <a:srgbClr val="22B14C"/>
                </a:solidFill>
              </a:rPr>
              <a:t>3</a:t>
            </a:r>
            <a:r>
              <a:rPr lang="zh-TW" altLang="en-US" dirty="0">
                <a:solidFill>
                  <a:srgbClr val="22B14C"/>
                </a:solidFill>
              </a:rPr>
              <a:t>個</a:t>
            </a:r>
            <a:r>
              <a:rPr lang="en-US" altLang="zh-TW" dirty="0">
                <a:solidFill>
                  <a:srgbClr val="000000"/>
                </a:solidFill>
              </a:rPr>
              <a:t>; 5 -&gt; </a:t>
            </a:r>
            <a:r>
              <a:rPr lang="en-US" altLang="zh-TW" dirty="0">
                <a:solidFill>
                  <a:srgbClr val="22B14C"/>
                </a:solidFill>
              </a:rPr>
              <a:t>0</a:t>
            </a:r>
            <a:r>
              <a:rPr lang="zh-TW" altLang="en-US" dirty="0">
                <a:solidFill>
                  <a:srgbClr val="22B14C"/>
                </a:solidFill>
              </a:rPr>
              <a:t>個</a:t>
            </a:r>
            <a:r>
              <a:rPr lang="en-US" altLang="zh-TW" dirty="0">
                <a:solidFill>
                  <a:srgbClr val="000000"/>
                </a:solidFill>
              </a:rPr>
              <a:t>; 4 -&gt; </a:t>
            </a:r>
            <a:r>
              <a:rPr lang="en-US" altLang="zh-TW" dirty="0">
                <a:solidFill>
                  <a:srgbClr val="22B14C"/>
                </a:solidFill>
              </a:rPr>
              <a:t>3</a:t>
            </a:r>
            <a:r>
              <a:rPr lang="zh-TW" altLang="en-US" dirty="0">
                <a:solidFill>
                  <a:srgbClr val="22B14C"/>
                </a:solidFill>
              </a:rPr>
              <a:t>個</a:t>
            </a:r>
            <a:r>
              <a:rPr lang="en-US" altLang="zh-TW" dirty="0">
                <a:solidFill>
                  <a:srgbClr val="000000"/>
                </a:solidFill>
              </a:rPr>
              <a:t>; </a:t>
            </a:r>
            <a:r>
              <a:rPr lang="zh-TW" altLang="en-US" dirty="0">
                <a:solidFill>
                  <a:srgbClr val="000000"/>
                </a:solidFill>
              </a:rPr>
              <a:t>最尾端剩餘</a:t>
            </a:r>
            <a:r>
              <a:rPr lang="en-US" altLang="zh-TW" dirty="0">
                <a:solidFill>
                  <a:srgbClr val="FF7F27"/>
                </a:solidFill>
              </a:rPr>
              <a:t>6</a:t>
            </a:r>
            <a:r>
              <a:rPr lang="zh-TW" altLang="en-US" dirty="0">
                <a:solidFill>
                  <a:srgbClr val="FF7F27"/>
                </a:solidFill>
              </a:rPr>
              <a:t>個</a:t>
            </a:r>
            <a:endParaRPr lang="en-US" altLang="zh-TW" dirty="0">
              <a:solidFill>
                <a:srgbClr val="FF7F27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5C0B19-8610-40CA-A4E0-9B600168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5" y="3980523"/>
            <a:ext cx="11003898" cy="4461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37EEF6-6B81-4CB9-B361-B1B6BC139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15" y="4846997"/>
            <a:ext cx="11003898" cy="4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NEW Method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二種分配方法</a:t>
            </a:r>
            <a:r>
              <a:rPr lang="en-US" altLang="zh-TW" sz="2600" dirty="0"/>
              <a:t>:</a:t>
            </a:r>
          </a:p>
          <a:p>
            <a:r>
              <a:rPr lang="en-US" altLang="zh-TW" sz="2200" dirty="0">
                <a:hlinkClick r:id="rId2" action="ppaction://hlinksldjump"/>
              </a:rPr>
              <a:t>dist_random_encode!</a:t>
            </a:r>
            <a:r>
              <a:rPr lang="en-US" altLang="zh-TW" sz="2200" dirty="0"/>
              <a:t>:</a:t>
            </a:r>
            <a:r>
              <a:rPr lang="zh-TW" altLang="en-US" sz="2200" dirty="0"/>
              <a:t> </a:t>
            </a:r>
            <a:r>
              <a:rPr lang="zh-TW" altLang="en-US" dirty="0"/>
              <a:t>比較平均的分配排列法</a:t>
            </a:r>
            <a:r>
              <a:rPr lang="en-US" altLang="zh-TW" dirty="0"/>
              <a:t>(</a:t>
            </a:r>
            <a:r>
              <a:rPr lang="en-US" altLang="zh-TW" i="1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encode.jl#35</a:t>
            </a:r>
            <a:r>
              <a:rPr lang="en-US" altLang="zh-TW" dirty="0"/>
              <a:t>)</a:t>
            </a:r>
          </a:p>
          <a:p>
            <a:r>
              <a:rPr lang="en-US" altLang="zh-TW" sz="2200" dirty="0">
                <a:hlinkClick r:id="rId4" action="ppaction://hlinksldjump"/>
              </a:rPr>
              <a:t>step_random_encode!</a:t>
            </a:r>
            <a:r>
              <a:rPr lang="en-US" altLang="zh-TW" sz="2200" dirty="0"/>
              <a:t>: </a:t>
            </a:r>
            <a:r>
              <a:rPr lang="zh-TW" altLang="en-US" dirty="0"/>
              <a:t>比較傾向前端線索</a:t>
            </a:r>
            <a:r>
              <a:rPr lang="zh-TW" altLang="en-US" dirty="0">
                <a:solidFill>
                  <a:srgbClr val="22B14C"/>
                </a:solidFill>
              </a:rPr>
              <a:t>自由空格位</a:t>
            </a:r>
            <a:r>
              <a:rPr lang="zh-TW" altLang="en-US" dirty="0"/>
              <a:t>多的分配排列法</a:t>
            </a:r>
            <a:r>
              <a:rPr lang="en-US" altLang="zh-TW" dirty="0"/>
              <a:t>(</a:t>
            </a:r>
            <a:r>
              <a:rPr lang="en-US" altLang="zh-TW" i="1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encode.jl#82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sz="2600" dirty="0"/>
              <a:t>共同點</a:t>
            </a:r>
            <a:r>
              <a:rPr lang="en-US" altLang="zh-TW" sz="2600" dirty="0"/>
              <a:t>:</a:t>
            </a:r>
            <a:r>
              <a:rPr lang="zh-TW" altLang="en-US" sz="2600" dirty="0"/>
              <a:t> 皆使用</a:t>
            </a:r>
            <a:r>
              <a:rPr lang="en-US" altLang="zh-TW" sz="2600" dirty="0"/>
              <a:t>random</a:t>
            </a:r>
            <a:r>
              <a:rPr lang="zh-TW" altLang="en-US" sz="2600" dirty="0"/>
              <a:t>的方式給線索位置，都是以滿足</a:t>
            </a:r>
            <a:r>
              <a:rPr lang="en-US" altLang="zh-TW" sz="2600" dirty="0"/>
              <a:t>row</a:t>
            </a:r>
            <a:r>
              <a:rPr lang="zh-TW" altLang="en-US" sz="2600" dirty="0"/>
              <a:t>線索的條件來進行排列</a:t>
            </a:r>
            <a:endParaRPr lang="en-US" altLang="zh-TW" sz="2600" dirty="0"/>
          </a:p>
          <a:p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29501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dist_random_encode!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2"/>
            <a:ext cx="9601200" cy="4873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 </a:t>
            </a:r>
            <a:r>
              <a:rPr lang="zh-TW" altLang="en-US" sz="2600" dirty="0"/>
              <a:t>在已滿足線索彼此空一格的條件上，分配</a:t>
            </a:r>
            <a:r>
              <a:rPr lang="zh-TW" altLang="en-US" sz="2600" dirty="0">
                <a:solidFill>
                  <a:srgbClr val="22B14C"/>
                </a:solidFill>
              </a:rPr>
              <a:t>自由空格位</a:t>
            </a:r>
            <a:r>
              <a:rPr lang="zh-TW" altLang="en-US" sz="2600" dirty="0"/>
              <a:t>來排列線索</a:t>
            </a:r>
            <a:endParaRPr lang="en-US" altLang="zh-TW" sz="2600" dirty="0"/>
          </a:p>
          <a:p>
            <a:r>
              <a:rPr lang="zh-TW" altLang="en-US" sz="2600" dirty="0"/>
              <a:t>參數介紹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clues: </a:t>
            </a:r>
            <a:r>
              <a:rPr lang="zh-TW" altLang="en-US" dirty="0"/>
              <a:t>讀進來</a:t>
            </a:r>
            <a:r>
              <a:rPr lang="en-US" altLang="zh-TW" dirty="0"/>
              <a:t>row</a:t>
            </a:r>
            <a:r>
              <a:rPr lang="zh-TW" altLang="en-US" dirty="0"/>
              <a:t>的</a:t>
            </a:r>
            <a:r>
              <a:rPr lang="en-US" altLang="zh-TW" i="1" dirty="0"/>
              <a:t>array</a:t>
            </a:r>
            <a:r>
              <a:rPr lang="zh-TW" altLang="en-US" dirty="0"/>
              <a:t>線索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preserves: </a:t>
            </a:r>
            <a:r>
              <a:rPr lang="zh-TW" altLang="en-US" dirty="0"/>
              <a:t>在還剩足夠</a:t>
            </a:r>
            <a:r>
              <a:rPr lang="zh-TW" altLang="en-US" dirty="0">
                <a:solidFill>
                  <a:srgbClr val="22B14C"/>
                </a:solidFill>
              </a:rPr>
              <a:t>自由空格位</a:t>
            </a:r>
            <a:r>
              <a:rPr lang="zh-TW" altLang="en-US" dirty="0"/>
              <a:t>的情況下，再多幫每個線索保留空格位，若剩餘</a:t>
            </a:r>
            <a:r>
              <a:rPr lang="zh-TW" altLang="en-US" dirty="0">
                <a:solidFill>
                  <a:srgbClr val="22B14C"/>
                </a:solidFill>
              </a:rPr>
              <a:t>自由空格位</a:t>
            </a:r>
            <a:r>
              <a:rPr lang="zh-TW" altLang="en-US" dirty="0"/>
              <a:t>不足則遞減</a:t>
            </a:r>
            <a:r>
              <a:rPr lang="en-US" altLang="zh-TW" dirty="0"/>
              <a:t>preserves</a:t>
            </a:r>
            <a:r>
              <a:rPr lang="zh-TW" altLang="en-US" dirty="0"/>
              <a:t>值直到</a:t>
            </a:r>
            <a:r>
              <a:rPr lang="en-US" altLang="zh-TW" dirty="0"/>
              <a:t>0</a:t>
            </a:r>
            <a:r>
              <a:rPr lang="zh-TW" altLang="en-US" dirty="0"/>
              <a:t>為止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denominatorExtends: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等於</a:t>
            </a:r>
            <a:r>
              <a:rPr lang="en-US" altLang="zh-TW" dirty="0"/>
              <a:t>0</a:t>
            </a:r>
            <a:r>
              <a:rPr lang="zh-TW" altLang="en-US" dirty="0"/>
              <a:t>的情況則</a:t>
            </a:r>
            <a:r>
              <a:rPr lang="zh-TW" altLang="en-US" dirty="0">
                <a:solidFill>
                  <a:srgbClr val="FF7F27"/>
                </a:solidFill>
              </a:rPr>
              <a:t>最尾端空格位</a:t>
            </a:r>
            <a:r>
              <a:rPr lang="zh-TW" altLang="en-US" dirty="0"/>
              <a:t>沒有空格存在</a:t>
            </a:r>
            <a:r>
              <a:rPr lang="en-US" altLang="zh-TW" dirty="0"/>
              <a:t>(0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        </a:t>
            </a:r>
            <a:r>
              <a:rPr lang="en-US" altLang="zh-TW" dirty="0"/>
              <a:t>2.</a:t>
            </a:r>
            <a:r>
              <a:rPr lang="zh-TW" altLang="en-US" dirty="0"/>
              <a:t> 等於</a:t>
            </a:r>
            <a:r>
              <a:rPr lang="en-US" altLang="zh-TW" dirty="0"/>
              <a:t>1</a:t>
            </a:r>
            <a:r>
              <a:rPr lang="zh-TW" altLang="en-US" dirty="0"/>
              <a:t>的情況為</a:t>
            </a:r>
            <a:r>
              <a:rPr lang="zh-TW" altLang="en-US" u="sng" dirty="0"/>
              <a:t>最平均的分配</a:t>
            </a:r>
            <a:endParaRPr lang="en-US" altLang="zh-TW" u="sng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        </a:t>
            </a:r>
            <a:r>
              <a:rPr lang="en-US" altLang="zh-TW" dirty="0"/>
              <a:t>3.</a:t>
            </a:r>
            <a:r>
              <a:rPr lang="zh-TW" altLang="en-US" dirty="0"/>
              <a:t> 大於</a:t>
            </a:r>
            <a:r>
              <a:rPr lang="en-US" altLang="zh-TW" dirty="0"/>
              <a:t>1</a:t>
            </a:r>
            <a:r>
              <a:rPr lang="zh-TW" altLang="en-US" dirty="0"/>
              <a:t>的情況，數字越大</a:t>
            </a:r>
            <a:r>
              <a:rPr lang="zh-TW" altLang="en-US" dirty="0">
                <a:solidFill>
                  <a:srgbClr val="FF7F27"/>
                </a:solidFill>
              </a:rPr>
              <a:t>最尾端空格位</a:t>
            </a:r>
            <a:r>
              <a:rPr lang="zh-TW" altLang="en-US" dirty="0"/>
              <a:t>分配越多空格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isReversed: </a:t>
            </a:r>
            <a:r>
              <a:rPr lang="zh-TW" altLang="en-US" dirty="0"/>
              <a:t>默認</a:t>
            </a:r>
            <a:r>
              <a:rPr lang="en-US" altLang="zh-TW" i="1" dirty="0"/>
              <a:t>false</a:t>
            </a:r>
            <a:r>
              <a:rPr lang="zh-TW" altLang="en-US" dirty="0"/>
              <a:t>，</a:t>
            </a:r>
            <a:r>
              <a:rPr lang="en-US" altLang="zh-TW" i="1" dirty="0"/>
              <a:t>true</a:t>
            </a:r>
            <a:r>
              <a:rPr lang="zh-TW" altLang="en-US" dirty="0"/>
              <a:t>會把整個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zh-TW" altLang="en-US" dirty="0">
                <a:solidFill>
                  <a:srgbClr val="FF7F27"/>
                </a:solidFill>
              </a:rPr>
              <a:t>最尾端空格位</a:t>
            </a:r>
            <a:r>
              <a:rPr lang="en-US" altLang="zh-TW" dirty="0"/>
              <a:t>)</a:t>
            </a:r>
            <a:r>
              <a:rPr lang="zh-TW" altLang="en-US" dirty="0"/>
              <a:t>分配結果</a:t>
            </a:r>
            <a:r>
              <a:rPr lang="en-US" altLang="zh-TW" dirty="0"/>
              <a:t>reverse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D3F395-4738-4C20-ACAC-549C080A0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3" b="-2"/>
          <a:stretch/>
        </p:blipFill>
        <p:spPr>
          <a:xfrm>
            <a:off x="811594" y="1597981"/>
            <a:ext cx="10962072" cy="2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1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step_random_encode!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2"/>
            <a:ext cx="9601200" cy="4927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在已滿足線索彼此空一格的條件上，先進來列隊</a:t>
            </a:r>
            <a:r>
              <a:rPr lang="en-US" altLang="zh-TW" sz="2600" dirty="0"/>
              <a:t>(</a:t>
            </a:r>
            <a:r>
              <a:rPr lang="zh-TW" altLang="en-US" sz="2600" dirty="0"/>
              <a:t>前端</a:t>
            </a:r>
            <a:r>
              <a:rPr lang="en-US" altLang="zh-TW" sz="2600" dirty="0"/>
              <a:t>)</a:t>
            </a:r>
            <a:r>
              <a:rPr lang="zh-TW" altLang="en-US" sz="2600" dirty="0"/>
              <a:t>的線索先隨機拿</a:t>
            </a:r>
            <a:r>
              <a:rPr lang="zh-TW" altLang="en-US" sz="2600" dirty="0">
                <a:solidFill>
                  <a:srgbClr val="22B14C"/>
                </a:solidFill>
              </a:rPr>
              <a:t>自由空格位</a:t>
            </a:r>
            <a:r>
              <a:rPr lang="zh-TW" altLang="en-US" sz="2600" dirty="0"/>
              <a:t>，再把剩餘的</a:t>
            </a:r>
            <a:r>
              <a:rPr lang="zh-TW" altLang="en-US" sz="2600" dirty="0">
                <a:solidFill>
                  <a:srgbClr val="22B14C"/>
                </a:solidFill>
              </a:rPr>
              <a:t>自由空格位</a:t>
            </a:r>
            <a:r>
              <a:rPr lang="zh-TW" altLang="en-US" sz="2600" dirty="0"/>
              <a:t>分給下一個進來的線索隨機拿取，若中途拿完則結束</a:t>
            </a:r>
            <a:endParaRPr lang="en-US" altLang="zh-TW" sz="2600" dirty="0"/>
          </a:p>
          <a:p>
            <a:r>
              <a:rPr lang="zh-TW" altLang="en-US" sz="2600" dirty="0"/>
              <a:t>參數介紹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clues: </a:t>
            </a:r>
            <a:r>
              <a:rPr lang="zh-TW" altLang="en-US" dirty="0"/>
              <a:t>讀進來</a:t>
            </a:r>
            <a:r>
              <a:rPr lang="en-US" altLang="zh-TW" dirty="0"/>
              <a:t>row</a:t>
            </a:r>
            <a:r>
              <a:rPr lang="zh-TW" altLang="en-US" dirty="0"/>
              <a:t>的</a:t>
            </a:r>
            <a:r>
              <a:rPr lang="en-US" altLang="zh-TW" i="1" dirty="0"/>
              <a:t>array</a:t>
            </a:r>
            <a:r>
              <a:rPr lang="zh-TW" altLang="en-US" dirty="0"/>
              <a:t>線索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preserves: </a:t>
            </a:r>
            <a:r>
              <a:rPr lang="zh-TW" altLang="en-US" dirty="0"/>
              <a:t>在還剩足夠</a:t>
            </a:r>
            <a:r>
              <a:rPr lang="zh-TW" altLang="en-US" dirty="0">
                <a:solidFill>
                  <a:srgbClr val="22B14C"/>
                </a:solidFill>
              </a:rPr>
              <a:t>自由空格位</a:t>
            </a:r>
            <a:r>
              <a:rPr lang="zh-TW" altLang="en-US" dirty="0"/>
              <a:t>的情況下，再多幫每個線索保留空格位，若剩餘</a:t>
            </a:r>
            <a:r>
              <a:rPr lang="zh-TW" altLang="en-US" dirty="0">
                <a:solidFill>
                  <a:srgbClr val="22B14C"/>
                </a:solidFill>
              </a:rPr>
              <a:t>自由空格位</a:t>
            </a:r>
            <a:r>
              <a:rPr lang="zh-TW" altLang="en-US" dirty="0"/>
              <a:t>不足則遞減</a:t>
            </a:r>
            <a:r>
              <a:rPr lang="en-US" altLang="zh-TW" dirty="0"/>
              <a:t>preserves</a:t>
            </a:r>
            <a:r>
              <a:rPr lang="zh-TW" altLang="en-US" dirty="0"/>
              <a:t>值直到</a:t>
            </a:r>
            <a:r>
              <a:rPr lang="en-US" altLang="zh-TW" dirty="0"/>
              <a:t>0</a:t>
            </a:r>
            <a:r>
              <a:rPr lang="zh-TW" altLang="en-US" dirty="0"/>
              <a:t>為止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isLastTakeRemains: </a:t>
            </a:r>
            <a:r>
              <a:rPr lang="zh-TW" altLang="en-US" dirty="0"/>
              <a:t>分配到最後一個線索若還有</a:t>
            </a:r>
            <a:r>
              <a:rPr lang="zh-TW" altLang="en-US" dirty="0">
                <a:solidFill>
                  <a:srgbClr val="22B14C"/>
                </a:solidFill>
              </a:rPr>
              <a:t>自由空格位</a:t>
            </a:r>
            <a:endParaRPr lang="en-US" altLang="zh-TW" dirty="0">
              <a:solidFill>
                <a:srgbClr val="22B14C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	      1. </a:t>
            </a:r>
            <a:r>
              <a:rPr lang="en-US" altLang="zh-TW" i="1" dirty="0"/>
              <a:t>true</a:t>
            </a:r>
            <a:r>
              <a:rPr lang="zh-TW" altLang="en-US" dirty="0"/>
              <a:t>將剩餘的</a:t>
            </a:r>
            <a:r>
              <a:rPr lang="zh-TW" altLang="en-US" dirty="0">
                <a:solidFill>
                  <a:srgbClr val="22B14C"/>
                </a:solidFill>
              </a:rPr>
              <a:t>自由空格</a:t>
            </a:r>
            <a:r>
              <a:rPr lang="zh-TW" altLang="en-US" dirty="0"/>
              <a:t>全部拿走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7F27"/>
                </a:solidFill>
              </a:rPr>
              <a:t>最尾端空格位</a:t>
            </a:r>
            <a:r>
              <a:rPr lang="zh-TW" altLang="en-US" dirty="0"/>
              <a:t>為</a:t>
            </a:r>
            <a:r>
              <a:rPr lang="en-US" altLang="zh-TW" dirty="0"/>
              <a:t>0)</a:t>
            </a:r>
          </a:p>
          <a:p>
            <a:pPr marL="0" indent="0">
              <a:buNone/>
            </a:pPr>
            <a:r>
              <a:rPr lang="en-US" altLang="zh-TW" dirty="0"/>
              <a:t>		      2. </a:t>
            </a:r>
            <a:r>
              <a:rPr lang="en-US" altLang="zh-TW" i="1" dirty="0"/>
              <a:t>false</a:t>
            </a:r>
            <a:r>
              <a:rPr lang="zh-TW" altLang="en-US" dirty="0"/>
              <a:t>則是隨機拿取再將沒拿完的給</a:t>
            </a:r>
            <a:r>
              <a:rPr lang="zh-TW" altLang="en-US" dirty="0">
                <a:solidFill>
                  <a:srgbClr val="FF7F27"/>
                </a:solidFill>
              </a:rPr>
              <a:t>最尾端空格位</a:t>
            </a:r>
            <a:endParaRPr lang="en-US" altLang="zh-TW" dirty="0">
              <a:solidFill>
                <a:srgbClr val="FF7F27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isReversed: </a:t>
            </a:r>
            <a:r>
              <a:rPr lang="zh-TW" altLang="en-US" dirty="0"/>
              <a:t>默認</a:t>
            </a:r>
            <a:r>
              <a:rPr lang="en-US" altLang="zh-TW" i="1" dirty="0"/>
              <a:t>false</a:t>
            </a:r>
            <a:r>
              <a:rPr lang="zh-TW" altLang="en-US" dirty="0"/>
              <a:t>，</a:t>
            </a:r>
            <a:r>
              <a:rPr lang="en-US" altLang="zh-TW" i="1" dirty="0"/>
              <a:t>true</a:t>
            </a:r>
            <a:r>
              <a:rPr lang="zh-TW" altLang="en-US" dirty="0"/>
              <a:t>會把整個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zh-TW" altLang="en-US" dirty="0">
                <a:solidFill>
                  <a:srgbClr val="FF7F27"/>
                </a:solidFill>
              </a:rPr>
              <a:t>最尾端空格位</a:t>
            </a:r>
            <a:r>
              <a:rPr lang="en-US" altLang="zh-TW" dirty="0"/>
              <a:t>)</a:t>
            </a:r>
            <a:r>
              <a:rPr lang="zh-TW" altLang="en-US" dirty="0"/>
              <a:t>分配結果</a:t>
            </a:r>
            <a:r>
              <a:rPr lang="en-US" altLang="zh-TW" dirty="0"/>
              <a:t>reverse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87F91A-E89A-4568-8885-8F0CF686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0" y="1606858"/>
            <a:ext cx="11067524" cy="1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83F5B-7B94-4B11-8DE4-46E916F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631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SELECT_BEST Method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662F1-8107-4FBA-AC19-90CE9A27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33"/>
            <a:ext cx="9601200" cy="4500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600" dirty="0"/>
              <a:t>說明</a:t>
            </a:r>
            <a:r>
              <a:rPr lang="en-US" altLang="zh-TW" sz="2600" dirty="0"/>
              <a:t>:</a:t>
            </a:r>
            <a:r>
              <a:rPr lang="zh-TW" altLang="en-US" sz="2600" dirty="0"/>
              <a:t> 計算</a:t>
            </a:r>
            <a:r>
              <a:rPr lang="en-US" altLang="zh-TW" sz="2600" dirty="0"/>
              <a:t>child</a:t>
            </a:r>
            <a:r>
              <a:rPr lang="zh-TW" altLang="en-US" sz="2600" dirty="0"/>
              <a:t>的</a:t>
            </a:r>
            <a:r>
              <a:rPr lang="en-US" altLang="zh-TW" sz="2600" dirty="0"/>
              <a:t>fitness</a:t>
            </a:r>
            <a:r>
              <a:rPr lang="zh-TW" altLang="en-US" sz="2600" dirty="0"/>
              <a:t>，並挑選比較大的</a:t>
            </a:r>
            <a:r>
              <a:rPr lang="en-US" altLang="zh-TW" sz="2600" dirty="0"/>
              <a:t>fitness</a:t>
            </a:r>
            <a:r>
              <a:rPr lang="zh-TW" altLang="en-US" sz="2600" dirty="0"/>
              <a:t>值作為</a:t>
            </a:r>
            <a:r>
              <a:rPr lang="en-US" altLang="zh-TW" sz="2600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CROSSOVER</a:t>
            </a:r>
            <a:r>
              <a:rPr lang="zh-TW" altLang="en-US" sz="2600" dirty="0"/>
              <a:t>對象</a:t>
            </a:r>
            <a:endParaRPr lang="en-US" altLang="zh-TW" sz="2600" dirty="0"/>
          </a:p>
          <a:p>
            <a:r>
              <a:rPr lang="zh-TW" altLang="en-US" sz="2600" dirty="0"/>
              <a:t>方法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select_children!(</a:t>
            </a:r>
            <a:r>
              <a:rPr lang="en-US" altLang="zh-TW" i="1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nonogram.jl#47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2600" dirty="0"/>
              <a:t>參數介紹</a:t>
            </a:r>
            <a:r>
              <a:rPr lang="en-US" altLang="zh-TW" sz="26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cols: </a:t>
            </a:r>
            <a:r>
              <a:rPr lang="zh-TW" altLang="en-US" dirty="0"/>
              <a:t>讀進來</a:t>
            </a:r>
            <a:r>
              <a:rPr lang="en-US" altLang="zh-TW" dirty="0"/>
              <a:t>column</a:t>
            </a:r>
            <a:r>
              <a:rPr lang="zh-TW" altLang="en-US" dirty="0"/>
              <a:t>的</a:t>
            </a:r>
            <a:r>
              <a:rPr lang="en-US" altLang="zh-TW" i="1" dirty="0"/>
              <a:t>array</a:t>
            </a:r>
            <a:r>
              <a:rPr lang="zh-TW" altLang="en-US" dirty="0"/>
              <a:t>線索，用來計算</a:t>
            </a:r>
            <a:r>
              <a:rPr lang="en-US" altLang="zh-TW" dirty="0"/>
              <a:t>fitness</a:t>
            </a:r>
            <a:r>
              <a:rPr lang="zh-TW" altLang="en-US" dirty="0"/>
              <a:t>值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dirty="0"/>
              <a:t>children: </a:t>
            </a:r>
            <a:r>
              <a:rPr lang="zh-TW" altLang="en-US" dirty="0"/>
              <a:t>所有</a:t>
            </a:r>
            <a:r>
              <a:rPr lang="en-US" altLang="zh-TW" dirty="0">
                <a:solidFill>
                  <a:srgbClr val="00B0F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lang="zh-TW" altLang="en-US" dirty="0"/>
              <a:t>完的</a:t>
            </a:r>
            <a:r>
              <a:rPr lang="en-US" altLang="zh-TW" dirty="0"/>
              <a:t>child</a:t>
            </a:r>
            <a:r>
              <a:rPr lang="zh-TW" altLang="en-US" dirty="0"/>
              <a:t>進行</a:t>
            </a:r>
            <a:r>
              <a:rPr lang="en-US" altLang="zh-TW" dirty="0"/>
              <a:t>select</a:t>
            </a:r>
          </a:p>
          <a:p>
            <a:pPr marL="0" indent="0">
              <a:buNone/>
            </a:pPr>
            <a:r>
              <a:rPr lang="en-US" altLang="zh-TW" dirty="0"/>
              <a:t>pairs: </a:t>
            </a:r>
            <a:r>
              <a:rPr lang="zh-TW" altLang="en-US" dirty="0"/>
              <a:t>選出的</a:t>
            </a:r>
            <a:r>
              <a:rPr lang="en-US" altLang="zh-TW" dirty="0"/>
              <a:t>pair</a:t>
            </a:r>
            <a:r>
              <a:rPr lang="zh-TW" altLang="en-US" dirty="0"/>
              <a:t>數量</a:t>
            </a:r>
            <a:r>
              <a:rPr lang="en-US" altLang="zh-TW" dirty="0"/>
              <a:t>(2 children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單位</a:t>
            </a:r>
            <a:r>
              <a:rPr lang="en-US" altLang="zh-TW" dirty="0"/>
              <a:t>)</a:t>
            </a:r>
            <a:r>
              <a:rPr lang="zh-TW" altLang="en-US" dirty="0"/>
              <a:t>進行</a:t>
            </a:r>
            <a:r>
              <a:rPr lang="en-US" altLang="zh-TW" dirty="0">
                <a:solidFill>
                  <a:srgbClr val="00B0F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CROSSOVER</a:t>
            </a:r>
            <a:endParaRPr lang="en-US" altLang="zh-TW" dirty="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A8612C-A064-4E9F-9073-09DB9FC69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23" y="3766491"/>
            <a:ext cx="10753817" cy="2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274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952</TotalTime>
  <Words>1943</Words>
  <Application>Microsoft Office PowerPoint</Application>
  <PresentationFormat>寬螢幕</PresentationFormat>
  <Paragraphs>204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Calibri</vt:lpstr>
      <vt:lpstr>Franklin Gothic Book</vt:lpstr>
      <vt:lpstr>裁剪</vt:lpstr>
      <vt:lpstr>人工智慧 第四組</vt:lpstr>
      <vt:lpstr>Nonogram GA 目錄</vt:lpstr>
      <vt:lpstr>玩法介紹</vt:lpstr>
      <vt:lpstr>前置準備</vt:lpstr>
      <vt:lpstr>NEW Method</vt:lpstr>
      <vt:lpstr>NEW Method</vt:lpstr>
      <vt:lpstr>dist_random_encode!</vt:lpstr>
      <vt:lpstr>step_random_encode!</vt:lpstr>
      <vt:lpstr>SELECT_BEST Method</vt:lpstr>
      <vt:lpstr>CROSSOVER Method</vt:lpstr>
      <vt:lpstr>CROSSOVER Method</vt:lpstr>
      <vt:lpstr>crossover_children!</vt:lpstr>
      <vt:lpstr>MUTATION Method</vt:lpstr>
      <vt:lpstr>MUTATION Method</vt:lpstr>
      <vt:lpstr>mutate_children!</vt:lpstr>
      <vt:lpstr>Fitness Calculate</vt:lpstr>
      <vt:lpstr>Fitness Calculate</vt:lpstr>
      <vt:lpstr>get_fitness</vt:lpstr>
      <vt:lpstr>測試結果</vt:lpstr>
      <vt:lpstr>測試結果</vt:lpstr>
      <vt:lpstr>測試結果</vt:lpstr>
      <vt:lpstr>測試結果</vt:lpstr>
      <vt:lpstr>測試結果</vt:lpstr>
      <vt:lpstr>測試結果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 第四組</dc:title>
  <dc:creator>威 郭</dc:creator>
  <cp:lastModifiedBy>威 郭</cp:lastModifiedBy>
  <cp:revision>347</cp:revision>
  <dcterms:created xsi:type="dcterms:W3CDTF">2020-01-04T07:10:07Z</dcterms:created>
  <dcterms:modified xsi:type="dcterms:W3CDTF">2020-01-07T14:56:39Z</dcterms:modified>
</cp:coreProperties>
</file>